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ppt/notesSlides/notesSlide7.xml" ContentType="application/vnd.openxmlformats-officedocument.presentationml.notesSlide+xml"/>
  <Override PartName="/ppt/tags/tag12.xml" ContentType="application/vnd.openxmlformats-officedocument.presentationml.tags+xml"/>
  <Override PartName="/ppt/notesSlides/notesSlide8.xml" ContentType="application/vnd.openxmlformats-officedocument.presentationml.notesSlide+xml"/>
  <Override PartName="/ppt/tags/tag13.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notesSlides/notesSlide15.xml" ContentType="application/vnd.openxmlformats-officedocument.presentationml.notesSlide+xml"/>
  <Override PartName="/ppt/tags/tag20.xml" ContentType="application/vnd.openxmlformats-officedocument.presentationml.tags+xml"/>
  <Override PartName="/ppt/notesSlides/notesSlide16.xml" ContentType="application/vnd.openxmlformats-officedocument.presentationml.notesSlide+xml"/>
  <Override PartName="/ppt/tags/tag21.xml" ContentType="application/vnd.openxmlformats-officedocument.presentationml.tags+xml"/>
  <Override PartName="/ppt/notesSlides/notesSlide17.xml" ContentType="application/vnd.openxmlformats-officedocument.presentationml.notesSlide+xml"/>
  <Override PartName="/ppt/tags/tag22.xml" ContentType="application/vnd.openxmlformats-officedocument.presentationml.tags+xml"/>
  <Override PartName="/ppt/notesSlides/notesSlide18.xml" ContentType="application/vnd.openxmlformats-officedocument.presentationml.notesSlide+xml"/>
  <Override PartName="/ppt/tags/tag23.xml" ContentType="application/vnd.openxmlformats-officedocument.presentationml.tags+xml"/>
  <Override PartName="/ppt/notesSlides/notesSlide19.xml" ContentType="application/vnd.openxmlformats-officedocument.presentationml.notesSlide+xml"/>
  <Override PartName="/ppt/tags/tag24.xml" ContentType="application/vnd.openxmlformats-officedocument.presentationml.tags+xml"/>
  <Override PartName="/ppt/notesSlides/notesSlide20.xml" ContentType="application/vnd.openxmlformats-officedocument.presentationml.notesSlide+xml"/>
  <Override PartName="/ppt/tags/tag25.xml" ContentType="application/vnd.openxmlformats-officedocument.presentationml.tags+xml"/>
  <Override PartName="/ppt/notesSlides/notesSlide21.xml" ContentType="application/vnd.openxmlformats-officedocument.presentationml.notesSlide+xml"/>
  <Override PartName="/ppt/tags/tag26.xml" ContentType="application/vnd.openxmlformats-officedocument.presentationml.tags+xml"/>
  <Override PartName="/ppt/notesSlides/notesSlide22.xml" ContentType="application/vnd.openxmlformats-officedocument.presentationml.notesSlide+xml"/>
  <Override PartName="/ppt/tags/tag27.xml" ContentType="application/vnd.openxmlformats-officedocument.presentationml.tags+xml"/>
  <Override PartName="/ppt/notesSlides/notesSlide23.xml" ContentType="application/vnd.openxmlformats-officedocument.presentationml.notesSlide+xml"/>
  <Override PartName="/ppt/tags/tag28.xml" ContentType="application/vnd.openxmlformats-officedocument.presentationml.tags+xml"/>
  <Override PartName="/ppt/notesSlides/notesSlide24.xml" ContentType="application/vnd.openxmlformats-officedocument.presentationml.notesSlide+xml"/>
  <Override PartName="/ppt/tags/tag29.xml" ContentType="application/vnd.openxmlformats-officedocument.presentationml.tags+xml"/>
  <Override PartName="/ppt/notesSlides/notesSlide25.xml" ContentType="application/vnd.openxmlformats-officedocument.presentationml.notesSlide+xml"/>
  <Override PartName="/ppt/tags/tag30.xml" ContentType="application/vnd.openxmlformats-officedocument.presentationml.tags+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34"/>
  </p:notesMasterIdLst>
  <p:sldIdLst>
    <p:sldId id="256" r:id="rId2"/>
    <p:sldId id="304" r:id="rId3"/>
    <p:sldId id="257" r:id="rId4"/>
    <p:sldId id="286" r:id="rId5"/>
    <p:sldId id="287" r:id="rId6"/>
    <p:sldId id="294" r:id="rId7"/>
    <p:sldId id="303" r:id="rId8"/>
    <p:sldId id="295" r:id="rId9"/>
    <p:sldId id="272" r:id="rId10"/>
    <p:sldId id="289" r:id="rId11"/>
    <p:sldId id="290" r:id="rId12"/>
    <p:sldId id="291" r:id="rId13"/>
    <p:sldId id="292" r:id="rId14"/>
    <p:sldId id="293" r:id="rId15"/>
    <p:sldId id="306" r:id="rId16"/>
    <p:sldId id="259" r:id="rId17"/>
    <p:sldId id="296" r:id="rId18"/>
    <p:sldId id="260" r:id="rId19"/>
    <p:sldId id="281" r:id="rId20"/>
    <p:sldId id="261" r:id="rId21"/>
    <p:sldId id="285" r:id="rId22"/>
    <p:sldId id="276" r:id="rId23"/>
    <p:sldId id="277" r:id="rId24"/>
    <p:sldId id="302" r:id="rId25"/>
    <p:sldId id="278" r:id="rId26"/>
    <p:sldId id="301" r:id="rId27"/>
    <p:sldId id="299" r:id="rId28"/>
    <p:sldId id="307" r:id="rId29"/>
    <p:sldId id="305" r:id="rId30"/>
    <p:sldId id="300" r:id="rId31"/>
    <p:sldId id="270" r:id="rId32"/>
    <p:sldId id="283" r:id="rId33"/>
  </p:sldIdLst>
  <p:sldSz cx="9144000" cy="6858000" type="screen4x3"/>
  <p:notesSz cx="7023100" cy="9309100"/>
  <p:custDataLst>
    <p:tags r:id="rId3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8424"/>
    <a:srgbClr val="A2CF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21" autoAdjust="0"/>
    <p:restoredTop sz="86359" autoAdjust="0"/>
  </p:normalViewPr>
  <p:slideViewPr>
    <p:cSldViewPr>
      <p:cViewPr varScale="1">
        <p:scale>
          <a:sx n="73" d="100"/>
          <a:sy n="73" d="100"/>
        </p:scale>
        <p:origin x="974" y="67"/>
      </p:cViewPr>
      <p:guideLst>
        <p:guide orient="horz" pos="2160"/>
        <p:guide pos="2880"/>
      </p:guideLst>
    </p:cSldViewPr>
  </p:slideViewPr>
  <p:outlineViewPr>
    <p:cViewPr>
      <p:scale>
        <a:sx n="33" d="100"/>
        <a:sy n="33" d="100"/>
      </p:scale>
      <p:origin x="0" y="84922"/>
    </p:cViewPr>
  </p:outlineViewPr>
  <p:notesTextViewPr>
    <p:cViewPr>
      <p:scale>
        <a:sx n="100" d="100"/>
        <a:sy n="100" d="100"/>
      </p:scale>
      <p:origin x="0" y="0"/>
    </p:cViewPr>
  </p:notesTextViewPr>
  <p:sorterViewPr>
    <p:cViewPr>
      <p:scale>
        <a:sx n="100" d="100"/>
        <a:sy n="100" d="100"/>
      </p:scale>
      <p:origin x="0" y="34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0"/>
            <a:ext cx="3043979" cy="465773"/>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defRPr sz="1200"/>
            </a:lvl1pPr>
          </a:lstStyle>
          <a:p>
            <a:pPr>
              <a:defRPr/>
            </a:pPr>
            <a:endParaRPr lang="en-US"/>
          </a:p>
        </p:txBody>
      </p:sp>
      <p:sp>
        <p:nvSpPr>
          <p:cNvPr id="58371" name="Rectangle 3"/>
          <p:cNvSpPr>
            <a:spLocks noGrp="1" noChangeArrowheads="1"/>
          </p:cNvSpPr>
          <p:nvPr>
            <p:ph type="dt" idx="1"/>
          </p:nvPr>
        </p:nvSpPr>
        <p:spPr bwMode="auto">
          <a:xfrm>
            <a:off x="3977531" y="0"/>
            <a:ext cx="3043979" cy="465773"/>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702946" y="4422459"/>
            <a:ext cx="5617208" cy="4188778"/>
          </a:xfrm>
          <a:prstGeom prst="rect">
            <a:avLst/>
          </a:prstGeom>
          <a:noFill/>
          <a:ln w="9525">
            <a:noFill/>
            <a:miter lim="800000"/>
            <a:headEnd/>
            <a:tailEnd/>
          </a:ln>
          <a:effectLst/>
        </p:spPr>
        <p:txBody>
          <a:bodyPr vert="horz" wrap="square" lIns="93317" tIns="46659" rIns="93317" bIns="466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1" y="8841738"/>
            <a:ext cx="3043979" cy="465773"/>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defRPr sz="1200"/>
            </a:lvl1pPr>
          </a:lstStyle>
          <a:p>
            <a:pPr>
              <a:defRPr/>
            </a:pPr>
            <a:endParaRPr lang="en-US"/>
          </a:p>
        </p:txBody>
      </p:sp>
      <p:sp>
        <p:nvSpPr>
          <p:cNvPr id="58375" name="Rectangle 7"/>
          <p:cNvSpPr>
            <a:spLocks noGrp="1" noChangeArrowheads="1"/>
          </p:cNvSpPr>
          <p:nvPr>
            <p:ph type="sldNum" sz="quarter" idx="5"/>
          </p:nvPr>
        </p:nvSpPr>
        <p:spPr bwMode="auto">
          <a:xfrm>
            <a:off x="3977531" y="8841738"/>
            <a:ext cx="3043979" cy="465773"/>
          </a:xfrm>
          <a:prstGeom prst="rect">
            <a:avLst/>
          </a:prstGeom>
          <a:noFill/>
          <a:ln w="9525">
            <a:noFill/>
            <a:miter lim="800000"/>
            <a:headEnd/>
            <a:tailEnd/>
          </a:ln>
          <a:effectLst/>
        </p:spPr>
        <p:txBody>
          <a:bodyPr vert="horz" wrap="square" lIns="93317" tIns="46659" rIns="93317" bIns="46659" numCol="1" anchor="b" anchorCtr="0" compatLnSpc="1">
            <a:prstTxWarp prst="textNoShape">
              <a:avLst/>
            </a:prstTxWarp>
          </a:bodyPr>
          <a:lstStyle>
            <a:lvl1pPr algn="r">
              <a:defRPr sz="1200"/>
            </a:lvl1pPr>
          </a:lstStyle>
          <a:p>
            <a:pPr>
              <a:defRPr/>
            </a:pPr>
            <a:fld id="{DB11357B-F508-45AA-B9CA-BADA0B3F4EA6}" type="slidenum">
              <a:rPr lang="en-US"/>
              <a:pPr>
                <a:defRPr/>
              </a:pPr>
              <a:t>‹#›</a:t>
            </a:fld>
            <a:endParaRPr lang="en-US"/>
          </a:p>
        </p:txBody>
      </p:sp>
    </p:spTree>
    <p:extLst>
      <p:ext uri="{BB962C8B-B14F-4D97-AF65-F5344CB8AC3E}">
        <p14:creationId xmlns:p14="http://schemas.microsoft.com/office/powerpoint/2010/main" val="16071187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D1B13FD3-ACF2-47B6-899D-A1A8057A502F}" type="slidenum">
              <a:rPr lang="en-US" smtClean="0"/>
              <a:pPr/>
              <a:t>1</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4AF994D6-DC6E-48F5-96E7-C9637547CC22}"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91665F7-CBF5-43AD-AF10-48A255EA8F68}" type="slidenum">
              <a:rPr lang="en-US" smtClean="0"/>
              <a:pPr/>
              <a:t>13</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4F6C389-E2EB-4887-BB58-DEA3D8B82EFB}" type="slidenum">
              <a:rPr lang="en-US" smtClean="0"/>
              <a:pPr/>
              <a:t>14</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4F6C389-E2EB-4887-BB58-DEA3D8B82EFB}" type="slidenum">
              <a:rPr lang="en-US" smtClean="0"/>
              <a:pPr/>
              <a:t>15</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DDAB138-2F37-4ECC-9091-082926546C9C}" type="slidenum">
              <a:rPr lang="en-US" smtClean="0"/>
              <a:pPr/>
              <a:t>16</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AAF52528-EECE-45D6-BF59-62B8163293BE}" type="slidenum">
              <a:rPr lang="en-US" smtClean="0"/>
              <a:pPr/>
              <a:t>17</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DA5209E-7450-4856-8AF6-53458F73B527}" type="slidenum">
              <a:rPr lang="en-US" smtClean="0"/>
              <a:pPr/>
              <a:t>18</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BF9C91E3-A540-415C-A02A-B92BBD44F691}"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632DC0EC-6D6B-42DB-9656-8BE9C2FEA246}" type="slidenum">
              <a:rPr lang="en-US" smtClean="0"/>
              <a:pPr/>
              <a:t>20</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CAE42DF5-7D83-4848-AA34-1C2F46B73903}"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AAEC4D35-0410-4FD3-A32A-36BB4BB12F09}" type="slidenum">
              <a:rPr lang="en-US" smtClean="0"/>
              <a:pPr/>
              <a:t>3</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A581848-851E-4B01-B5DD-8541714741F4}" type="slidenum">
              <a:rPr lang="en-US" smtClean="0"/>
              <a:pPr/>
              <a:t>22</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2CD0D394-E475-4D09-95C5-3A966CA89182}" type="slidenum">
              <a:rPr lang="en-US" smtClean="0"/>
              <a:pPr/>
              <a:t>23</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2E6D9DD-A285-4C60-BE8C-FE0167771D39}" type="slidenum">
              <a:rPr lang="en-US" smtClean="0"/>
              <a:pPr/>
              <a:t>24</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C52018F8-4A85-451F-BDC9-0138C1E85890}" type="slidenum">
              <a:rPr lang="en-US" smtClean="0"/>
              <a:pPr/>
              <a:t>25</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E554332-509B-4BD5-86AF-625CCD17A85C}" type="slidenum">
              <a:rPr lang="en-US" smtClean="0"/>
              <a:pPr/>
              <a:t>26</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61D32E6E-48FD-4519-A459-FC3034745E53}" type="slidenum">
              <a:rPr lang="en-US" smtClean="0"/>
              <a:pPr/>
              <a:t>31</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dirty="0" smtClean="0"/>
          </a:p>
        </p:txBody>
      </p:sp>
      <p:sp>
        <p:nvSpPr>
          <p:cNvPr id="58372" name="Slide Number Placeholder 3"/>
          <p:cNvSpPr>
            <a:spLocks noGrp="1"/>
          </p:cNvSpPr>
          <p:nvPr>
            <p:ph type="sldNum" sz="quarter" idx="5"/>
          </p:nvPr>
        </p:nvSpPr>
        <p:spPr>
          <a:noFill/>
        </p:spPr>
        <p:txBody>
          <a:bodyPr/>
          <a:lstStyle/>
          <a:p>
            <a:fld id="{93742A39-813C-4D22-ACFB-E5FC67B95CD0}" type="slidenum">
              <a:rPr lang="en-US" smtClean="0"/>
              <a:pPr/>
              <a:t>32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269B5F2B-E669-4AE7-AE2F-0BEC3AAEE847}" type="slidenum">
              <a:rPr lang="en-US" smtClean="0"/>
              <a:pPr/>
              <a:t>4</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48687C4-DC25-444E-B19B-969D49D4CBCD}" type="slidenum">
              <a:rPr lang="en-US" smtClean="0"/>
              <a:pPr/>
              <a:t>5</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750AEA95-C298-4C3E-85B9-82696AB1B431}" type="slidenum">
              <a:rPr lang="en-US" smtClean="0"/>
              <a:pPr/>
              <a:t>6</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1D100843-308E-404E-A83D-25A0C6624E93}" type="slidenum">
              <a:rPr lang="en-US" smtClean="0"/>
              <a:pPr/>
              <a:t>8</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09E82D71-8D3F-4C73-8EA5-CC725922D547}" type="slidenum">
              <a:rPr lang="en-US" smtClean="0"/>
              <a:pPr/>
              <a:t>9</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806718C1-583E-4F8D-B848-CAE6DDE4A669}" type="slidenum">
              <a:rPr lang="en-US" smtClean="0"/>
              <a:pPr/>
              <a:t>10</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2FA4F263-720B-4BC3-ACA4-BB9E7F69061C}" type="slidenum">
              <a:rPr lang="en-US" smtClean="0"/>
              <a:pPr/>
              <a:t>11</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1.png"/><Relationship Id="rId4" Type="http://schemas.openxmlformats.org/officeDocument/2006/relationships/image" Target="../media/image2.w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gray">
          <a:xfrm>
            <a:off x="0" y="0"/>
            <a:ext cx="9144000" cy="5157788"/>
          </a:xfrm>
          <a:prstGeom prst="rect">
            <a:avLst/>
          </a:prstGeom>
          <a:solidFill>
            <a:schemeClr val="accent1"/>
          </a:solidFill>
          <a:ln w="0" algn="ctr">
            <a:noFill/>
            <a:miter lim="800000"/>
            <a:headEnd/>
            <a:tailEnd/>
          </a:ln>
          <a:effectLst/>
        </p:spPr>
        <p:txBody>
          <a:bodyPr wrap="none" anchor="ctr"/>
          <a:lstStyle/>
          <a:p>
            <a:pPr>
              <a:defRPr/>
            </a:pPr>
            <a:endParaRPr lang="en-US"/>
          </a:p>
        </p:txBody>
      </p:sp>
      <p:sp>
        <p:nvSpPr>
          <p:cNvPr id="5" name="Rectangle 3"/>
          <p:cNvSpPr>
            <a:spLocks noChangeArrowheads="1"/>
          </p:cNvSpPr>
          <p:nvPr/>
        </p:nvSpPr>
        <p:spPr bwMode="gray">
          <a:xfrm>
            <a:off x="1262063" y="0"/>
            <a:ext cx="2362200" cy="4953000"/>
          </a:xfrm>
          <a:prstGeom prst="rect">
            <a:avLst/>
          </a:prstGeom>
          <a:gradFill rotWithShape="1">
            <a:gsLst>
              <a:gs pos="0">
                <a:schemeClr val="accent1"/>
              </a:gs>
              <a:gs pos="100000">
                <a:schemeClr val="accent1">
                  <a:gamma/>
                  <a:shade val="72549"/>
                  <a:invGamma/>
                </a:schemeClr>
              </a:gs>
            </a:gsLst>
            <a:lin ang="5400000" scaled="1"/>
          </a:gradFill>
          <a:ln w="9525">
            <a:noFill/>
            <a:miter lim="800000"/>
            <a:headEnd/>
            <a:tailEnd/>
          </a:ln>
          <a:effectLst/>
        </p:spPr>
        <p:txBody>
          <a:bodyPr wrap="none" anchor="ctr"/>
          <a:lstStyle/>
          <a:p>
            <a:pPr>
              <a:defRPr/>
            </a:pPr>
            <a:endParaRPr lang="en-US"/>
          </a:p>
        </p:txBody>
      </p:sp>
      <p:sp>
        <p:nvSpPr>
          <p:cNvPr id="6" name="Rectangle 4"/>
          <p:cNvSpPr>
            <a:spLocks noChangeArrowheads="1"/>
          </p:cNvSpPr>
          <p:nvPr/>
        </p:nvSpPr>
        <p:spPr bwMode="gray">
          <a:xfrm>
            <a:off x="304800" y="2209800"/>
            <a:ext cx="8458200" cy="1104900"/>
          </a:xfrm>
          <a:prstGeom prst="rect">
            <a:avLst/>
          </a:prstGeom>
          <a:gradFill rotWithShape="1">
            <a:gsLst>
              <a:gs pos="0">
                <a:schemeClr val="tx1"/>
              </a:gs>
              <a:gs pos="100000">
                <a:schemeClr val="accent1"/>
              </a:gs>
            </a:gsLst>
            <a:lin ang="0" scaled="1"/>
          </a:gradFill>
          <a:ln w="9525">
            <a:noFill/>
            <a:miter lim="800000"/>
            <a:headEnd/>
            <a:tailEnd/>
          </a:ln>
          <a:effectLst/>
        </p:spPr>
        <p:txBody>
          <a:bodyPr wrap="none" anchor="ctr"/>
          <a:lstStyle/>
          <a:p>
            <a:pPr>
              <a:defRPr/>
            </a:pPr>
            <a:endParaRPr lang="en-US"/>
          </a:p>
        </p:txBody>
      </p:sp>
      <p:sp>
        <p:nvSpPr>
          <p:cNvPr id="7" name="Rectangle 12"/>
          <p:cNvSpPr>
            <a:spLocks noChangeArrowheads="1"/>
          </p:cNvSpPr>
          <p:nvPr/>
        </p:nvSpPr>
        <p:spPr bwMode="gray">
          <a:xfrm>
            <a:off x="0" y="5105400"/>
            <a:ext cx="9144000" cy="228600"/>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w="9525">
            <a:noFill/>
            <a:miter lim="800000"/>
            <a:headEnd/>
            <a:tailEnd/>
          </a:ln>
          <a:effectLst/>
        </p:spPr>
        <p:txBody>
          <a:bodyPr wrap="none" anchor="ctr"/>
          <a:lstStyle/>
          <a:p>
            <a:pPr>
              <a:defRPr/>
            </a:pPr>
            <a:endParaRPr lang="en-US"/>
          </a:p>
        </p:txBody>
      </p:sp>
      <p:sp>
        <p:nvSpPr>
          <p:cNvPr id="8" name="Rectangle 14"/>
          <p:cNvSpPr>
            <a:spLocks noChangeArrowheads="1"/>
          </p:cNvSpPr>
          <p:nvPr/>
        </p:nvSpPr>
        <p:spPr bwMode="gray">
          <a:xfrm>
            <a:off x="304800" y="304800"/>
            <a:ext cx="8534400" cy="4343400"/>
          </a:xfrm>
          <a:prstGeom prst="rect">
            <a:avLst/>
          </a:prstGeom>
          <a:noFill/>
          <a:ln w="19050">
            <a:solidFill>
              <a:srgbClr val="FF0000"/>
            </a:solidFill>
            <a:miter lim="800000"/>
            <a:headEnd/>
            <a:tailEnd/>
          </a:ln>
          <a:effectLst/>
        </p:spPr>
        <p:txBody>
          <a:bodyPr wrap="none" anchor="ctr"/>
          <a:lstStyle/>
          <a:p>
            <a:pPr>
              <a:defRPr/>
            </a:pPr>
            <a:endParaRPr lang="en-US"/>
          </a:p>
        </p:txBody>
      </p:sp>
      <p:sp>
        <p:nvSpPr>
          <p:cNvPr id="9" name="Rectangle 15"/>
          <p:cNvSpPr>
            <a:spLocks noChangeArrowheads="1"/>
          </p:cNvSpPr>
          <p:nvPr/>
        </p:nvSpPr>
        <p:spPr bwMode="gray">
          <a:xfrm>
            <a:off x="7391400" y="914400"/>
            <a:ext cx="1600200" cy="1447800"/>
          </a:xfrm>
          <a:prstGeom prst="rect">
            <a:avLst/>
          </a:prstGeom>
          <a:noFill/>
          <a:ln w="19050">
            <a:solidFill>
              <a:srgbClr val="FF0000"/>
            </a:solidFill>
            <a:miter lim="800000"/>
            <a:headEnd/>
            <a:tailEnd/>
          </a:ln>
          <a:effectLst/>
        </p:spPr>
        <p:txBody>
          <a:bodyPr wrap="none" anchor="ctr"/>
          <a:lstStyle/>
          <a:p>
            <a:pPr>
              <a:defRPr/>
            </a:pPr>
            <a:endParaRPr lang="en-US"/>
          </a:p>
        </p:txBody>
      </p:sp>
      <p:sp>
        <p:nvSpPr>
          <p:cNvPr id="10" name="Rectangle 16"/>
          <p:cNvSpPr>
            <a:spLocks noChangeArrowheads="1"/>
          </p:cNvSpPr>
          <p:nvPr/>
        </p:nvSpPr>
        <p:spPr bwMode="gray">
          <a:xfrm>
            <a:off x="8305800" y="0"/>
            <a:ext cx="228600" cy="1752600"/>
          </a:xfrm>
          <a:prstGeom prst="rect">
            <a:avLst/>
          </a:prstGeom>
          <a:gradFill flip="none" rotWithShape="1">
            <a:gsLst>
              <a:gs pos="0">
                <a:srgbClr val="A2CF51">
                  <a:shade val="30000"/>
                  <a:satMod val="115000"/>
                </a:srgbClr>
              </a:gs>
              <a:gs pos="50000">
                <a:srgbClr val="A2CF51">
                  <a:shade val="67500"/>
                  <a:satMod val="115000"/>
                </a:srgbClr>
              </a:gs>
              <a:gs pos="100000">
                <a:srgbClr val="A2CF51">
                  <a:shade val="100000"/>
                  <a:satMod val="115000"/>
                </a:srgbClr>
              </a:gs>
            </a:gsLst>
            <a:lin ang="2700000" scaled="1"/>
            <a:tileRect/>
          </a:gradFill>
          <a:ln w="9525">
            <a:noFill/>
            <a:miter lim="800000"/>
            <a:headEnd/>
            <a:tailEnd/>
          </a:ln>
          <a:effectLst/>
        </p:spPr>
        <p:txBody>
          <a:bodyPr wrap="none" anchor="ctr"/>
          <a:lstStyle/>
          <a:p>
            <a:pPr>
              <a:defRPr/>
            </a:pPr>
            <a:endParaRPr lang="en-US"/>
          </a:p>
        </p:txBody>
      </p:sp>
      <p:pic>
        <p:nvPicPr>
          <p:cNvPr id="11" name="Picture 17" descr="GoA - SA 2Color RGB"/>
          <p:cNvPicPr>
            <a:picLocks noChangeAspect="1" noChangeArrowheads="1"/>
          </p:cNvPicPr>
          <p:nvPr userDrawn="1">
            <p:custDataLst>
              <p:tags r:id="rId1"/>
            </p:custDataLst>
          </p:nvPr>
        </p:nvPicPr>
        <p:blipFill>
          <a:blip r:embed="rId4" cstate="print"/>
          <a:srcRect/>
          <a:stretch>
            <a:fillRect/>
          </a:stretch>
        </p:blipFill>
        <p:spPr bwMode="auto">
          <a:xfrm>
            <a:off x="304800" y="304800"/>
            <a:ext cx="2338388" cy="914400"/>
          </a:xfrm>
          <a:prstGeom prst="rect">
            <a:avLst/>
          </a:prstGeom>
          <a:noFill/>
          <a:ln w="9525">
            <a:noFill/>
            <a:miter lim="800000"/>
            <a:headEnd/>
            <a:tailEnd/>
          </a:ln>
        </p:spPr>
      </p:pic>
      <p:pic>
        <p:nvPicPr>
          <p:cNvPr id="12" name="Picture 11"/>
          <p:cNvPicPr>
            <a:picLocks noChangeAspect="1" noChangeArrowheads="1"/>
          </p:cNvPicPr>
          <p:nvPr>
            <p:custDataLst>
              <p:tags r:id="rId2"/>
            </p:custDataLst>
          </p:nvPr>
        </p:nvPicPr>
        <p:blipFill>
          <a:blip r:embed="rId5" cstate="print"/>
          <a:srcRect/>
          <a:stretch>
            <a:fillRect/>
          </a:stretch>
        </p:blipFill>
        <p:spPr bwMode="gray">
          <a:xfrm>
            <a:off x="498475" y="4117975"/>
            <a:ext cx="2320925" cy="1825625"/>
          </a:xfrm>
          <a:prstGeom prst="rect">
            <a:avLst/>
          </a:prstGeom>
          <a:ln>
            <a:noFill/>
          </a:ln>
          <a:effectLst>
            <a:outerShdw blurRad="292100" dist="139700" dir="2700000" algn="tl" rotWithShape="0">
              <a:srgbClr val="333333">
                <a:alpha val="65000"/>
              </a:srgbClr>
            </a:outerShdw>
          </a:effectLst>
        </p:spPr>
      </p:pic>
      <p:sp>
        <p:nvSpPr>
          <p:cNvPr id="36869" name="Rectangle 5"/>
          <p:cNvSpPr>
            <a:spLocks noGrp="1" noChangeArrowheads="1"/>
          </p:cNvSpPr>
          <p:nvPr>
            <p:ph type="ctrTitle"/>
          </p:nvPr>
        </p:nvSpPr>
        <p:spPr>
          <a:xfrm>
            <a:off x="457200" y="2438400"/>
            <a:ext cx="8229600" cy="685800"/>
          </a:xfrm>
          <a:noFill/>
          <a:ln w="12700"/>
        </p:spPr>
        <p:txBody>
          <a:bodyPr/>
          <a:lstStyle>
            <a:lvl1pPr>
              <a:defRPr sz="3600" baseline="0">
                <a:solidFill>
                  <a:srgbClr val="FFFF00"/>
                </a:solidFill>
                <a:effectLst/>
              </a:defRPr>
            </a:lvl1pPr>
          </a:lstStyle>
          <a:p>
            <a:r>
              <a:rPr lang="en-US" dirty="0" smtClean="0"/>
              <a:t>Click to edit Master </a:t>
            </a:r>
            <a:r>
              <a:rPr lang="en-US" dirty="0"/>
              <a:t>title style</a:t>
            </a:r>
          </a:p>
        </p:txBody>
      </p:sp>
      <p:sp>
        <p:nvSpPr>
          <p:cNvPr id="36870" name="Rectangle 6"/>
          <p:cNvSpPr>
            <a:spLocks noGrp="1" noChangeArrowheads="1"/>
          </p:cNvSpPr>
          <p:nvPr>
            <p:ph type="subTitle" idx="1"/>
          </p:nvPr>
        </p:nvSpPr>
        <p:spPr>
          <a:xfrm>
            <a:off x="4572000" y="3914001"/>
            <a:ext cx="4267200" cy="276999"/>
          </a:xfrm>
        </p:spPr>
        <p:txBody>
          <a:bodyPr>
            <a:spAutoFit/>
          </a:bodyPr>
          <a:lstStyle>
            <a:lvl1pPr marL="0" indent="0" algn="ctr">
              <a:buFont typeface="Wingdings" pitchFamily="2" charset="2"/>
              <a:buNone/>
              <a:defRPr b="1">
                <a:solidFill>
                  <a:schemeClr val="bg1"/>
                </a:solidFill>
              </a:defRPr>
            </a:lvl1pPr>
          </a:lstStyle>
          <a:p>
            <a:r>
              <a:rPr lang="en-US" dirty="0"/>
              <a:t>Click to edit Master subtitle style</a:t>
            </a:r>
          </a:p>
        </p:txBody>
      </p:sp>
      <p:sp>
        <p:nvSpPr>
          <p:cNvPr id="13" name="Rectangle 7"/>
          <p:cNvSpPr>
            <a:spLocks noGrp="1" noChangeArrowheads="1"/>
          </p:cNvSpPr>
          <p:nvPr>
            <p:ph type="dt" sz="half" idx="10"/>
          </p:nvPr>
        </p:nvSpPr>
        <p:spPr bwMode="auto">
          <a:xfrm>
            <a:off x="457200" y="6400800"/>
            <a:ext cx="2133600" cy="320675"/>
          </a:xfrm>
        </p:spPr>
        <p:txBody>
          <a:bodyPr/>
          <a:lstStyle>
            <a:lvl1pPr>
              <a:defRPr>
                <a:solidFill>
                  <a:schemeClr val="tx1"/>
                </a:solidFill>
              </a:defRPr>
            </a:lvl1pPr>
          </a:lstStyle>
          <a:p>
            <a:pPr>
              <a:defRPr/>
            </a:pPr>
            <a:endParaRPr lang="en-US"/>
          </a:p>
        </p:txBody>
      </p:sp>
      <p:sp>
        <p:nvSpPr>
          <p:cNvPr id="14" name="Rectangle 8"/>
          <p:cNvSpPr>
            <a:spLocks noGrp="1" noChangeArrowheads="1"/>
          </p:cNvSpPr>
          <p:nvPr>
            <p:ph type="ftr" sz="quarter" idx="11"/>
          </p:nvPr>
        </p:nvSpPr>
        <p:spPr bwMode="auto">
          <a:xfrm>
            <a:off x="3124200" y="6400800"/>
            <a:ext cx="2895600" cy="320675"/>
          </a:xfrm>
        </p:spPr>
        <p:txBody>
          <a:bodyPr/>
          <a:lstStyle>
            <a:lvl1pPr>
              <a:defRPr>
                <a:solidFill>
                  <a:schemeClr val="tx1"/>
                </a:solidFill>
              </a:defRPr>
            </a:lvl1pPr>
          </a:lstStyle>
          <a:p>
            <a:pPr>
              <a:defRPr/>
            </a:pPr>
            <a:endParaRPr lang="en-US"/>
          </a:p>
        </p:txBody>
      </p:sp>
      <p:sp>
        <p:nvSpPr>
          <p:cNvPr id="15" name="Rectangle 9"/>
          <p:cNvSpPr>
            <a:spLocks noGrp="1" noChangeArrowheads="1"/>
          </p:cNvSpPr>
          <p:nvPr>
            <p:ph type="sldNum" sz="quarter" idx="12"/>
          </p:nvPr>
        </p:nvSpPr>
        <p:spPr bwMode="auto">
          <a:xfrm>
            <a:off x="6553200" y="6400800"/>
            <a:ext cx="2133600" cy="320675"/>
          </a:xfrm>
        </p:spPr>
        <p:txBody>
          <a:bodyPr/>
          <a:lstStyle>
            <a:lvl1pPr>
              <a:defRPr>
                <a:solidFill>
                  <a:schemeClr val="tx1"/>
                </a:solidFill>
              </a:defRPr>
            </a:lvl1pPr>
          </a:lstStyle>
          <a:p>
            <a:pPr>
              <a:defRPr/>
            </a:pPr>
            <a:fld id="{461F994A-3093-489C-907E-369500B93FBE}" type="slidenum">
              <a:rPr lang="en-US"/>
              <a:pPr>
                <a:defRPr/>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up)">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6D33667A-7CFD-4B34-A0BC-4DDA42806D0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61690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6169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4DDAFC0-5498-4C81-85BE-053D47E2773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6858000" cy="533400"/>
          </a:xfrm>
        </p:spPr>
        <p:txBody>
          <a:bodyPr/>
          <a:lstStyle>
            <a:lvl1pPr>
              <a:defRPr>
                <a:effectLst/>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371600"/>
            <a:ext cx="8305800" cy="5026025"/>
          </a:xfrm>
        </p:spPr>
        <p:txBody>
          <a:bodyPr/>
          <a:lstStyle>
            <a:lvl1pPr>
              <a:defRPr sz="2000"/>
            </a:lvl1pPr>
            <a:lvl2pPr>
              <a:defRPr sz="1800"/>
            </a:lvl2pPr>
            <a:lvl3pPr>
              <a:defRPr sz="1600"/>
            </a:lvl3pPr>
            <a:lvl4pPr>
              <a:defRPr sz="14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9F6A269-10AF-463A-8ABE-77743785A7B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gn="l" rtl="0" eaLnBrk="0" fontAlgn="base" hangingPunct="0">
              <a:spcBef>
                <a:spcPts val="600"/>
              </a:spcBef>
              <a:defRPr lang="en-US" sz="1200" dirty="0" smtClean="0">
                <a:solidFill>
                  <a:schemeClr val="tx1"/>
                </a:solidFill>
                <a:latin typeface="Arial" pitchFamily="34" charset="0"/>
                <a:ea typeface="+mn-ea"/>
                <a:cs typeface="+mn-cs"/>
              </a:defRPr>
            </a:lvl1pPr>
            <a:lvl2pPr algn="l" rtl="0" eaLnBrk="0" fontAlgn="base" hangingPunct="0">
              <a:spcBef>
                <a:spcPts val="600"/>
              </a:spcBef>
              <a:defRPr lang="en-US" sz="1200" dirty="0" smtClean="0">
                <a:solidFill>
                  <a:schemeClr val="tx1"/>
                </a:solidFill>
                <a:latin typeface="Arial" pitchFamily="34" charset="0"/>
                <a:ea typeface="+mn-ea"/>
                <a:cs typeface="+mn-cs"/>
              </a:defRPr>
            </a:lvl2pPr>
            <a:lvl3pPr algn="l" rtl="0" eaLnBrk="0" fontAlgn="base" hangingPunct="0">
              <a:spcBef>
                <a:spcPts val="600"/>
              </a:spcBef>
              <a:defRPr lang="en-US" sz="1200" dirty="0" smtClean="0">
                <a:solidFill>
                  <a:schemeClr val="tx1"/>
                </a:solidFill>
                <a:latin typeface="Arial" pitchFamily="34" charset="0"/>
                <a:ea typeface="+mn-ea"/>
                <a:cs typeface="+mn-cs"/>
              </a:defRPr>
            </a:lvl3pPr>
            <a:lvl4pPr algn="l" rtl="0" eaLnBrk="0" fontAlgn="base" hangingPunct="0">
              <a:spcBef>
                <a:spcPts val="600"/>
              </a:spcBef>
              <a:defRPr lang="en-US" sz="1200" dirty="0" smtClean="0">
                <a:solidFill>
                  <a:schemeClr val="tx1"/>
                </a:solidFill>
                <a:latin typeface="Arial" pitchFamily="34" charset="0"/>
                <a:ea typeface="+mn-ea"/>
                <a:cs typeface="+mn-cs"/>
              </a:defRPr>
            </a:lvl4pPr>
            <a:lvl5pPr algn="l" rtl="0" eaLnBrk="0" fontAlgn="base" hangingPunct="0">
              <a:spcBef>
                <a:spcPts val="600"/>
              </a:spcBef>
              <a:defRPr lang="en-US" sz="1200" dirty="0">
                <a:solidFill>
                  <a:schemeClr val="tx1"/>
                </a:solidFill>
                <a:latin typeface="Arial" pitchFamily="34" charset="0"/>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05366EF-DB85-4B85-8DD7-EFB3EEFD0E9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4D5F911-3EA3-4C40-8089-54DCF5CE89D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0"/>
            <a:ext cx="4038600" cy="5026025"/>
          </a:xfrm>
        </p:spPr>
        <p:txBody>
          <a:bodyPr/>
          <a:lstStyle>
            <a:lvl1pPr>
              <a:spcBef>
                <a:spcPts val="600"/>
              </a:spcBef>
              <a:spcAft>
                <a:spcPts val="0"/>
              </a:spcAft>
              <a:defRPr sz="1200" baseline="0">
                <a:latin typeface="Arial" pitchFamily="34" charset="0"/>
              </a:defRPr>
            </a:lvl1pPr>
            <a:lvl2pPr marL="800100" indent="-342900">
              <a:spcBef>
                <a:spcPts val="600"/>
              </a:spcBef>
              <a:spcAft>
                <a:spcPts val="0"/>
              </a:spcAft>
              <a:defRPr sz="1200" baseline="0">
                <a:latin typeface="Arial" pitchFamily="34" charset="0"/>
              </a:defRPr>
            </a:lvl2pPr>
            <a:lvl3pPr marL="1257300" indent="-342900">
              <a:spcBef>
                <a:spcPts val="600"/>
              </a:spcBef>
              <a:spcAft>
                <a:spcPts val="0"/>
              </a:spcAft>
              <a:defRPr sz="1200" baseline="0">
                <a:latin typeface="Arial" pitchFamily="34" charset="0"/>
              </a:defRPr>
            </a:lvl3pPr>
            <a:lvl4pPr marL="1714500" indent="-342900">
              <a:spcBef>
                <a:spcPts val="600"/>
              </a:spcBef>
              <a:spcAft>
                <a:spcPts val="0"/>
              </a:spcAft>
              <a:defRPr sz="1200" baseline="0">
                <a:latin typeface="Arial" pitchFamily="34" charset="0"/>
              </a:defRPr>
            </a:lvl4pPr>
            <a:lvl5pPr marL="2171700" indent="-342900">
              <a:spcBef>
                <a:spcPts val="600"/>
              </a:spcBef>
              <a:spcAft>
                <a:spcPts val="0"/>
              </a:spcAft>
              <a:defRPr sz="1200" baseline="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half" idx="13"/>
          </p:nvPr>
        </p:nvSpPr>
        <p:spPr>
          <a:xfrm>
            <a:off x="4724400" y="1371600"/>
            <a:ext cx="4038600" cy="5026025"/>
          </a:xfrm>
        </p:spPr>
        <p:txBody>
          <a:bodyPr/>
          <a:lstStyle>
            <a:lvl1pPr>
              <a:spcBef>
                <a:spcPts val="600"/>
              </a:spcBef>
              <a:spcAft>
                <a:spcPts val="0"/>
              </a:spcAft>
              <a:defRPr sz="1200" baseline="0">
                <a:latin typeface="Arial" pitchFamily="34" charset="0"/>
              </a:defRPr>
            </a:lvl1pPr>
            <a:lvl2pPr marL="800100" indent="-342900">
              <a:spcAft>
                <a:spcPts val="0"/>
              </a:spcAft>
              <a:defRPr sz="1200" baseline="0">
                <a:latin typeface="Arial" pitchFamily="34" charset="0"/>
              </a:defRPr>
            </a:lvl2pPr>
            <a:lvl3pPr marL="1257300" indent="-342900">
              <a:spcAft>
                <a:spcPts val="0"/>
              </a:spcAft>
              <a:defRPr sz="1200" baseline="0">
                <a:latin typeface="Arial" pitchFamily="34" charset="0"/>
              </a:defRPr>
            </a:lvl3pPr>
            <a:lvl4pPr marL="1714500" indent="-342900">
              <a:spcAft>
                <a:spcPts val="0"/>
              </a:spcAft>
              <a:defRPr sz="1200" baseline="0">
                <a:latin typeface="Arial" pitchFamily="34" charset="0"/>
              </a:defRPr>
            </a:lvl4pPr>
            <a:lvl5pPr marL="2171700" indent="-342900">
              <a:spcAft>
                <a:spcPts val="0"/>
              </a:spcAft>
              <a:defRPr sz="1200" baseline="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8"/>
          <p:cNvSpPr>
            <a:spLocks noGrp="1" noChangeArrowheads="1"/>
          </p:cNvSpPr>
          <p:nvPr>
            <p:ph type="dt" sz="half" idx="14"/>
          </p:nvPr>
        </p:nvSpPr>
        <p:spPr>
          <a:ln/>
        </p:spPr>
        <p:txBody>
          <a:bodyPr/>
          <a:lstStyle>
            <a:lvl1pPr>
              <a:defRPr/>
            </a:lvl1pPr>
          </a:lstStyle>
          <a:p>
            <a:pPr>
              <a:defRPr/>
            </a:pPr>
            <a:endParaRPr lang="en-US"/>
          </a:p>
        </p:txBody>
      </p:sp>
      <p:sp>
        <p:nvSpPr>
          <p:cNvPr id="6" name="Rectangle 9"/>
          <p:cNvSpPr>
            <a:spLocks noGrp="1" noChangeArrowheads="1"/>
          </p:cNvSpPr>
          <p:nvPr>
            <p:ph type="ftr" sz="quarter" idx="15"/>
          </p:nvPr>
        </p:nvSpPr>
        <p:spPr>
          <a:ln/>
        </p:spPr>
        <p:txBody>
          <a:bodyPr/>
          <a:lstStyle>
            <a:lvl1pPr>
              <a:defRPr/>
            </a:lvl1pPr>
          </a:lstStyle>
          <a:p>
            <a:pPr>
              <a:defRPr/>
            </a:pPr>
            <a:endParaRPr lang="en-US"/>
          </a:p>
        </p:txBody>
      </p:sp>
      <p:sp>
        <p:nvSpPr>
          <p:cNvPr id="7" name="Rectangle 10"/>
          <p:cNvSpPr>
            <a:spLocks noGrp="1" noChangeArrowheads="1"/>
          </p:cNvSpPr>
          <p:nvPr>
            <p:ph type="sldNum" sz="quarter" idx="16"/>
          </p:nvPr>
        </p:nvSpPr>
        <p:spPr>
          <a:ln/>
        </p:spPr>
        <p:txBody>
          <a:bodyPr/>
          <a:lstStyle>
            <a:lvl1pPr>
              <a:defRPr/>
            </a:lvl1pPr>
          </a:lstStyle>
          <a:p>
            <a:pPr>
              <a:defRPr/>
            </a:pPr>
            <a:fld id="{EF3A18F9-FE47-4EB8-AC41-935D5440F4F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lstStyle>
            <a:lvl1pPr>
              <a:defRPr>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091CC70E-7E53-4A78-9310-9F7519AE0CB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US" dirty="0"/>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760E043E-C89E-4714-BA61-AD6DEE02AD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3AAEC465-8507-46E9-B9C8-807B0411361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EE64E05-6046-420C-ACC4-6CB9AE98CE4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58D24E4-A316-4F9A-AE0E-1BFE8ABB763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35842" name="Rectangle 2"/>
          <p:cNvSpPr>
            <a:spLocks noChangeArrowheads="1"/>
          </p:cNvSpPr>
          <p:nvPr/>
        </p:nvSpPr>
        <p:spPr bwMode="gray">
          <a:xfrm>
            <a:off x="0" y="9525"/>
            <a:ext cx="9144000" cy="1028700"/>
          </a:xfrm>
          <a:prstGeom prst="rect">
            <a:avLst/>
          </a:prstGeom>
          <a:solidFill>
            <a:schemeClr val="tx1"/>
          </a:solidFill>
          <a:ln w="9525">
            <a:noFill/>
            <a:miter lim="800000"/>
            <a:headEnd/>
            <a:tailEnd/>
          </a:ln>
          <a:effectLst/>
        </p:spPr>
        <p:txBody>
          <a:bodyPr wrap="none" anchor="ctr"/>
          <a:lstStyle/>
          <a:p>
            <a:pPr>
              <a:defRPr/>
            </a:pPr>
            <a:endParaRPr lang="en-US"/>
          </a:p>
        </p:txBody>
      </p:sp>
      <p:sp>
        <p:nvSpPr>
          <p:cNvPr id="35843" name="Rectangle 3"/>
          <p:cNvSpPr>
            <a:spLocks noChangeArrowheads="1"/>
          </p:cNvSpPr>
          <p:nvPr/>
        </p:nvSpPr>
        <p:spPr bwMode="gray">
          <a:xfrm>
            <a:off x="1447800" y="0"/>
            <a:ext cx="7696200" cy="879475"/>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35844" name="Rectangle 4"/>
          <p:cNvSpPr>
            <a:spLocks noChangeArrowheads="1"/>
          </p:cNvSpPr>
          <p:nvPr/>
        </p:nvSpPr>
        <p:spPr bwMode="gray">
          <a:xfrm>
            <a:off x="0" y="158750"/>
            <a:ext cx="9144000" cy="603250"/>
          </a:xfrm>
          <a:prstGeom prst="rect">
            <a:avLst/>
          </a:prstGeom>
          <a:gradFill rotWithShape="1">
            <a:gsLst>
              <a:gs pos="0">
                <a:schemeClr val="accent1">
                  <a:gamma/>
                  <a:shade val="46275"/>
                  <a:invGamma/>
                </a:schemeClr>
              </a:gs>
              <a:gs pos="100000">
                <a:schemeClr val="accent1"/>
              </a:gs>
            </a:gsLst>
            <a:lin ang="0" scaled="1"/>
          </a:gradFill>
          <a:ln w="9525">
            <a:solidFill>
              <a:schemeClr val="accent1"/>
            </a:solidFill>
            <a:miter lim="800000"/>
            <a:headEnd/>
            <a:tailEnd/>
          </a:ln>
          <a:effectLst/>
        </p:spPr>
        <p:txBody>
          <a:bodyPr wrap="none" anchor="ctr"/>
          <a:lstStyle/>
          <a:p>
            <a:pPr>
              <a:defRPr/>
            </a:pPr>
            <a:endParaRPr lang="en-US"/>
          </a:p>
        </p:txBody>
      </p:sp>
      <p:sp>
        <p:nvSpPr>
          <p:cNvPr id="35845" name="Rectangle 5"/>
          <p:cNvSpPr>
            <a:spLocks noChangeArrowheads="1"/>
          </p:cNvSpPr>
          <p:nvPr/>
        </p:nvSpPr>
        <p:spPr bwMode="gray">
          <a:xfrm>
            <a:off x="0" y="1143000"/>
            <a:ext cx="228600" cy="5715000"/>
          </a:xfrm>
          <a:prstGeom prst="rect">
            <a:avLst/>
          </a:prstGeom>
          <a:gradFill flip="none" rotWithShape="1">
            <a:gsLst>
              <a:gs pos="0">
                <a:srgbClr val="DDEBCF"/>
              </a:gs>
              <a:gs pos="50000">
                <a:srgbClr val="9CB86E"/>
              </a:gs>
              <a:gs pos="100000">
                <a:srgbClr val="156B13"/>
              </a:gs>
            </a:gsLst>
            <a:path path="circle">
              <a:fillToRect l="100000" t="100000"/>
            </a:path>
            <a:tileRect r="-100000" b="-100000"/>
          </a:gradFill>
          <a:ln w="9525">
            <a:noFill/>
            <a:miter lim="800000"/>
            <a:headEnd/>
            <a:tailEnd/>
          </a:ln>
          <a:effectLst/>
        </p:spPr>
        <p:txBody>
          <a:bodyPr wrap="none" anchor="ctr"/>
          <a:lstStyle/>
          <a:p>
            <a:pPr>
              <a:defRPr/>
            </a:pPr>
            <a:endParaRPr lang="en-US"/>
          </a:p>
        </p:txBody>
      </p:sp>
      <p:sp>
        <p:nvSpPr>
          <p:cNvPr id="35846" name="Rectangle 6"/>
          <p:cNvSpPr>
            <a:spLocks noChangeArrowheads="1"/>
          </p:cNvSpPr>
          <p:nvPr/>
        </p:nvSpPr>
        <p:spPr bwMode="gray">
          <a:xfrm>
            <a:off x="8686800" y="0"/>
            <a:ext cx="228600" cy="685800"/>
          </a:xfrm>
          <a:prstGeom prst="rect">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0800000" scaled="1"/>
            <a:tileRect/>
          </a:gradFill>
          <a:ln w="9525">
            <a:noFill/>
            <a:miter lim="800000"/>
            <a:headEnd/>
            <a:tailEnd/>
          </a:ln>
          <a:effectLst/>
        </p:spPr>
        <p:txBody>
          <a:bodyPr wrap="none" anchor="ctr"/>
          <a:lstStyle/>
          <a:p>
            <a:pPr>
              <a:defRPr/>
            </a:pPr>
            <a:endParaRPr lang="en-US"/>
          </a:p>
        </p:txBody>
      </p:sp>
      <p:sp>
        <p:nvSpPr>
          <p:cNvPr id="1033" name="Rectangle 7"/>
          <p:cNvSpPr>
            <a:spLocks noGrp="1" noChangeArrowheads="1"/>
          </p:cNvSpPr>
          <p:nvPr>
            <p:ph type="body" idx="1"/>
          </p:nvPr>
        </p:nvSpPr>
        <p:spPr bwMode="gray">
          <a:xfrm>
            <a:off x="457200" y="1371600"/>
            <a:ext cx="8229600" cy="5026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8" name="Rectangle 8"/>
          <p:cNvSpPr>
            <a:spLocks noGrp="1" noChangeArrowheads="1"/>
          </p:cNvSpPr>
          <p:nvPr>
            <p:ph type="dt" sz="half" idx="2"/>
          </p:nvPr>
        </p:nvSpPr>
        <p:spPr bwMode="gray">
          <a:xfrm>
            <a:off x="457200" y="652145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accent1"/>
                </a:solidFill>
              </a:defRPr>
            </a:lvl1pPr>
          </a:lstStyle>
          <a:p>
            <a:pPr>
              <a:defRPr/>
            </a:pPr>
            <a:endParaRPr lang="en-US"/>
          </a:p>
        </p:txBody>
      </p:sp>
      <p:sp>
        <p:nvSpPr>
          <p:cNvPr id="35849" name="Rectangle 9"/>
          <p:cNvSpPr>
            <a:spLocks noGrp="1" noChangeArrowheads="1"/>
          </p:cNvSpPr>
          <p:nvPr>
            <p:ph type="ftr" sz="quarter" idx="3"/>
          </p:nvPr>
        </p:nvSpPr>
        <p:spPr bwMode="gray">
          <a:xfrm>
            <a:off x="3124200" y="652145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accent1"/>
                </a:solidFill>
              </a:defRPr>
            </a:lvl1pPr>
          </a:lstStyle>
          <a:p>
            <a:pPr>
              <a:defRPr/>
            </a:pPr>
            <a:endParaRPr lang="en-US"/>
          </a:p>
        </p:txBody>
      </p:sp>
      <p:sp>
        <p:nvSpPr>
          <p:cNvPr id="35850" name="Rectangle 10"/>
          <p:cNvSpPr>
            <a:spLocks noGrp="1" noChangeArrowheads="1"/>
          </p:cNvSpPr>
          <p:nvPr>
            <p:ph type="sldNum" sz="quarter" idx="4"/>
          </p:nvPr>
        </p:nvSpPr>
        <p:spPr bwMode="gray">
          <a:xfrm>
            <a:off x="6553200" y="652145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accent1"/>
                </a:solidFill>
              </a:defRPr>
            </a:lvl1pPr>
          </a:lstStyle>
          <a:p>
            <a:pPr>
              <a:defRPr/>
            </a:pPr>
            <a:fld id="{85584501-9EBD-4425-89C0-D84DC13DAD5D}" type="slidenum">
              <a:rPr lang="en-US"/>
              <a:pPr>
                <a:defRPr/>
              </a:pPr>
              <a:t>‹#›</a:t>
            </a:fld>
            <a:endParaRPr lang="en-US"/>
          </a:p>
        </p:txBody>
      </p:sp>
      <p:sp>
        <p:nvSpPr>
          <p:cNvPr id="35851" name="Rectangle 11"/>
          <p:cNvSpPr>
            <a:spLocks noChangeArrowheads="1"/>
          </p:cNvSpPr>
          <p:nvPr/>
        </p:nvSpPr>
        <p:spPr bwMode="gray">
          <a:xfrm>
            <a:off x="0" y="0"/>
            <a:ext cx="1447800" cy="1066800"/>
          </a:xfrm>
          <a:prstGeom prst="rect">
            <a:avLst/>
          </a:prstGeom>
          <a:solidFill>
            <a:schemeClr val="tx1"/>
          </a:solidFill>
          <a:ln w="9525">
            <a:noFill/>
            <a:miter lim="800000"/>
            <a:headEnd/>
            <a:tailEnd/>
          </a:ln>
          <a:effectLst/>
        </p:spPr>
        <p:txBody>
          <a:bodyPr wrap="none" anchor="ctr"/>
          <a:lstStyle/>
          <a:p>
            <a:pPr>
              <a:defRPr/>
            </a:pPr>
            <a:endParaRPr lang="en-US"/>
          </a:p>
        </p:txBody>
      </p:sp>
      <p:pic>
        <p:nvPicPr>
          <p:cNvPr id="1038" name="Picture 12"/>
          <p:cNvPicPr>
            <a:picLocks noChangeAspect="1" noChangeArrowheads="1"/>
          </p:cNvPicPr>
          <p:nvPr>
            <p:custDataLst>
              <p:tags r:id="rId14"/>
            </p:custDataLst>
          </p:nvPr>
        </p:nvPicPr>
        <p:blipFill>
          <a:blip r:embed="rId15" cstate="print"/>
          <a:srcRect/>
          <a:stretch>
            <a:fillRect/>
          </a:stretch>
        </p:blipFill>
        <p:spPr bwMode="gray">
          <a:xfrm>
            <a:off x="76200" y="104775"/>
            <a:ext cx="1243013" cy="828675"/>
          </a:xfrm>
          <a:prstGeom prst="rect">
            <a:avLst/>
          </a:prstGeom>
          <a:ln>
            <a:noFill/>
          </a:ln>
          <a:effectLst>
            <a:outerShdw blurRad="292100" dist="139700" dir="2700000" algn="tl" rotWithShape="0">
              <a:srgbClr val="333333">
                <a:alpha val="65000"/>
              </a:srgbClr>
            </a:outerShdw>
          </a:effectLst>
        </p:spPr>
      </p:pic>
      <p:sp>
        <p:nvSpPr>
          <p:cNvPr id="35853" name="Rectangle 13"/>
          <p:cNvSpPr>
            <a:spLocks noChangeArrowheads="1"/>
          </p:cNvSpPr>
          <p:nvPr/>
        </p:nvSpPr>
        <p:spPr bwMode="gray">
          <a:xfrm>
            <a:off x="0" y="1035050"/>
            <a:ext cx="1828800" cy="2286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ln w="9525">
            <a:noFill/>
            <a:miter lim="800000"/>
            <a:headEnd/>
            <a:tailEnd/>
          </a:ln>
          <a:effectLst/>
        </p:spPr>
        <p:txBody>
          <a:bodyPr wrap="none" anchor="ctr"/>
          <a:lstStyle/>
          <a:p>
            <a:pPr>
              <a:defRPr/>
            </a:pPr>
            <a:endParaRPr lang="en-US"/>
          </a:p>
        </p:txBody>
      </p:sp>
      <p:sp>
        <p:nvSpPr>
          <p:cNvPr id="1040" name="Rectangle 14"/>
          <p:cNvSpPr>
            <a:spLocks noGrp="1" noChangeArrowheads="1"/>
          </p:cNvSpPr>
          <p:nvPr>
            <p:ph type="title"/>
          </p:nvPr>
        </p:nvSpPr>
        <p:spPr bwMode="gray">
          <a:xfrm>
            <a:off x="1752600" y="228600"/>
            <a:ext cx="65532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85"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wipe(left)">
                                      <p:cBhvr>
                                        <p:cTn id="7" dur="500"/>
                                        <p:tgtEl>
                                          <p:spTgt spid="3584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5846"/>
                                        </p:tgtEl>
                                        <p:attrNameLst>
                                          <p:attrName>style.visibility</p:attrName>
                                        </p:attrNameLst>
                                      </p:cBhvr>
                                      <p:to>
                                        <p:strVal val="visible"/>
                                      </p:to>
                                    </p:set>
                                    <p:animEffect transition="in" filter="wipe(up)">
                                      <p:cBhvr>
                                        <p:cTn id="11" dur="500"/>
                                        <p:tgtEl>
                                          <p:spTgt spid="35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animBg="1"/>
      <p:bldP spid="35846" grpId="0" animBg="1"/>
    </p:bldLst>
  </p:timing>
  <p:txStyles>
    <p:titleStyle>
      <a:lvl1pPr algn="ctr" rtl="0" eaLnBrk="0" fontAlgn="base" hangingPunct="0">
        <a:spcBef>
          <a:spcPct val="0"/>
        </a:spcBef>
        <a:spcAft>
          <a:spcPct val="0"/>
        </a:spcAft>
        <a:defRPr sz="2400" b="1">
          <a:solidFill>
            <a:srgbClr val="FFFF00"/>
          </a:solidFill>
          <a:latin typeface="+mj-lt"/>
          <a:ea typeface="+mj-ea"/>
          <a:cs typeface="+mj-cs"/>
        </a:defRPr>
      </a:lvl1pPr>
      <a:lvl2pPr algn="ctr" rtl="0" eaLnBrk="0" fontAlgn="base" hangingPunct="0">
        <a:spcBef>
          <a:spcPct val="0"/>
        </a:spcBef>
        <a:spcAft>
          <a:spcPct val="0"/>
        </a:spcAft>
        <a:defRPr sz="2400" b="1">
          <a:solidFill>
            <a:srgbClr val="FFFF00"/>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2400" b="1">
          <a:solidFill>
            <a:srgbClr val="FFFF00"/>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2400" b="1">
          <a:solidFill>
            <a:srgbClr val="FFFF00"/>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2400" b="1">
          <a:solidFill>
            <a:srgbClr val="FFFF00"/>
          </a:solidFill>
          <a:effectLst>
            <a:outerShdw blurRad="38100" dist="38100" dir="2700000" algn="tl">
              <a:srgbClr val="C0C0C0"/>
            </a:outerShdw>
          </a:effectLst>
          <a:latin typeface="Arial" charset="0"/>
        </a:defRPr>
      </a:lvl5pPr>
      <a:lvl6pPr marL="457200" algn="ctr" rtl="0" fontAlgn="base">
        <a:spcBef>
          <a:spcPct val="0"/>
        </a:spcBef>
        <a:spcAft>
          <a:spcPct val="0"/>
        </a:spcAft>
        <a:defRPr sz="2400" b="1">
          <a:solidFill>
            <a:schemeClr val="bg1"/>
          </a:solidFill>
          <a:effectLst>
            <a:outerShdw blurRad="38100" dist="38100" dir="2700000" algn="tl">
              <a:srgbClr val="C0C0C0"/>
            </a:outerShdw>
          </a:effectLst>
          <a:latin typeface="Arial" charset="0"/>
        </a:defRPr>
      </a:lvl6pPr>
      <a:lvl7pPr marL="914400" algn="ctr" rtl="0" fontAlgn="base">
        <a:spcBef>
          <a:spcPct val="0"/>
        </a:spcBef>
        <a:spcAft>
          <a:spcPct val="0"/>
        </a:spcAft>
        <a:defRPr sz="2400" b="1">
          <a:solidFill>
            <a:schemeClr val="bg1"/>
          </a:solidFill>
          <a:effectLst>
            <a:outerShdw blurRad="38100" dist="38100" dir="2700000" algn="tl">
              <a:srgbClr val="C0C0C0"/>
            </a:outerShdw>
          </a:effectLst>
          <a:latin typeface="Arial" charset="0"/>
        </a:defRPr>
      </a:lvl7pPr>
      <a:lvl8pPr marL="1371600" algn="ctr" rtl="0" fontAlgn="base">
        <a:spcBef>
          <a:spcPct val="0"/>
        </a:spcBef>
        <a:spcAft>
          <a:spcPct val="0"/>
        </a:spcAft>
        <a:defRPr sz="2400" b="1">
          <a:solidFill>
            <a:schemeClr val="bg1"/>
          </a:solidFill>
          <a:effectLst>
            <a:outerShdw blurRad="38100" dist="38100" dir="2700000" algn="tl">
              <a:srgbClr val="C0C0C0"/>
            </a:outerShdw>
          </a:effectLst>
          <a:latin typeface="Arial" charset="0"/>
        </a:defRPr>
      </a:lvl8pPr>
      <a:lvl9pPr marL="1828800" algn="ctr" rtl="0" fontAlgn="base">
        <a:spcBef>
          <a:spcPct val="0"/>
        </a:spcBef>
        <a:spcAft>
          <a:spcPct val="0"/>
        </a:spcAft>
        <a:defRPr sz="2400" b="1">
          <a:solidFill>
            <a:schemeClr val="bg1"/>
          </a:solidFill>
          <a:effectLst>
            <a:outerShdw blurRad="38100" dist="38100" dir="2700000" algn="tl">
              <a:srgbClr val="C0C0C0"/>
            </a:outerShdw>
          </a:effectLst>
          <a:latin typeface="Arial" charset="0"/>
        </a:defRPr>
      </a:lvl9pPr>
    </p:titleStyle>
    <p:bodyStyle>
      <a:lvl1pPr marL="342900" indent="-342900" algn="l" rtl="0" eaLnBrk="0" fontAlgn="base" hangingPunct="0">
        <a:spcBef>
          <a:spcPts val="600"/>
        </a:spcBef>
        <a:spcAft>
          <a:spcPts val="600"/>
        </a:spcAft>
        <a:buFont typeface="Wingdings" pitchFamily="2" charset="2"/>
        <a:buChar char="v"/>
        <a:defRPr sz="1200">
          <a:solidFill>
            <a:schemeClr val="tx1"/>
          </a:solidFill>
          <a:latin typeface="Arial" pitchFamily="34" charset="0"/>
          <a:ea typeface="+mn-ea"/>
          <a:cs typeface="+mn-cs"/>
        </a:defRPr>
      </a:lvl1pPr>
      <a:lvl2pPr marL="742950" indent="-285750" algn="l" rtl="0" eaLnBrk="0" fontAlgn="base" hangingPunct="0">
        <a:spcBef>
          <a:spcPts val="600"/>
        </a:spcBef>
        <a:spcAft>
          <a:spcPct val="0"/>
        </a:spcAft>
        <a:buClr>
          <a:schemeClr val="accent1"/>
        </a:buClr>
        <a:buSzPct val="50000"/>
        <a:buFont typeface="Wingdings 2" pitchFamily="18" charset="2"/>
        <a:buChar char=""/>
        <a:defRPr sz="1200">
          <a:solidFill>
            <a:schemeClr val="tx1"/>
          </a:solidFill>
          <a:latin typeface="Arial" pitchFamily="34" charset="0"/>
        </a:defRPr>
      </a:lvl2pPr>
      <a:lvl3pPr marL="1143000" indent="-228600" algn="l" rtl="0" eaLnBrk="0" fontAlgn="base" hangingPunct="0">
        <a:spcBef>
          <a:spcPts val="600"/>
        </a:spcBef>
        <a:spcAft>
          <a:spcPct val="0"/>
        </a:spcAft>
        <a:buClr>
          <a:schemeClr val="hlink"/>
        </a:buClr>
        <a:buFont typeface="Wingdings" pitchFamily="2" charset="2"/>
        <a:buChar char="§"/>
        <a:defRPr sz="1200">
          <a:solidFill>
            <a:schemeClr val="tx1"/>
          </a:solidFill>
          <a:latin typeface="Arial" pitchFamily="34" charset="0"/>
        </a:defRPr>
      </a:lvl3pPr>
      <a:lvl4pPr marL="1600200" indent="-228600" algn="l" rtl="0" eaLnBrk="0" fontAlgn="base" hangingPunct="0">
        <a:spcBef>
          <a:spcPts val="600"/>
        </a:spcBef>
        <a:spcAft>
          <a:spcPct val="0"/>
        </a:spcAft>
        <a:buClr>
          <a:schemeClr val="folHlink"/>
        </a:buClr>
        <a:buSzPct val="60000"/>
        <a:buFont typeface="Wingdings 2" pitchFamily="18" charset="2"/>
        <a:buChar char=""/>
        <a:defRPr sz="1200">
          <a:solidFill>
            <a:schemeClr val="tx1"/>
          </a:solidFill>
          <a:latin typeface="Arial" pitchFamily="34" charset="0"/>
        </a:defRPr>
      </a:lvl4pPr>
      <a:lvl5pPr marL="2057400" indent="-228600" algn="l" rtl="0" eaLnBrk="0" fontAlgn="base" hangingPunct="0">
        <a:spcBef>
          <a:spcPts val="600"/>
        </a:spcBef>
        <a:spcAft>
          <a:spcPct val="0"/>
        </a:spcAft>
        <a:buFont typeface="Wingdings" pitchFamily="2" charset="2"/>
        <a:buChar char="§"/>
        <a:defRPr sz="1200">
          <a:solidFill>
            <a:schemeClr val="tx1"/>
          </a:solidFill>
          <a:latin typeface="Arial" pitchFamily="34" charset="0"/>
        </a:defRPr>
      </a:lvl5pPr>
      <a:lvl6pPr marL="2514600" indent="-228600" algn="l" rtl="0" fontAlgn="base">
        <a:spcBef>
          <a:spcPct val="20000"/>
        </a:spcBef>
        <a:spcAft>
          <a:spcPct val="0"/>
        </a:spcAft>
        <a:buFont typeface="Wingdings" pitchFamily="2" charset="2"/>
        <a:buChar char="§"/>
        <a:defRPr sz="2000">
          <a:solidFill>
            <a:schemeClr val="tx1"/>
          </a:solidFill>
          <a:latin typeface="+mn-lt"/>
        </a:defRPr>
      </a:lvl6pPr>
      <a:lvl7pPr marL="2971800" indent="-228600" algn="l" rtl="0" fontAlgn="base">
        <a:spcBef>
          <a:spcPct val="20000"/>
        </a:spcBef>
        <a:spcAft>
          <a:spcPct val="0"/>
        </a:spcAft>
        <a:buFont typeface="Wingdings" pitchFamily="2" charset="2"/>
        <a:buChar char="§"/>
        <a:defRPr sz="2000">
          <a:solidFill>
            <a:schemeClr val="tx1"/>
          </a:solidFill>
          <a:latin typeface="+mn-lt"/>
        </a:defRPr>
      </a:lvl7pPr>
      <a:lvl8pPr marL="3429000" indent="-228600" algn="l" rtl="0" fontAlgn="base">
        <a:spcBef>
          <a:spcPct val="20000"/>
        </a:spcBef>
        <a:spcAft>
          <a:spcPct val="0"/>
        </a:spcAft>
        <a:buFont typeface="Wingdings" pitchFamily="2" charset="2"/>
        <a:buChar char="§"/>
        <a:defRPr sz="2000">
          <a:solidFill>
            <a:schemeClr val="tx1"/>
          </a:solidFill>
          <a:latin typeface="+mn-lt"/>
        </a:defRPr>
      </a:lvl8pPr>
      <a:lvl9pPr marL="3886200" indent="-228600" algn="l" rtl="0" fontAlgn="base">
        <a:spcBef>
          <a:spcPct val="20000"/>
        </a:spcBef>
        <a:spcAft>
          <a:spcPct val="0"/>
        </a:spcAft>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12.xml"/><Relationship Id="rId5" Type="http://schemas.openxmlformats.org/officeDocument/2006/relationships/slide" Target="slide11.xml"/><Relationship Id="rId4" Type="http://schemas.openxmlformats.org/officeDocument/2006/relationships/hyperlink" Target="http://www.servicealberta.gov.ab.ca/978.cfm"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14.xml"/><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16.xml"/><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7.xml"/><Relationship Id="rId4" Type="http://schemas.openxmlformats.org/officeDocument/2006/relationships/slide" Target="slide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18.xml"/><Relationship Id="rId5" Type="http://schemas.openxmlformats.org/officeDocument/2006/relationships/slide" Target="slide3.xml"/><Relationship Id="rId4" Type="http://schemas.openxmlformats.org/officeDocument/2006/relationships/hyperlink" Target="http://www.qp.alberta.ca/documents/publications/civil.pdf" TargetMode="Externa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19.xml"/><Relationship Id="rId4" Type="http://schemas.openxmlformats.org/officeDocument/2006/relationships/slide" Target="slide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20.xml"/><Relationship Id="rId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21.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22.xml"/><Relationship Id="rId4" Type="http://schemas.openxmlformats.org/officeDocument/2006/relationships/slide" Target="slide3.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tags" Target="../tags/tag23.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4.xml"/><Relationship Id="rId4" Type="http://schemas.openxmlformats.org/officeDocument/2006/relationships/slide" Target="slide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tags" Target="../tags/tag25.xml"/><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xml"/><Relationship Id="rId1" Type="http://schemas.openxmlformats.org/officeDocument/2006/relationships/tags" Target="../tags/tag26.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27.xml"/><Relationship Id="rId4" Type="http://schemas.openxmlformats.org/officeDocument/2006/relationships/slide" Target="slide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xml"/><Relationship Id="rId1" Type="http://schemas.openxmlformats.org/officeDocument/2006/relationships/tags" Target="../tags/tag28.xml"/><Relationship Id="rId4" Type="http://schemas.openxmlformats.org/officeDocument/2006/relationships/slide" Target="slide3.xml"/></Relationships>
</file>

<file path=ppt/slides/_rels/slide2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www.alberta.ca/alberta-supports.aspx" TargetMode="External"/><Relationship Id="rId2" Type="http://schemas.openxmlformats.org/officeDocument/2006/relationships/hyperlink" Target="http://www.servicealberta.ca/ConsumerTipsheets.cfm" TargetMode="External"/><Relationship Id="rId1" Type="http://schemas.openxmlformats.org/officeDocument/2006/relationships/slideLayout" Target="../slideLayouts/slideLayout4.xml"/><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8" Type="http://schemas.openxmlformats.org/officeDocument/2006/relationships/slide" Target="slide13.xml"/><Relationship Id="rId13" Type="http://schemas.openxmlformats.org/officeDocument/2006/relationships/slide" Target="slide27.xml"/><Relationship Id="rId3" Type="http://schemas.openxmlformats.org/officeDocument/2006/relationships/notesSlide" Target="../notesSlides/notesSlide2.xml"/><Relationship Id="rId7" Type="http://schemas.openxmlformats.org/officeDocument/2006/relationships/slide" Target="slide10.xml"/><Relationship Id="rId12" Type="http://schemas.openxmlformats.org/officeDocument/2006/relationships/slide" Target="slide26.xml"/><Relationship Id="rId17" Type="http://schemas.openxmlformats.org/officeDocument/2006/relationships/slide" Target="slide18.xml"/><Relationship Id="rId2" Type="http://schemas.openxmlformats.org/officeDocument/2006/relationships/slideLayout" Target="../slideLayouts/slideLayout7.xml"/><Relationship Id="rId16" Type="http://schemas.openxmlformats.org/officeDocument/2006/relationships/slide" Target="slide17.xml"/><Relationship Id="rId1" Type="http://schemas.openxmlformats.org/officeDocument/2006/relationships/tags" Target="../tags/tag6.xml"/><Relationship Id="rId6" Type="http://schemas.openxmlformats.org/officeDocument/2006/relationships/slide" Target="slide9.xml"/><Relationship Id="rId11" Type="http://schemas.openxmlformats.org/officeDocument/2006/relationships/slide" Target="slide31.xml"/><Relationship Id="rId5" Type="http://schemas.openxmlformats.org/officeDocument/2006/relationships/slide" Target="slide6.xml"/><Relationship Id="rId15" Type="http://schemas.openxmlformats.org/officeDocument/2006/relationships/slide" Target="slide21.xml"/><Relationship Id="rId10" Type="http://schemas.openxmlformats.org/officeDocument/2006/relationships/slide" Target="slide28.xml"/><Relationship Id="rId4" Type="http://schemas.openxmlformats.org/officeDocument/2006/relationships/slide" Target="slide4.xml"/><Relationship Id="rId9" Type="http://schemas.openxmlformats.org/officeDocument/2006/relationships/slide" Target="slide16.xml"/><Relationship Id="rId14" Type="http://schemas.openxmlformats.org/officeDocument/2006/relationships/slide" Target="slide20.xml"/></Relationships>
</file>

<file path=ppt/slides/_rels/slide30.xml.rels><?xml version="1.0" encoding="UTF-8" standalone="yes"?>
<Relationships xmlns="http://schemas.openxmlformats.org/package/2006/relationships"><Relationship Id="rId3" Type="http://schemas.openxmlformats.org/officeDocument/2006/relationships/hyperlink" Target="https://myhealth.alberta.ca/Alberta/Pages/How-do-i-inspect-for-bed-bugs.aspx" TargetMode="External"/><Relationship Id="rId2" Type="http://schemas.openxmlformats.org/officeDocument/2006/relationships/hyperlink" Target="http://www.albertalandlord.org/bed-bug-resources.html" TargetMode="External"/><Relationship Id="rId1" Type="http://schemas.openxmlformats.org/officeDocument/2006/relationships/slideLayout" Target="../slideLayouts/slideLayout4.xml"/><Relationship Id="rId4" Type="http://schemas.openxmlformats.org/officeDocument/2006/relationships/slide" Target="slide3.xml"/></Relationships>
</file>

<file path=ppt/slides/_rels/slide31.xml.rels><?xml version="1.0" encoding="UTF-8" standalone="yes"?>
<Relationships xmlns="http://schemas.openxmlformats.org/package/2006/relationships"><Relationship Id="rId8" Type="http://schemas.openxmlformats.org/officeDocument/2006/relationships/slide" Target="slide32.xml"/><Relationship Id="rId3" Type="http://schemas.openxmlformats.org/officeDocument/2006/relationships/notesSlide" Target="../notesSlides/notesSlide25.xml"/><Relationship Id="rId7" Type="http://schemas.openxmlformats.org/officeDocument/2006/relationships/hyperlink" Target="http://www.servicealberta.ca/pdf/tipsheets/Filing_a_complaint_with_CS.pdf" TargetMode="External"/><Relationship Id="rId2" Type="http://schemas.openxmlformats.org/officeDocument/2006/relationships/slideLayout" Target="../slideLayouts/slideLayout4.xml"/><Relationship Id="rId1" Type="http://schemas.openxmlformats.org/officeDocument/2006/relationships/tags" Target="../tags/tag29.xml"/><Relationship Id="rId6" Type="http://schemas.openxmlformats.org/officeDocument/2006/relationships/hyperlink" Target="https://albertacourts.ca/pc/areas-of-law/civil/forms" TargetMode="External"/><Relationship Id="rId5" Type="http://schemas.openxmlformats.org/officeDocument/2006/relationships/hyperlink" Target="http://www.rtdrs.alberta.ca/" TargetMode="External"/><Relationship Id="rId4" Type="http://schemas.openxmlformats.org/officeDocument/2006/relationships/hyperlink" Target="http://www.qp.alberta.ca/"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landlordandtenant.org/" TargetMode="External"/><Relationship Id="rId3" Type="http://schemas.openxmlformats.org/officeDocument/2006/relationships/notesSlide" Target="../notesSlides/notesSlide26.xml"/><Relationship Id="rId7" Type="http://schemas.openxmlformats.org/officeDocument/2006/relationships/hyperlink" Target="http://www.albertalandlord.org/" TargetMode="External"/><Relationship Id="rId12" Type="http://schemas.openxmlformats.org/officeDocument/2006/relationships/slide" Target="slide3.xml"/><Relationship Id="rId2" Type="http://schemas.openxmlformats.org/officeDocument/2006/relationships/slideLayout" Target="../slideLayouts/slideLayout4.xml"/><Relationship Id="rId1" Type="http://schemas.openxmlformats.org/officeDocument/2006/relationships/tags" Target="../tags/tag30.xml"/><Relationship Id="rId6" Type="http://schemas.openxmlformats.org/officeDocument/2006/relationships/hyperlink" Target="http://www.crra.ca/" TargetMode="External"/><Relationship Id="rId11" Type="http://schemas.openxmlformats.org/officeDocument/2006/relationships/hyperlink" Target="http://www.cplea.ca/" TargetMode="External"/><Relationship Id="rId5" Type="http://schemas.openxmlformats.org/officeDocument/2006/relationships/hyperlink" Target="http://www.communitylegalclinic.net/" TargetMode="External"/><Relationship Id="rId10" Type="http://schemas.openxmlformats.org/officeDocument/2006/relationships/hyperlink" Target="https://www.cmhc-schl.gc.ca/en/rental-housing" TargetMode="External"/><Relationship Id="rId4" Type="http://schemas.openxmlformats.org/officeDocument/2006/relationships/hyperlink" Target="https://www.edmonton.ca/programs_services/housing/landlord-and-tenant-advisory-board.aspx" TargetMode="External"/><Relationship Id="rId9" Type="http://schemas.openxmlformats.org/officeDocument/2006/relationships/hyperlink" Target="http://www.acjnet.org/"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7.xml"/><Relationship Id="rId5" Type="http://schemas.openxmlformats.org/officeDocument/2006/relationships/slide" Target="slide5.xml"/><Relationship Id="rId4" Type="http://schemas.openxmlformats.org/officeDocument/2006/relationships/hyperlink" Target="https://open.alberta.ca/publications/minimum-housing-and-health-standards"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8.xml"/><Relationship Id="rId1" Type="http://schemas.openxmlformats.org/officeDocument/2006/relationships/themeOverride" Target="../theme/themeOverride1.xml"/><Relationship Id="rId5" Type="http://schemas.openxmlformats.org/officeDocument/2006/relationships/slide" Target="slide3.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9.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0.xml"/><Relationship Id="rId4" Type="http://schemas.openxmlformats.org/officeDocument/2006/relationships/slide" Target="slide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11.xml"/><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ln w="9525"/>
        </p:spPr>
        <p:txBody>
          <a:bodyPr/>
          <a:lstStyle/>
          <a:p>
            <a:pPr eaLnBrk="1" hangingPunct="1"/>
            <a:r>
              <a:rPr lang="en-CA" dirty="0" smtClean="0"/>
              <a:t>Quick Reference Guide</a:t>
            </a:r>
            <a:endParaRPr lang="en-US" dirty="0" smtClean="0"/>
          </a:p>
        </p:txBody>
      </p:sp>
      <p:sp>
        <p:nvSpPr>
          <p:cNvPr id="3075" name="Rectangle 3"/>
          <p:cNvSpPr>
            <a:spLocks noGrp="1" noChangeArrowheads="1"/>
          </p:cNvSpPr>
          <p:nvPr>
            <p:ph type="subTitle" idx="1"/>
          </p:nvPr>
        </p:nvSpPr>
        <p:spPr>
          <a:xfrm>
            <a:off x="2895600" y="3886200"/>
            <a:ext cx="5867400" cy="523875"/>
          </a:xfrm>
        </p:spPr>
        <p:txBody>
          <a:bodyPr/>
          <a:lstStyle/>
          <a:p>
            <a:pPr eaLnBrk="1" hangingPunct="1"/>
            <a:r>
              <a:rPr lang="en-CA" sz="2800" smtClean="0">
                <a:latin typeface="Arial" charset="0"/>
              </a:rPr>
              <a:t>The </a:t>
            </a:r>
            <a:r>
              <a:rPr lang="en-CA" sz="2800" i="1" smtClean="0">
                <a:latin typeface="Arial" charset="0"/>
              </a:rPr>
              <a:t>Residential Tenancies Act</a:t>
            </a:r>
            <a:endParaRPr lang="en-US" sz="2800" i="1" smtClean="0">
              <a:latin typeface="Arial" charset="0"/>
            </a:endParaRPr>
          </a:p>
        </p:txBody>
      </p:sp>
      <p:sp>
        <p:nvSpPr>
          <p:cNvPr id="3076" name="Text Box 4"/>
          <p:cNvSpPr txBox="1">
            <a:spLocks noChangeArrowheads="1"/>
          </p:cNvSpPr>
          <p:nvPr/>
        </p:nvSpPr>
        <p:spPr bwMode="auto">
          <a:xfrm>
            <a:off x="4267200" y="5802313"/>
            <a:ext cx="4572000" cy="369887"/>
          </a:xfrm>
          <a:prstGeom prst="rect">
            <a:avLst/>
          </a:prstGeom>
          <a:noFill/>
          <a:ln w="9525">
            <a:noFill/>
            <a:miter lim="800000"/>
            <a:headEnd/>
            <a:tailEnd/>
          </a:ln>
        </p:spPr>
        <p:txBody>
          <a:bodyPr>
            <a:spAutoFit/>
          </a:bodyPr>
          <a:lstStyle/>
          <a:p>
            <a:pPr algn="ctr">
              <a:spcBef>
                <a:spcPct val="50000"/>
              </a:spcBef>
            </a:pPr>
            <a:r>
              <a:rPr lang="en-CA" sz="1200" b="1"/>
              <a:t>The</a:t>
            </a:r>
            <a:r>
              <a:rPr lang="en-CA" sz="1200" b="1">
                <a:solidFill>
                  <a:srgbClr val="7F7F7F"/>
                </a:solidFill>
              </a:rPr>
              <a:t> </a:t>
            </a:r>
            <a:r>
              <a:rPr lang="en-CA" sz="1200" b="1"/>
              <a:t>information</a:t>
            </a:r>
            <a:r>
              <a:rPr lang="en-CA" sz="1200" b="1">
                <a:solidFill>
                  <a:srgbClr val="7F7F7F"/>
                </a:solidFill>
              </a:rPr>
              <a:t> </a:t>
            </a:r>
            <a:r>
              <a:rPr lang="en-CA" sz="1200" b="1"/>
              <a:t>provided</a:t>
            </a:r>
            <a:r>
              <a:rPr lang="en-CA" sz="1200" b="1">
                <a:solidFill>
                  <a:srgbClr val="7F7F7F"/>
                </a:solidFill>
              </a:rPr>
              <a:t> </a:t>
            </a:r>
            <a:r>
              <a:rPr lang="en-CA" sz="1200" b="1"/>
              <a:t>is</a:t>
            </a:r>
            <a:r>
              <a:rPr lang="en-CA" sz="1200" b="1">
                <a:solidFill>
                  <a:srgbClr val="7F7F7F"/>
                </a:solidFill>
              </a:rPr>
              <a:t> </a:t>
            </a:r>
            <a:r>
              <a:rPr lang="en-CA" sz="1200" b="1"/>
              <a:t>not</a:t>
            </a:r>
            <a:r>
              <a:rPr lang="en-CA" sz="1200" b="1">
                <a:solidFill>
                  <a:srgbClr val="7F7F7F"/>
                </a:solidFill>
              </a:rPr>
              <a:t> </a:t>
            </a:r>
            <a:r>
              <a:rPr lang="en-CA" sz="1200" b="1"/>
              <a:t>a</a:t>
            </a:r>
            <a:r>
              <a:rPr lang="en-CA" sz="1200" b="1">
                <a:solidFill>
                  <a:srgbClr val="7F7F7F"/>
                </a:solidFill>
              </a:rPr>
              <a:t> </a:t>
            </a:r>
            <a:r>
              <a:rPr lang="en-CA" sz="1200" b="1"/>
              <a:t>substitute</a:t>
            </a:r>
            <a:r>
              <a:rPr lang="en-CA" sz="1200" b="1">
                <a:solidFill>
                  <a:srgbClr val="7F7F7F"/>
                </a:solidFill>
              </a:rPr>
              <a:t> </a:t>
            </a:r>
            <a:r>
              <a:rPr lang="en-CA" sz="1200" b="1"/>
              <a:t>for</a:t>
            </a:r>
            <a:r>
              <a:rPr lang="en-CA" sz="1200" b="1">
                <a:solidFill>
                  <a:srgbClr val="7F7F7F"/>
                </a:solidFill>
              </a:rPr>
              <a:t> </a:t>
            </a:r>
            <a:r>
              <a:rPr lang="en-CA" sz="1200" b="1"/>
              <a:t>legal</a:t>
            </a:r>
            <a:r>
              <a:rPr lang="en-CA" sz="1200" b="1">
                <a:solidFill>
                  <a:srgbClr val="7F7F7F"/>
                </a:solidFill>
              </a:rPr>
              <a:t> </a:t>
            </a:r>
            <a:r>
              <a:rPr lang="en-CA" sz="1200" b="1"/>
              <a:t>advice.</a:t>
            </a:r>
            <a:r>
              <a:rPr lang="en-US">
                <a:solidFill>
                  <a:srgbClr val="7F7F7F"/>
                </a:solidFill>
              </a:rPr>
              <a:t> </a:t>
            </a: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43000" y="152400"/>
            <a:ext cx="6858000" cy="533400"/>
          </a:xfrm>
        </p:spPr>
        <p:txBody>
          <a:bodyPr/>
          <a:lstStyle/>
          <a:p>
            <a:pPr eaLnBrk="1" hangingPunct="1"/>
            <a:r>
              <a:rPr lang="en-CA" smtClean="0"/>
              <a:t>Security Deposit</a:t>
            </a:r>
            <a:endParaRPr lang="en-US" smtClean="0"/>
          </a:p>
        </p:txBody>
      </p:sp>
      <p:sp>
        <p:nvSpPr>
          <p:cNvPr id="12291" name="Rectangle 4"/>
          <p:cNvSpPr>
            <a:spLocks noGrp="1" noChangeArrowheads="1"/>
          </p:cNvSpPr>
          <p:nvPr>
            <p:ph type="body" sz="half" idx="1"/>
          </p:nvPr>
        </p:nvSpPr>
        <p:spPr>
          <a:xfrm>
            <a:off x="533400" y="2057400"/>
            <a:ext cx="4038600" cy="4038600"/>
          </a:xfrm>
        </p:spPr>
        <p:txBody>
          <a:bodyPr/>
          <a:lstStyle/>
          <a:p>
            <a:pPr eaLnBrk="1" hangingPunct="1">
              <a:spcAft>
                <a:spcPct val="0"/>
              </a:spcAft>
              <a:buFont typeface="Wingdings" pitchFamily="2" charset="2"/>
              <a:buNone/>
            </a:pPr>
            <a:r>
              <a:rPr lang="en-CA" b="1" smtClean="0">
                <a:solidFill>
                  <a:srgbClr val="FF0000"/>
                </a:solidFill>
                <a:latin typeface="Arial" charset="0"/>
              </a:rPr>
              <a:t>Purpose of a Security Deposit</a:t>
            </a:r>
          </a:p>
          <a:p>
            <a:pPr eaLnBrk="1" hangingPunct="1">
              <a:spcAft>
                <a:spcPct val="0"/>
              </a:spcAft>
            </a:pPr>
            <a:r>
              <a:rPr lang="en-US" smtClean="0">
                <a:latin typeface="Arial" charset="0"/>
              </a:rPr>
              <a:t>To cover the landlord’s costs of repairing or replacing physical damage to premises.</a:t>
            </a:r>
          </a:p>
          <a:p>
            <a:pPr eaLnBrk="1" hangingPunct="1">
              <a:spcAft>
                <a:spcPct val="0"/>
              </a:spcAft>
            </a:pPr>
            <a:r>
              <a:rPr lang="en-US" smtClean="0">
                <a:latin typeface="Arial" charset="0"/>
              </a:rPr>
              <a:t>To cover the costs of cleaning because of extraordinary or abnormal use. This does not include cleaning associated with normal wear and tear.</a:t>
            </a:r>
          </a:p>
          <a:p>
            <a:pPr eaLnBrk="1" hangingPunct="1">
              <a:spcAft>
                <a:spcPct val="0"/>
              </a:spcAft>
            </a:pPr>
            <a:r>
              <a:rPr lang="en-US" smtClean="0">
                <a:latin typeface="Arial" charset="0"/>
              </a:rPr>
              <a:t>To cover any arrears of rental payments.</a:t>
            </a:r>
          </a:p>
          <a:p>
            <a:pPr eaLnBrk="1" hangingPunct="1">
              <a:spcAft>
                <a:spcPct val="0"/>
              </a:spcAft>
            </a:pPr>
            <a:r>
              <a:rPr lang="en-US" smtClean="0">
                <a:latin typeface="Arial" charset="0"/>
              </a:rPr>
              <a:t>To cover other costs agreed to by the tenant in the residential tenancy agreement, such as legal fees, utilities, late fees, etc.</a:t>
            </a:r>
            <a:endParaRPr lang="en-CA" smtClean="0">
              <a:latin typeface="Arial" charset="0"/>
            </a:endParaRPr>
          </a:p>
          <a:p>
            <a:pPr eaLnBrk="1" hangingPunct="1">
              <a:spcAft>
                <a:spcPct val="0"/>
              </a:spcAft>
              <a:buFont typeface="Wingdings" pitchFamily="2" charset="2"/>
              <a:buNone/>
            </a:pPr>
            <a:r>
              <a:rPr lang="en-CA" b="1" smtClean="0">
                <a:solidFill>
                  <a:srgbClr val="FF0000"/>
                </a:solidFill>
                <a:latin typeface="Arial" charset="0"/>
              </a:rPr>
              <a:t>Amount of Security Deposit</a:t>
            </a:r>
          </a:p>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maximum</a:t>
            </a:r>
            <a:r>
              <a:rPr lang="en-CA" smtClean="0">
                <a:solidFill>
                  <a:srgbClr val="7F7F7F"/>
                </a:solidFill>
                <a:latin typeface="Arial" charset="0"/>
              </a:rPr>
              <a:t> </a:t>
            </a:r>
            <a:r>
              <a:rPr lang="en-CA" smtClean="0">
                <a:latin typeface="Arial" charset="0"/>
              </a:rPr>
              <a:t>amount</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ask</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equivalent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one</a:t>
            </a:r>
            <a:r>
              <a:rPr lang="en-CA" smtClean="0">
                <a:solidFill>
                  <a:srgbClr val="7F7F7F"/>
                </a:solidFill>
                <a:latin typeface="Arial" charset="0"/>
              </a:rPr>
              <a:t> </a:t>
            </a:r>
            <a:r>
              <a:rPr lang="en-CA" smtClean="0">
                <a:latin typeface="Arial" charset="0"/>
              </a:rPr>
              <a:t>month’s</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time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starts.</a:t>
            </a:r>
            <a:endParaRPr lang="en-CA" b="1" smtClean="0">
              <a:latin typeface="Arial" charset="0"/>
            </a:endParaRPr>
          </a:p>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b="1" smtClean="0">
                <a:latin typeface="Arial" charset="0"/>
              </a:rPr>
              <a:t>cannot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increased</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increases.</a:t>
            </a:r>
            <a:endParaRPr lang="en-CA" b="1" smtClean="0">
              <a:latin typeface="Arial" charset="0"/>
            </a:endParaRPr>
          </a:p>
          <a:p>
            <a:pPr eaLnBrk="1" hangingPunct="1">
              <a:spcAft>
                <a:spcPct val="0"/>
              </a:spcAft>
            </a:pPr>
            <a:endParaRPr lang="en-CA" b="1" smtClean="0">
              <a:latin typeface="Arial" charset="0"/>
            </a:endParaRPr>
          </a:p>
        </p:txBody>
      </p:sp>
      <p:sp>
        <p:nvSpPr>
          <p:cNvPr id="12292" name="Rectangle 5"/>
          <p:cNvSpPr>
            <a:spLocks noGrp="1" noChangeArrowheads="1"/>
          </p:cNvSpPr>
          <p:nvPr>
            <p:ph type="body" sz="half" idx="4294967295"/>
          </p:nvPr>
        </p:nvSpPr>
        <p:spPr>
          <a:xfrm>
            <a:off x="4572000" y="2057400"/>
            <a:ext cx="4267200" cy="3959225"/>
          </a:xfrm>
        </p:spPr>
        <p:txBody>
          <a:bodyPr/>
          <a:lstStyle/>
          <a:p>
            <a:pPr eaLnBrk="1" hangingPunct="1">
              <a:spcAft>
                <a:spcPct val="0"/>
              </a:spcAft>
            </a:pPr>
            <a:r>
              <a:rPr lang="en-CA" dirty="0" smtClean="0">
                <a:latin typeface="Arial" charset="0"/>
              </a:rPr>
              <a:t>Refundable</a:t>
            </a:r>
            <a:r>
              <a:rPr lang="en-CA" dirty="0" smtClean="0">
                <a:solidFill>
                  <a:srgbClr val="7F7F7F"/>
                </a:solidFill>
                <a:latin typeface="Arial" charset="0"/>
              </a:rPr>
              <a:t> </a:t>
            </a:r>
            <a:r>
              <a:rPr lang="en-CA" dirty="0" smtClean="0">
                <a:latin typeface="Arial" charset="0"/>
              </a:rPr>
              <a:t>fees/charges</a:t>
            </a:r>
            <a:r>
              <a:rPr lang="en-CA" dirty="0" smtClean="0">
                <a:solidFill>
                  <a:srgbClr val="7F7F7F"/>
                </a:solidFill>
                <a:latin typeface="Arial" charset="0"/>
              </a:rPr>
              <a:t> </a:t>
            </a:r>
            <a:r>
              <a:rPr lang="en-CA" dirty="0" smtClean="0">
                <a:latin typeface="Arial" charset="0"/>
              </a:rPr>
              <a:t>are</a:t>
            </a:r>
            <a:r>
              <a:rPr lang="en-CA" dirty="0" smtClean="0">
                <a:solidFill>
                  <a:srgbClr val="7F7F7F"/>
                </a:solidFill>
                <a:latin typeface="Arial" charset="0"/>
              </a:rPr>
              <a:t> </a:t>
            </a:r>
            <a:r>
              <a:rPr lang="en-CA" dirty="0" smtClean="0">
                <a:latin typeface="Arial" charset="0"/>
              </a:rPr>
              <a:t>considered</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part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Therefore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total</a:t>
            </a:r>
            <a:r>
              <a:rPr lang="en-CA" dirty="0" smtClean="0">
                <a:solidFill>
                  <a:srgbClr val="7F7F7F"/>
                </a:solidFill>
                <a:latin typeface="Arial" charset="0"/>
              </a:rPr>
              <a:t> </a:t>
            </a:r>
            <a:r>
              <a:rPr lang="en-CA" dirty="0" smtClean="0">
                <a:latin typeface="Arial" charset="0"/>
              </a:rPr>
              <a:t>amount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plus</a:t>
            </a:r>
            <a:r>
              <a:rPr lang="en-CA" dirty="0" smtClean="0">
                <a:solidFill>
                  <a:srgbClr val="7F7F7F"/>
                </a:solidFill>
                <a:latin typeface="Arial" charset="0"/>
              </a:rPr>
              <a:t> </a:t>
            </a:r>
            <a:r>
              <a:rPr lang="en-CA" dirty="0" smtClean="0">
                <a:latin typeface="Arial" charset="0"/>
              </a:rPr>
              <a:t>refundable</a:t>
            </a:r>
            <a:r>
              <a:rPr lang="en-CA" dirty="0" smtClean="0">
                <a:solidFill>
                  <a:srgbClr val="7F7F7F"/>
                </a:solidFill>
                <a:latin typeface="Arial" charset="0"/>
              </a:rPr>
              <a:t> </a:t>
            </a:r>
            <a:r>
              <a:rPr lang="en-CA" dirty="0" smtClean="0">
                <a:latin typeface="Arial" charset="0"/>
              </a:rPr>
              <a:t>fees</a:t>
            </a:r>
            <a:r>
              <a:rPr lang="en-CA" dirty="0" smtClean="0">
                <a:solidFill>
                  <a:srgbClr val="7F7F7F"/>
                </a:solidFill>
                <a:latin typeface="Arial" charset="0"/>
              </a:rPr>
              <a:t> </a:t>
            </a:r>
            <a:r>
              <a:rPr lang="en-CA" b="1" dirty="0" smtClean="0">
                <a:latin typeface="Arial" charset="0"/>
              </a:rPr>
              <a:t>cannot</a:t>
            </a:r>
            <a:r>
              <a:rPr lang="en-CA" dirty="0" smtClean="0">
                <a:solidFill>
                  <a:srgbClr val="7F7F7F"/>
                </a:solidFill>
                <a:latin typeface="Arial" charset="0"/>
              </a:rPr>
              <a:t> </a:t>
            </a:r>
            <a:r>
              <a:rPr lang="en-CA" dirty="0" smtClean="0">
                <a:latin typeface="Arial" charset="0"/>
              </a:rPr>
              <a:t>exceed</a:t>
            </a:r>
            <a:r>
              <a:rPr lang="en-CA" dirty="0" smtClean="0">
                <a:solidFill>
                  <a:srgbClr val="7F7F7F"/>
                </a:solidFill>
                <a:latin typeface="Arial" charset="0"/>
              </a:rPr>
              <a:t> </a:t>
            </a:r>
            <a:r>
              <a:rPr lang="en-CA" dirty="0" smtClean="0">
                <a:latin typeface="Arial" charset="0"/>
              </a:rPr>
              <a:t>one</a:t>
            </a:r>
            <a:r>
              <a:rPr lang="en-CA" dirty="0" smtClean="0">
                <a:solidFill>
                  <a:srgbClr val="7F7F7F"/>
                </a:solidFill>
                <a:latin typeface="Arial" charset="0"/>
              </a:rPr>
              <a:t> </a:t>
            </a:r>
            <a:r>
              <a:rPr lang="en-CA" dirty="0" smtClean="0">
                <a:latin typeface="Arial" charset="0"/>
              </a:rPr>
              <a:t>month’s</a:t>
            </a:r>
            <a:r>
              <a:rPr lang="en-CA" dirty="0" smtClean="0">
                <a:solidFill>
                  <a:srgbClr val="7F7F7F"/>
                </a:solidFill>
                <a:latin typeface="Arial" charset="0"/>
              </a:rPr>
              <a:t> </a:t>
            </a:r>
            <a:r>
              <a:rPr lang="en-CA" dirty="0" smtClean="0">
                <a:latin typeface="Arial" charset="0"/>
              </a:rPr>
              <a:t>rent.</a:t>
            </a:r>
            <a:endParaRPr lang="en-CA" b="1" dirty="0" smtClean="0">
              <a:latin typeface="Arial" charset="0"/>
            </a:endParaRPr>
          </a:p>
          <a:p>
            <a:pPr eaLnBrk="1" hangingPunct="1">
              <a:spcAft>
                <a:spcPct val="0"/>
              </a:spcAft>
            </a:pPr>
            <a:r>
              <a:rPr lang="en-CA" dirty="0" smtClean="0">
                <a:latin typeface="Arial" charset="0"/>
              </a:rPr>
              <a:t>Non-refundable</a:t>
            </a:r>
            <a:r>
              <a:rPr lang="en-CA" dirty="0" smtClean="0">
                <a:solidFill>
                  <a:srgbClr val="7F7F7F"/>
                </a:solidFill>
                <a:latin typeface="Arial" charset="0"/>
              </a:rPr>
              <a:t> </a:t>
            </a:r>
            <a:r>
              <a:rPr lang="en-CA" dirty="0" smtClean="0">
                <a:latin typeface="Arial" charset="0"/>
              </a:rPr>
              <a:t>fees/charges,</a:t>
            </a:r>
            <a:r>
              <a:rPr lang="en-CA" dirty="0" smtClean="0">
                <a:solidFill>
                  <a:srgbClr val="7F7F7F"/>
                </a:solidFill>
                <a:latin typeface="Arial" charset="0"/>
              </a:rPr>
              <a:t> </a:t>
            </a:r>
            <a:r>
              <a:rPr lang="en-CA" dirty="0" smtClean="0">
                <a:latin typeface="Arial" charset="0"/>
              </a:rPr>
              <a:t>agreed</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are</a:t>
            </a:r>
            <a:r>
              <a:rPr lang="en-CA" dirty="0" smtClean="0">
                <a:solidFill>
                  <a:srgbClr val="7F7F7F"/>
                </a:solidFill>
                <a:latin typeface="Arial" charset="0"/>
              </a:rPr>
              <a:t> </a:t>
            </a:r>
            <a:r>
              <a:rPr lang="en-CA" b="1" dirty="0" smtClean="0">
                <a:latin typeface="Arial" charset="0"/>
              </a:rPr>
              <a:t>not</a:t>
            </a:r>
            <a:r>
              <a:rPr lang="en-CA" dirty="0" smtClean="0">
                <a:solidFill>
                  <a:srgbClr val="7F7F7F"/>
                </a:solidFill>
                <a:latin typeface="Arial" charset="0"/>
              </a:rPr>
              <a:t> </a:t>
            </a:r>
            <a:r>
              <a:rPr lang="en-CA" dirty="0" smtClean="0">
                <a:latin typeface="Arial" charset="0"/>
              </a:rPr>
              <a:t>subject</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restrictions</a:t>
            </a:r>
            <a:r>
              <a:rPr lang="en-CA" dirty="0" smtClean="0">
                <a:solidFill>
                  <a:srgbClr val="7F7F7F"/>
                </a:solidFill>
                <a:latin typeface="Arial" charset="0"/>
              </a:rPr>
              <a:t> </a:t>
            </a:r>
            <a:r>
              <a:rPr lang="en-CA" dirty="0" smtClean="0">
                <a:latin typeface="Arial" charset="0"/>
              </a:rPr>
              <a:t>(See</a:t>
            </a:r>
            <a:r>
              <a:rPr lang="en-CA" dirty="0" smtClean="0">
                <a:solidFill>
                  <a:srgbClr val="7F7F7F"/>
                </a:solidFill>
                <a:latin typeface="Arial" charset="0"/>
              </a:rPr>
              <a:t> </a:t>
            </a:r>
            <a:r>
              <a:rPr lang="en-CA" dirty="0" smtClean="0">
                <a:latin typeface="Arial" charset="0"/>
              </a:rPr>
              <a:t>RTA Handbook: Residential</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Agreements</a:t>
            </a:r>
            <a:r>
              <a:rPr lang="en-CA" dirty="0" smtClean="0">
                <a:solidFill>
                  <a:srgbClr val="7F7F7F"/>
                </a:solidFill>
                <a:latin typeface="Arial" charset="0"/>
              </a:rPr>
              <a:t> </a:t>
            </a:r>
            <a:r>
              <a:rPr lang="en-CA" dirty="0" smtClean="0">
                <a:latin typeface="Arial" charset="0"/>
              </a:rPr>
              <a:t>–</a:t>
            </a:r>
            <a:r>
              <a:rPr lang="en-CA" dirty="0" smtClean="0">
                <a:solidFill>
                  <a:srgbClr val="7F7F7F"/>
                </a:solidFill>
                <a:latin typeface="Arial" charset="0"/>
              </a:rPr>
              <a:t> </a:t>
            </a:r>
            <a:r>
              <a:rPr lang="en-CA" dirty="0" smtClean="0">
                <a:latin typeface="Arial" charset="0"/>
              </a:rPr>
              <a:t>Fees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Charges).</a:t>
            </a:r>
          </a:p>
          <a:p>
            <a:pPr eaLnBrk="1" hangingPunct="1">
              <a:spcAft>
                <a:spcPct val="0"/>
              </a:spcAft>
            </a:pPr>
            <a:r>
              <a:rPr lang="en-CA" dirty="0" smtClean="0">
                <a:latin typeface="Arial" charset="0"/>
              </a:rPr>
              <a:t>Landlords</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deposits</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an</a:t>
            </a:r>
            <a:r>
              <a:rPr lang="en-CA" dirty="0" smtClean="0">
                <a:solidFill>
                  <a:srgbClr val="7F7F7F"/>
                </a:solidFill>
                <a:latin typeface="Arial" charset="0"/>
              </a:rPr>
              <a:t> </a:t>
            </a:r>
            <a:r>
              <a:rPr lang="en-CA" dirty="0" smtClean="0">
                <a:latin typeface="Arial" charset="0"/>
              </a:rPr>
              <a:t>interest-bearing</a:t>
            </a:r>
            <a:r>
              <a:rPr lang="en-CA" dirty="0" smtClean="0">
                <a:solidFill>
                  <a:srgbClr val="7F7F7F"/>
                </a:solidFill>
                <a:latin typeface="Arial" charset="0"/>
              </a:rPr>
              <a:t> </a:t>
            </a:r>
            <a:r>
              <a:rPr lang="en-CA" dirty="0" smtClean="0">
                <a:latin typeface="Arial" charset="0"/>
              </a:rPr>
              <a:t>trust</a:t>
            </a:r>
            <a:r>
              <a:rPr lang="en-CA" dirty="0" smtClean="0">
                <a:solidFill>
                  <a:srgbClr val="7F7F7F"/>
                </a:solidFill>
                <a:latin typeface="Arial" charset="0"/>
              </a:rPr>
              <a:t> </a:t>
            </a:r>
            <a:r>
              <a:rPr lang="en-CA" dirty="0" smtClean="0">
                <a:latin typeface="Arial" charset="0"/>
              </a:rPr>
              <a:t>account</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2</a:t>
            </a:r>
            <a:r>
              <a:rPr lang="en-CA" dirty="0" smtClean="0">
                <a:solidFill>
                  <a:srgbClr val="7F7F7F"/>
                </a:solidFill>
                <a:latin typeface="Arial" charset="0"/>
              </a:rPr>
              <a:t> </a:t>
            </a:r>
            <a:r>
              <a:rPr lang="en-CA" dirty="0" smtClean="0">
                <a:latin typeface="Arial" charset="0"/>
              </a:rPr>
              <a:t>banking</a:t>
            </a:r>
            <a:r>
              <a:rPr lang="en-CA" dirty="0" smtClean="0">
                <a:solidFill>
                  <a:srgbClr val="7F7F7F"/>
                </a:solidFill>
                <a:latin typeface="Arial" charset="0"/>
              </a:rPr>
              <a:t> </a:t>
            </a:r>
            <a:r>
              <a:rPr lang="en-CA" dirty="0" smtClean="0">
                <a:latin typeface="Arial" charset="0"/>
              </a:rPr>
              <a:t>days</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makes</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payment.</a:t>
            </a:r>
          </a:p>
          <a:p>
            <a:pPr eaLnBrk="1" hangingPunct="1">
              <a:spcAft>
                <a:spcPct val="0"/>
              </a:spcAft>
            </a:pPr>
            <a:r>
              <a:rPr lang="en-CA" dirty="0" smtClean="0">
                <a:latin typeface="Arial" charset="0"/>
              </a:rPr>
              <a:t>The landlord </a:t>
            </a:r>
            <a:r>
              <a:rPr lang="en-CA" b="1" dirty="0" smtClean="0">
                <a:latin typeface="Arial" charset="0"/>
              </a:rPr>
              <a:t>must</a:t>
            </a:r>
            <a:r>
              <a:rPr lang="en-CA" dirty="0" smtClean="0">
                <a:latin typeface="Arial" charset="0"/>
              </a:rPr>
              <a:t> pay the tenant interest on the security deposit, at the end of each tenancy year, unless both agree in writing that it will be paid when the tenancy ends..</a:t>
            </a:r>
            <a:endParaRPr lang="en-US" dirty="0" smtClean="0">
              <a:latin typeface="Arial" charset="0"/>
            </a:endParaRPr>
          </a:p>
          <a:p>
            <a:pPr eaLnBrk="1" hangingPunct="1">
              <a:spcAft>
                <a:spcPct val="0"/>
              </a:spcAft>
            </a:pPr>
            <a:r>
              <a:rPr lang="en-CA" dirty="0" smtClean="0">
                <a:latin typeface="Arial" charset="0"/>
              </a:rPr>
              <a:t>An on-line calculator, programmed to calculate the interest payable on security deposits at the prescribed annual rates, is available at the Service Alberta  website: </a:t>
            </a:r>
            <a:r>
              <a:rPr lang="en-CA" dirty="0" smtClean="0">
                <a:latin typeface="Arial" charset="0"/>
                <a:hlinkClick r:id="rId4"/>
              </a:rPr>
              <a:t>www.servicealberta.gov.ab.ca/978.cfm</a:t>
            </a:r>
            <a:r>
              <a:rPr lang="en-CA" dirty="0" smtClean="0">
                <a:latin typeface="Arial" charset="0"/>
              </a:rPr>
              <a:t> </a:t>
            </a:r>
            <a:endParaRPr lang="en-US" dirty="0" smtClean="0">
              <a:latin typeface="Arial" charset="0"/>
            </a:endParaRPr>
          </a:p>
        </p:txBody>
      </p:sp>
      <p:sp>
        <p:nvSpPr>
          <p:cNvPr id="12293" name="Text Box 6"/>
          <p:cNvSpPr txBox="1">
            <a:spLocks noChangeArrowheads="1"/>
          </p:cNvSpPr>
          <p:nvPr/>
        </p:nvSpPr>
        <p:spPr bwMode="auto">
          <a:xfrm>
            <a:off x="533400" y="1447800"/>
            <a:ext cx="8077200" cy="646113"/>
          </a:xfrm>
          <a:prstGeom prst="rect">
            <a:avLst/>
          </a:prstGeom>
          <a:noFill/>
          <a:ln w="9525">
            <a:noFill/>
            <a:miter lim="800000"/>
            <a:headEnd/>
            <a:tailEnd/>
          </a:ln>
        </p:spPr>
        <p:txBody>
          <a:bodyPr>
            <a:spAutoFit/>
          </a:bodyPr>
          <a:lstStyle/>
          <a:p>
            <a:pPr>
              <a:spcBef>
                <a:spcPct val="50000"/>
              </a:spcBef>
            </a:pPr>
            <a:r>
              <a:rPr lang="en-CA" sz="1200"/>
              <a:t>The</a:t>
            </a:r>
            <a:r>
              <a:rPr lang="en-CA" sz="1200">
                <a:solidFill>
                  <a:srgbClr val="7F7F7F"/>
                </a:solidFill>
              </a:rPr>
              <a:t>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 </a:t>
            </a:r>
            <a:r>
              <a:rPr lang="en-CA" sz="1200"/>
              <a:t>(RTA)</a:t>
            </a:r>
            <a:r>
              <a:rPr lang="en-CA" sz="1200">
                <a:solidFill>
                  <a:srgbClr val="7F7F7F"/>
                </a:solidFill>
              </a:rPr>
              <a:t>, </a:t>
            </a:r>
            <a:r>
              <a:rPr lang="en-CA" sz="1200"/>
              <a:t>allows</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to</a:t>
            </a:r>
            <a:r>
              <a:rPr lang="en-CA" sz="1200">
                <a:solidFill>
                  <a:srgbClr val="7F7F7F"/>
                </a:solidFill>
              </a:rPr>
              <a:t> </a:t>
            </a:r>
            <a:r>
              <a:rPr lang="en-CA" sz="1200"/>
              <a:t>ask</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to</a:t>
            </a:r>
            <a:r>
              <a:rPr lang="en-CA" sz="1200">
                <a:solidFill>
                  <a:srgbClr val="7F7F7F"/>
                </a:solidFill>
              </a:rPr>
              <a:t> </a:t>
            </a:r>
            <a:r>
              <a:rPr lang="en-CA" sz="1200"/>
              <a:t>pay</a:t>
            </a:r>
            <a:r>
              <a:rPr lang="en-CA" sz="1200">
                <a:solidFill>
                  <a:srgbClr val="7F7F7F"/>
                </a:solidFill>
              </a:rPr>
              <a:t> </a:t>
            </a:r>
            <a:r>
              <a:rPr lang="en-CA" sz="1200"/>
              <a:t>a</a:t>
            </a:r>
            <a:r>
              <a:rPr lang="en-CA" sz="1200">
                <a:solidFill>
                  <a:srgbClr val="7F7F7F"/>
                </a:solidFill>
              </a:rPr>
              <a:t> </a:t>
            </a:r>
            <a:r>
              <a:rPr lang="en-CA" sz="1200"/>
              <a:t>security</a:t>
            </a:r>
            <a:r>
              <a:rPr lang="en-CA" sz="1200">
                <a:solidFill>
                  <a:srgbClr val="7F7F7F"/>
                </a:solidFill>
              </a:rPr>
              <a:t> </a:t>
            </a:r>
            <a:r>
              <a:rPr lang="en-CA" sz="1200"/>
              <a:t>deposit</a:t>
            </a:r>
            <a:r>
              <a:rPr lang="en-CA" sz="1200">
                <a:solidFill>
                  <a:srgbClr val="7F7F7F"/>
                </a:solidFill>
              </a:rPr>
              <a:t> </a:t>
            </a:r>
            <a:r>
              <a:rPr lang="en-CA" sz="1200"/>
              <a:t>(sometimes</a:t>
            </a:r>
            <a:r>
              <a:rPr lang="en-CA" sz="1200">
                <a:solidFill>
                  <a:srgbClr val="7F7F7F"/>
                </a:solidFill>
              </a:rPr>
              <a:t> </a:t>
            </a:r>
            <a:r>
              <a:rPr lang="en-CA" sz="1200"/>
              <a:t>called</a:t>
            </a:r>
            <a:r>
              <a:rPr lang="en-CA" sz="1200">
                <a:solidFill>
                  <a:srgbClr val="7F7F7F"/>
                </a:solidFill>
              </a:rPr>
              <a:t> </a:t>
            </a:r>
            <a:r>
              <a:rPr lang="en-CA" sz="1200"/>
              <a:t>a</a:t>
            </a:r>
            <a:r>
              <a:rPr lang="en-CA" sz="1200">
                <a:solidFill>
                  <a:srgbClr val="7F7F7F"/>
                </a:solidFill>
              </a:rPr>
              <a:t> </a:t>
            </a:r>
            <a:r>
              <a:rPr lang="en-CA" sz="1200"/>
              <a:t>damage</a:t>
            </a:r>
            <a:r>
              <a:rPr lang="en-CA" sz="1200">
                <a:solidFill>
                  <a:srgbClr val="7F7F7F"/>
                </a:solidFill>
              </a:rPr>
              <a:t> </a:t>
            </a:r>
            <a:r>
              <a:rPr lang="en-CA" sz="1200"/>
              <a:t>deposit).</a:t>
            </a:r>
            <a:r>
              <a:rPr lang="en-CA" sz="1200">
                <a:solidFill>
                  <a:srgbClr val="7F7F7F"/>
                </a:solidFill>
              </a:rPr>
              <a:t>  </a:t>
            </a:r>
            <a:r>
              <a:rPr lang="en-CA" sz="1200"/>
              <a:t>The</a:t>
            </a:r>
            <a:r>
              <a:rPr lang="en-CA" sz="1200">
                <a:solidFill>
                  <a:srgbClr val="7F7F7F"/>
                </a:solidFill>
              </a:rPr>
              <a:t> </a:t>
            </a:r>
            <a:r>
              <a:rPr lang="en-CA" sz="1200"/>
              <a:t>deposit</a:t>
            </a:r>
            <a:r>
              <a:rPr lang="en-CA" sz="1200">
                <a:solidFill>
                  <a:srgbClr val="7F7F7F"/>
                </a:solidFill>
              </a:rPr>
              <a:t> </a:t>
            </a:r>
            <a:r>
              <a:rPr lang="en-CA" sz="1200"/>
              <a:t>is</a:t>
            </a:r>
            <a:r>
              <a:rPr lang="en-CA" sz="1200">
                <a:solidFill>
                  <a:srgbClr val="7F7F7F"/>
                </a:solidFill>
              </a:rPr>
              <a:t> </a:t>
            </a:r>
            <a:r>
              <a:rPr lang="en-CA" sz="1200"/>
              <a:t>held</a:t>
            </a:r>
            <a:r>
              <a:rPr lang="en-CA" sz="1200">
                <a:solidFill>
                  <a:srgbClr val="7F7F7F"/>
                </a:solidFill>
              </a:rPr>
              <a:t> </a:t>
            </a:r>
            <a:r>
              <a:rPr lang="en-CA" sz="1200"/>
              <a:t>in</a:t>
            </a:r>
            <a:r>
              <a:rPr lang="en-CA" sz="1200">
                <a:solidFill>
                  <a:srgbClr val="7F7F7F"/>
                </a:solidFill>
              </a:rPr>
              <a:t> </a:t>
            </a:r>
            <a:r>
              <a:rPr lang="en-CA" sz="1200"/>
              <a:t>a</a:t>
            </a:r>
            <a:r>
              <a:rPr lang="en-CA" sz="1200">
                <a:solidFill>
                  <a:srgbClr val="7F7F7F"/>
                </a:solidFill>
              </a:rPr>
              <a:t> </a:t>
            </a:r>
            <a:r>
              <a:rPr lang="en-CA" sz="1200"/>
              <a:t>trust</a:t>
            </a:r>
            <a:r>
              <a:rPr lang="en-CA" sz="1200">
                <a:solidFill>
                  <a:srgbClr val="7F7F7F"/>
                </a:solidFill>
              </a:rPr>
              <a:t> </a:t>
            </a:r>
            <a:r>
              <a:rPr lang="en-CA" sz="1200"/>
              <a:t>as</a:t>
            </a:r>
            <a:r>
              <a:rPr lang="en-CA" sz="1200">
                <a:solidFill>
                  <a:srgbClr val="7F7F7F"/>
                </a:solidFill>
              </a:rPr>
              <a:t> </a:t>
            </a:r>
            <a:r>
              <a:rPr lang="en-CA" sz="1200"/>
              <a:t>a</a:t>
            </a:r>
            <a:r>
              <a:rPr lang="en-CA" sz="1200">
                <a:solidFill>
                  <a:srgbClr val="7F7F7F"/>
                </a:solidFill>
              </a:rPr>
              <a:t> </a:t>
            </a:r>
            <a:r>
              <a:rPr lang="en-CA" sz="1200"/>
              <a:t>security</a:t>
            </a:r>
            <a:r>
              <a:rPr lang="en-CA" sz="1200">
                <a:solidFill>
                  <a:srgbClr val="7F7F7F"/>
                </a:solidFill>
              </a:rPr>
              <a:t> </a:t>
            </a:r>
            <a:r>
              <a:rPr lang="en-CA" sz="1200"/>
              <a:t>for</a:t>
            </a:r>
            <a:r>
              <a:rPr lang="en-CA" sz="1200">
                <a:solidFill>
                  <a:srgbClr val="7F7F7F"/>
                </a:solidFill>
              </a:rPr>
              <a:t> </a:t>
            </a:r>
            <a:r>
              <a:rPr lang="en-CA" sz="1200"/>
              <a:t>damage</a:t>
            </a:r>
            <a:r>
              <a:rPr lang="en-CA" sz="1200">
                <a:solidFill>
                  <a:srgbClr val="7F7F7F"/>
                </a:solidFill>
              </a:rPr>
              <a:t> </a:t>
            </a:r>
            <a:r>
              <a:rPr lang="en-CA" sz="1200"/>
              <a:t>and</a:t>
            </a:r>
            <a:r>
              <a:rPr lang="en-CA" sz="1200">
                <a:solidFill>
                  <a:srgbClr val="7F7F7F"/>
                </a:solidFill>
              </a:rPr>
              <a:t> </a:t>
            </a:r>
            <a:r>
              <a:rPr lang="en-CA" sz="1200"/>
              <a:t>cleaning</a:t>
            </a:r>
            <a:r>
              <a:rPr lang="en-CA" sz="1200">
                <a:solidFill>
                  <a:srgbClr val="7F7F7F"/>
                </a:solidFill>
              </a:rPr>
              <a:t> </a:t>
            </a:r>
            <a:r>
              <a:rPr lang="en-CA" sz="1200"/>
              <a:t>costs,</a:t>
            </a:r>
            <a:r>
              <a:rPr lang="en-CA" sz="1200">
                <a:solidFill>
                  <a:srgbClr val="7F7F7F"/>
                </a:solidFill>
              </a:rPr>
              <a:t> </a:t>
            </a:r>
            <a:r>
              <a:rPr lang="en-CA" sz="1200"/>
              <a:t>unpaid</a:t>
            </a:r>
            <a:r>
              <a:rPr lang="en-CA" sz="1200">
                <a:solidFill>
                  <a:srgbClr val="7F7F7F"/>
                </a:solidFill>
              </a:rPr>
              <a:t> </a:t>
            </a:r>
            <a:r>
              <a:rPr lang="en-CA" sz="1200"/>
              <a:t>rent,</a:t>
            </a:r>
            <a:r>
              <a:rPr lang="en-CA" sz="1200">
                <a:solidFill>
                  <a:srgbClr val="7F7F7F"/>
                </a:solidFill>
              </a:rPr>
              <a:t> </a:t>
            </a:r>
            <a:r>
              <a:rPr lang="en-CA" sz="1200"/>
              <a:t>and</a:t>
            </a:r>
            <a:r>
              <a:rPr lang="en-CA" sz="1200">
                <a:solidFill>
                  <a:srgbClr val="7F7F7F"/>
                </a:solidFill>
              </a:rPr>
              <a:t> </a:t>
            </a:r>
            <a:r>
              <a:rPr lang="en-CA" sz="1200"/>
              <a:t>any</a:t>
            </a:r>
            <a:r>
              <a:rPr lang="en-CA" sz="1200">
                <a:solidFill>
                  <a:srgbClr val="7F7F7F"/>
                </a:solidFill>
              </a:rPr>
              <a:t> </a:t>
            </a:r>
            <a:r>
              <a:rPr lang="en-CA" sz="1200"/>
              <a:t>other</a:t>
            </a:r>
            <a:r>
              <a:rPr lang="en-CA" sz="1200">
                <a:solidFill>
                  <a:srgbClr val="7F7F7F"/>
                </a:solidFill>
              </a:rPr>
              <a:t> </a:t>
            </a:r>
            <a:r>
              <a:rPr lang="en-CA" sz="1200"/>
              <a:t>obligation</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landlord.</a:t>
            </a:r>
            <a:r>
              <a:rPr lang="en-US" sz="1200">
                <a:solidFill>
                  <a:srgbClr val="7F7F7F"/>
                </a:solidFill>
              </a:rPr>
              <a:t> </a:t>
            </a:r>
          </a:p>
        </p:txBody>
      </p:sp>
      <p:sp>
        <p:nvSpPr>
          <p:cNvPr id="12294" name="Text Box 7"/>
          <p:cNvSpPr txBox="1">
            <a:spLocks noChangeArrowheads="1"/>
          </p:cNvSpPr>
          <p:nvPr/>
        </p:nvSpPr>
        <p:spPr bwMode="auto">
          <a:xfrm>
            <a:off x="4572000" y="6172200"/>
            <a:ext cx="2073275" cy="274638"/>
          </a:xfrm>
          <a:prstGeom prst="rect">
            <a:avLst/>
          </a:prstGeom>
          <a:noFill/>
          <a:ln w="9525">
            <a:noFill/>
            <a:miter lim="800000"/>
            <a:headEnd/>
            <a:tailEnd/>
          </a:ln>
        </p:spPr>
        <p:txBody>
          <a:bodyPr>
            <a:spAutoFit/>
          </a:bodyPr>
          <a:lstStyle/>
          <a:p>
            <a:r>
              <a:rPr lang="en-CA" sz="1200" dirty="0">
                <a:hlinkClick r:id="rId5" action="ppaction://hlinksldjump"/>
              </a:rPr>
              <a:t>Continued on next page</a:t>
            </a:r>
            <a:endParaRPr lang="en-US" sz="1200" dirty="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ChangeArrowheads="1"/>
          </p:cNvSpPr>
          <p:nvPr/>
        </p:nvSpPr>
        <p:spPr bwMode="gray">
          <a:xfrm>
            <a:off x="1143000" y="152400"/>
            <a:ext cx="6858000" cy="533400"/>
          </a:xfrm>
          <a:prstGeom prst="rect">
            <a:avLst/>
          </a:prstGeom>
          <a:noFill/>
          <a:ln w="9525">
            <a:noFill/>
            <a:miter lim="800000"/>
            <a:headEnd/>
            <a:tailEnd/>
          </a:ln>
          <a:effectLst/>
        </p:spPr>
        <p:txBody>
          <a:bodyPr anchor="ctr"/>
          <a:lstStyle/>
          <a:p>
            <a:pPr algn="ctr">
              <a:defRPr/>
            </a:pPr>
            <a:r>
              <a:rPr lang="en-CA" sz="2400" b="1" dirty="0">
                <a:solidFill>
                  <a:srgbClr val="FFFF00"/>
                </a:solidFill>
                <a:effectLst>
                  <a:outerShdw blurRad="38100" dist="38100" dir="2700000" algn="tl">
                    <a:srgbClr val="C0C0C0"/>
                  </a:outerShdw>
                </a:effectLst>
              </a:rPr>
              <a:t>Security Deposit</a:t>
            </a:r>
            <a:endParaRPr lang="en-US" sz="2400" b="1" dirty="0">
              <a:solidFill>
                <a:srgbClr val="FFFF00"/>
              </a:solidFill>
              <a:effectLst>
                <a:outerShdw blurRad="38100" dist="38100" dir="2700000" algn="tl">
                  <a:srgbClr val="C0C0C0"/>
                </a:outerShdw>
              </a:effectLst>
            </a:endParaRPr>
          </a:p>
        </p:txBody>
      </p:sp>
      <p:sp>
        <p:nvSpPr>
          <p:cNvPr id="12291" name="Rectangle 5"/>
          <p:cNvSpPr>
            <a:spLocks noChangeArrowheads="1"/>
          </p:cNvSpPr>
          <p:nvPr/>
        </p:nvSpPr>
        <p:spPr bwMode="gray">
          <a:xfrm>
            <a:off x="4572000" y="1603375"/>
            <a:ext cx="4038600" cy="4492625"/>
          </a:xfrm>
          <a:prstGeom prst="rect">
            <a:avLst/>
          </a:prstGeom>
          <a:noFill/>
          <a:ln w="9525">
            <a:noFill/>
            <a:miter lim="800000"/>
            <a:headEnd/>
            <a:tailEnd/>
          </a:ln>
        </p:spPr>
        <p:txBody>
          <a:bodyPr/>
          <a:lstStyle/>
          <a:p>
            <a:pPr>
              <a:spcBef>
                <a:spcPts val="600"/>
              </a:spcBef>
              <a:spcAft>
                <a:spcPts val="600"/>
              </a:spcAft>
              <a:defRPr/>
            </a:pPr>
            <a:r>
              <a:rPr lang="en-CA" sz="1200" dirty="0"/>
              <a:t>Some</a:t>
            </a:r>
            <a:r>
              <a:rPr lang="en-CA" sz="1200" dirty="0">
                <a:solidFill>
                  <a:srgbClr val="7F7F7F"/>
                </a:solidFill>
              </a:rPr>
              <a:t> </a:t>
            </a:r>
            <a:r>
              <a:rPr lang="en-CA" sz="1200" dirty="0"/>
              <a:t>examples</a:t>
            </a:r>
            <a:r>
              <a:rPr lang="en-CA" sz="1200" dirty="0">
                <a:solidFill>
                  <a:srgbClr val="7F7F7F"/>
                </a:solidFill>
              </a:rPr>
              <a:t> </a:t>
            </a:r>
            <a:r>
              <a:rPr lang="en-CA" sz="1200" dirty="0"/>
              <a:t>of</a:t>
            </a:r>
            <a:r>
              <a:rPr lang="en-CA" sz="1200" dirty="0">
                <a:solidFill>
                  <a:srgbClr val="7F7F7F"/>
                </a:solidFill>
              </a:rPr>
              <a:t> </a:t>
            </a:r>
            <a:r>
              <a:rPr lang="en-CA" sz="1200" dirty="0"/>
              <a:t>damages</a:t>
            </a:r>
            <a:r>
              <a:rPr lang="en-CA" sz="1200" dirty="0">
                <a:solidFill>
                  <a:srgbClr val="7F7F7F"/>
                </a:solidFill>
              </a:rPr>
              <a:t> </a:t>
            </a:r>
            <a:r>
              <a:rPr lang="en-CA" sz="1200" dirty="0"/>
              <a:t>and</a:t>
            </a:r>
            <a:r>
              <a:rPr lang="en-CA" sz="1200" dirty="0">
                <a:solidFill>
                  <a:srgbClr val="7F7F7F"/>
                </a:solidFill>
              </a:rPr>
              <a:t> </a:t>
            </a:r>
            <a:r>
              <a:rPr lang="en-CA" sz="1200" dirty="0"/>
              <a:t>deficiencies</a:t>
            </a:r>
            <a:r>
              <a:rPr lang="en-CA" sz="1200" dirty="0">
                <a:solidFill>
                  <a:srgbClr val="7F7F7F"/>
                </a:solidFill>
              </a:rPr>
              <a:t> </a:t>
            </a:r>
            <a:r>
              <a:rPr lang="en-CA" sz="1200" dirty="0"/>
              <a:t>for</a:t>
            </a:r>
            <a:r>
              <a:rPr lang="en-CA" sz="1200" dirty="0">
                <a:solidFill>
                  <a:srgbClr val="7F7F7F"/>
                </a:solidFill>
              </a:rPr>
              <a:t> </a:t>
            </a:r>
            <a:r>
              <a:rPr lang="en-CA" sz="1200" dirty="0"/>
              <a:t>which</a:t>
            </a:r>
            <a:r>
              <a:rPr lang="en-CA" sz="1200" dirty="0">
                <a:solidFill>
                  <a:srgbClr val="7F7F7F"/>
                </a:solidFill>
              </a:rPr>
              <a:t> </a:t>
            </a:r>
            <a:r>
              <a:rPr lang="en-CA" sz="1200" dirty="0"/>
              <a:t>deductions</a:t>
            </a:r>
            <a:r>
              <a:rPr lang="en-CA" sz="1200" dirty="0">
                <a:solidFill>
                  <a:srgbClr val="7F7F7F"/>
                </a:solidFill>
              </a:rPr>
              <a:t> </a:t>
            </a:r>
            <a:r>
              <a:rPr lang="en-CA" sz="1200" dirty="0"/>
              <a:t>can</a:t>
            </a:r>
            <a:r>
              <a:rPr lang="en-CA" sz="1200" dirty="0">
                <a:solidFill>
                  <a:srgbClr val="7F7F7F"/>
                </a:solidFill>
              </a:rPr>
              <a:t> </a:t>
            </a:r>
            <a:r>
              <a:rPr lang="en-CA" sz="1200" dirty="0"/>
              <a:t>be</a:t>
            </a:r>
            <a:r>
              <a:rPr lang="en-CA" sz="1200" dirty="0">
                <a:solidFill>
                  <a:srgbClr val="7F7F7F"/>
                </a:solidFill>
              </a:rPr>
              <a:t> </a:t>
            </a:r>
            <a:r>
              <a:rPr lang="en-CA" sz="1200" dirty="0"/>
              <a:t>made,</a:t>
            </a:r>
            <a:r>
              <a:rPr lang="en-CA" sz="1200" dirty="0">
                <a:solidFill>
                  <a:srgbClr val="7F7F7F"/>
                </a:solidFill>
              </a:rPr>
              <a:t> </a:t>
            </a:r>
            <a:r>
              <a:rPr lang="en-CA" sz="1200" dirty="0"/>
              <a:t>if</a:t>
            </a:r>
            <a:r>
              <a:rPr lang="en-CA" sz="1200" dirty="0">
                <a:solidFill>
                  <a:srgbClr val="7F7F7F"/>
                </a:solidFill>
              </a:rPr>
              <a:t> </a:t>
            </a:r>
            <a:r>
              <a:rPr lang="en-CA" sz="1200" dirty="0"/>
              <a:t>the</a:t>
            </a:r>
            <a:r>
              <a:rPr lang="en-CA" sz="1200" dirty="0">
                <a:solidFill>
                  <a:srgbClr val="7F7F7F"/>
                </a:solidFill>
              </a:rPr>
              <a:t> </a:t>
            </a:r>
            <a:r>
              <a:rPr lang="en-CA" sz="1200" dirty="0"/>
              <a:t>inspection</a:t>
            </a:r>
            <a:r>
              <a:rPr lang="en-CA" sz="1200" dirty="0">
                <a:solidFill>
                  <a:srgbClr val="7F7F7F"/>
                </a:solidFill>
              </a:rPr>
              <a:t> </a:t>
            </a:r>
            <a:r>
              <a:rPr lang="en-CA" sz="1200" dirty="0"/>
              <a:t>reports</a:t>
            </a:r>
            <a:r>
              <a:rPr lang="en-CA" sz="1200" dirty="0">
                <a:solidFill>
                  <a:srgbClr val="7F7F7F"/>
                </a:solidFill>
              </a:rPr>
              <a:t> </a:t>
            </a:r>
            <a:r>
              <a:rPr lang="en-CA" sz="1200" dirty="0"/>
              <a:t>are</a:t>
            </a:r>
            <a:r>
              <a:rPr lang="en-CA" sz="1200" dirty="0">
                <a:solidFill>
                  <a:srgbClr val="7F7F7F"/>
                </a:solidFill>
              </a:rPr>
              <a:t> </a:t>
            </a:r>
            <a:r>
              <a:rPr lang="en-CA" sz="1200" dirty="0"/>
              <a:t>properly</a:t>
            </a:r>
            <a:r>
              <a:rPr lang="en-CA" sz="1200" dirty="0">
                <a:solidFill>
                  <a:srgbClr val="7F7F7F"/>
                </a:solidFill>
              </a:rPr>
              <a:t> </a:t>
            </a:r>
            <a:r>
              <a:rPr lang="en-CA" sz="1200" dirty="0"/>
              <a:t>completed,</a:t>
            </a:r>
            <a:r>
              <a:rPr lang="en-CA" sz="1200" dirty="0">
                <a:solidFill>
                  <a:srgbClr val="7F7F7F"/>
                </a:solidFill>
              </a:rPr>
              <a:t> </a:t>
            </a:r>
            <a:r>
              <a:rPr lang="en-CA" sz="1200" dirty="0"/>
              <a:t>are:</a:t>
            </a:r>
            <a:endParaRPr lang="en-US" sz="1200" dirty="0"/>
          </a:p>
          <a:p>
            <a:pPr lvl="1" indent="-339725">
              <a:spcBef>
                <a:spcPts val="600"/>
              </a:spcBef>
              <a:spcAft>
                <a:spcPts val="0"/>
              </a:spcAft>
              <a:buFont typeface="Courier New" pitchFamily="49" charset="0"/>
              <a:buChar char="o"/>
              <a:defRPr/>
            </a:pPr>
            <a:r>
              <a:rPr lang="en-CA" sz="1200" dirty="0"/>
              <a:t>Steam cleaning of rugs with obvious</a:t>
            </a:r>
            <a:r>
              <a:rPr lang="en-CA" sz="1200" dirty="0">
                <a:solidFill>
                  <a:srgbClr val="7F7F7F"/>
                </a:solidFill>
              </a:rPr>
              <a:t> </a:t>
            </a:r>
            <a:r>
              <a:rPr lang="en-CA" sz="1200" dirty="0"/>
              <a:t>dirt,</a:t>
            </a:r>
            <a:r>
              <a:rPr lang="en-CA" sz="1200" dirty="0">
                <a:solidFill>
                  <a:srgbClr val="7F7F7F"/>
                </a:solidFill>
              </a:rPr>
              <a:t> </a:t>
            </a:r>
            <a:r>
              <a:rPr lang="en-CA" sz="1200" dirty="0"/>
              <a:t>soil,</a:t>
            </a:r>
            <a:r>
              <a:rPr lang="en-CA" sz="1200" dirty="0">
                <a:solidFill>
                  <a:srgbClr val="7F7F7F"/>
                </a:solidFill>
              </a:rPr>
              <a:t> </a:t>
            </a:r>
            <a:r>
              <a:rPr lang="en-CA" sz="1200" dirty="0"/>
              <a:t>stains</a:t>
            </a:r>
            <a:r>
              <a:rPr lang="en-CA" sz="1200" dirty="0">
                <a:solidFill>
                  <a:srgbClr val="7F7F7F"/>
                </a:solidFill>
              </a:rPr>
              <a:t> </a:t>
            </a:r>
            <a:r>
              <a:rPr lang="en-CA" sz="1200" dirty="0"/>
              <a:t>or</a:t>
            </a:r>
            <a:r>
              <a:rPr lang="en-CA" sz="1200" dirty="0">
                <a:solidFill>
                  <a:srgbClr val="7F7F7F"/>
                </a:solidFill>
              </a:rPr>
              <a:t> </a:t>
            </a:r>
            <a:r>
              <a:rPr lang="en-CA" sz="1200" dirty="0"/>
              <a:t>holes</a:t>
            </a:r>
            <a:endParaRPr lang="en-CA" sz="1200" b="1" dirty="0"/>
          </a:p>
          <a:p>
            <a:pPr lvl="1" indent="-339725">
              <a:spcBef>
                <a:spcPts val="600"/>
              </a:spcBef>
              <a:spcAft>
                <a:spcPts val="0"/>
              </a:spcAft>
              <a:buFont typeface="Courier New" pitchFamily="49" charset="0"/>
              <a:buChar char="o"/>
              <a:defRPr/>
            </a:pPr>
            <a:r>
              <a:rPr lang="en-CA" sz="1200" dirty="0"/>
              <a:t>Badly</a:t>
            </a:r>
            <a:r>
              <a:rPr lang="en-CA" sz="1200" dirty="0">
                <a:solidFill>
                  <a:srgbClr val="7F7F7F"/>
                </a:solidFill>
              </a:rPr>
              <a:t> </a:t>
            </a:r>
            <a:r>
              <a:rPr lang="en-CA" sz="1200" dirty="0"/>
              <a:t>repaired</a:t>
            </a:r>
            <a:r>
              <a:rPr lang="en-CA" sz="1200" dirty="0">
                <a:solidFill>
                  <a:srgbClr val="7F7F7F"/>
                </a:solidFill>
              </a:rPr>
              <a:t> </a:t>
            </a:r>
            <a:r>
              <a:rPr lang="en-CA" sz="1200" dirty="0"/>
              <a:t>holes</a:t>
            </a:r>
            <a:r>
              <a:rPr lang="en-CA" sz="1200" dirty="0">
                <a:solidFill>
                  <a:srgbClr val="7F7F7F"/>
                </a:solidFill>
              </a:rPr>
              <a:t> </a:t>
            </a:r>
            <a:r>
              <a:rPr lang="en-CA" sz="1200" dirty="0"/>
              <a:t>in</a:t>
            </a:r>
            <a:r>
              <a:rPr lang="en-CA" sz="1200" dirty="0">
                <a:solidFill>
                  <a:srgbClr val="7F7F7F"/>
                </a:solidFill>
              </a:rPr>
              <a:t> </a:t>
            </a:r>
            <a:r>
              <a:rPr lang="en-CA" sz="1200" dirty="0"/>
              <a:t>the</a:t>
            </a:r>
            <a:r>
              <a:rPr lang="en-CA" sz="1200" dirty="0">
                <a:solidFill>
                  <a:srgbClr val="7F7F7F"/>
                </a:solidFill>
              </a:rPr>
              <a:t> </a:t>
            </a:r>
            <a:r>
              <a:rPr lang="en-CA" sz="1200" dirty="0"/>
              <a:t>walls</a:t>
            </a:r>
            <a:endParaRPr lang="en-CA" sz="1200" b="1" dirty="0"/>
          </a:p>
          <a:p>
            <a:pPr lvl="1" indent="-339725">
              <a:spcBef>
                <a:spcPts val="600"/>
              </a:spcBef>
              <a:spcAft>
                <a:spcPts val="0"/>
              </a:spcAft>
              <a:buFont typeface="Courier New" pitchFamily="49" charset="0"/>
              <a:buChar char="o"/>
              <a:defRPr/>
            </a:pPr>
            <a:r>
              <a:rPr lang="en-CA" sz="1200" dirty="0"/>
              <a:t>Pushed</a:t>
            </a:r>
            <a:r>
              <a:rPr lang="en-CA" sz="1200" dirty="0">
                <a:solidFill>
                  <a:srgbClr val="7F7F7F"/>
                </a:solidFill>
              </a:rPr>
              <a:t> </a:t>
            </a:r>
            <a:r>
              <a:rPr lang="en-CA" sz="1200" dirty="0"/>
              <a:t>in</a:t>
            </a:r>
            <a:r>
              <a:rPr lang="en-CA" sz="1200" dirty="0">
                <a:solidFill>
                  <a:srgbClr val="7F7F7F"/>
                </a:solidFill>
              </a:rPr>
              <a:t> </a:t>
            </a:r>
            <a:r>
              <a:rPr lang="en-CA" sz="1200" dirty="0"/>
              <a:t>door</a:t>
            </a:r>
            <a:r>
              <a:rPr lang="en-CA" sz="1200" dirty="0">
                <a:solidFill>
                  <a:srgbClr val="7F7F7F"/>
                </a:solidFill>
              </a:rPr>
              <a:t> </a:t>
            </a:r>
            <a:r>
              <a:rPr lang="en-CA" sz="1200" dirty="0"/>
              <a:t>panels</a:t>
            </a:r>
            <a:endParaRPr lang="en-CA" sz="1200" b="1" dirty="0"/>
          </a:p>
          <a:p>
            <a:pPr lvl="1" indent="-339725">
              <a:spcBef>
                <a:spcPts val="600"/>
              </a:spcBef>
              <a:spcAft>
                <a:spcPts val="0"/>
              </a:spcAft>
              <a:buFont typeface="Courier New" pitchFamily="49" charset="0"/>
              <a:buChar char="o"/>
              <a:defRPr/>
            </a:pPr>
            <a:r>
              <a:rPr lang="en-CA" sz="1200" dirty="0"/>
              <a:t>Food</a:t>
            </a:r>
            <a:r>
              <a:rPr lang="en-CA" sz="1200" dirty="0">
                <a:solidFill>
                  <a:srgbClr val="7F7F7F"/>
                </a:solidFill>
              </a:rPr>
              <a:t> </a:t>
            </a:r>
            <a:r>
              <a:rPr lang="en-CA" sz="1200" dirty="0"/>
              <a:t>or</a:t>
            </a:r>
            <a:r>
              <a:rPr lang="en-CA" sz="1200" dirty="0">
                <a:solidFill>
                  <a:srgbClr val="7F7F7F"/>
                </a:solidFill>
              </a:rPr>
              <a:t> </a:t>
            </a:r>
            <a:r>
              <a:rPr lang="en-CA" sz="1200" dirty="0"/>
              <a:t>dirt</a:t>
            </a:r>
            <a:r>
              <a:rPr lang="en-CA" sz="1200" dirty="0">
                <a:solidFill>
                  <a:srgbClr val="7F7F7F"/>
                </a:solidFill>
              </a:rPr>
              <a:t> </a:t>
            </a:r>
            <a:r>
              <a:rPr lang="en-CA" sz="1200" dirty="0"/>
              <a:t>stuck</a:t>
            </a:r>
            <a:r>
              <a:rPr lang="en-CA" sz="1200" dirty="0">
                <a:solidFill>
                  <a:srgbClr val="7F7F7F"/>
                </a:solidFill>
              </a:rPr>
              <a:t> </a:t>
            </a:r>
            <a:r>
              <a:rPr lang="en-CA" sz="1200" dirty="0"/>
              <a:t>on</a:t>
            </a:r>
            <a:r>
              <a:rPr lang="en-CA" sz="1200" dirty="0">
                <a:solidFill>
                  <a:srgbClr val="7F7F7F"/>
                </a:solidFill>
              </a:rPr>
              <a:t> </a:t>
            </a:r>
            <a:r>
              <a:rPr lang="en-CA" sz="1200" dirty="0"/>
              <a:t>walls,</a:t>
            </a:r>
            <a:r>
              <a:rPr lang="en-CA" sz="1200" dirty="0">
                <a:solidFill>
                  <a:srgbClr val="7F7F7F"/>
                </a:solidFill>
              </a:rPr>
              <a:t> </a:t>
            </a:r>
            <a:r>
              <a:rPr lang="en-CA" sz="1200" dirty="0"/>
              <a:t>cupboards</a:t>
            </a:r>
            <a:r>
              <a:rPr lang="en-CA" sz="1200" dirty="0">
                <a:solidFill>
                  <a:srgbClr val="7F7F7F"/>
                </a:solidFill>
              </a:rPr>
              <a:t> </a:t>
            </a:r>
            <a:r>
              <a:rPr lang="en-CA" sz="1200" dirty="0"/>
              <a:t>and</a:t>
            </a:r>
            <a:r>
              <a:rPr lang="en-CA" sz="1200" dirty="0">
                <a:solidFill>
                  <a:srgbClr val="7F7F7F"/>
                </a:solidFill>
              </a:rPr>
              <a:t> </a:t>
            </a:r>
            <a:r>
              <a:rPr lang="en-CA" sz="1200" dirty="0"/>
              <a:t>appliances</a:t>
            </a:r>
            <a:endParaRPr lang="en-CA" sz="1200" b="1" dirty="0"/>
          </a:p>
          <a:p>
            <a:pPr lvl="1" indent="-339725">
              <a:spcBef>
                <a:spcPts val="600"/>
              </a:spcBef>
              <a:spcAft>
                <a:spcPts val="0"/>
              </a:spcAft>
              <a:buFont typeface="Courier New" pitchFamily="49" charset="0"/>
              <a:buChar char="o"/>
              <a:defRPr/>
            </a:pPr>
            <a:r>
              <a:rPr lang="en-CA" sz="1200" dirty="0"/>
              <a:t>Broken</a:t>
            </a:r>
            <a:r>
              <a:rPr lang="en-CA" sz="1200" dirty="0">
                <a:solidFill>
                  <a:srgbClr val="7F7F7F"/>
                </a:solidFill>
              </a:rPr>
              <a:t> </a:t>
            </a:r>
            <a:r>
              <a:rPr lang="en-CA" sz="1200" dirty="0"/>
              <a:t>windows,</a:t>
            </a:r>
            <a:r>
              <a:rPr lang="en-CA" sz="1200" dirty="0">
                <a:solidFill>
                  <a:srgbClr val="7F7F7F"/>
                </a:solidFill>
              </a:rPr>
              <a:t> </a:t>
            </a:r>
            <a:r>
              <a:rPr lang="en-CA" sz="1200" dirty="0"/>
              <a:t>holes</a:t>
            </a:r>
            <a:r>
              <a:rPr lang="en-CA" sz="1200" dirty="0">
                <a:solidFill>
                  <a:srgbClr val="7F7F7F"/>
                </a:solidFill>
              </a:rPr>
              <a:t> </a:t>
            </a:r>
            <a:r>
              <a:rPr lang="en-CA" sz="1200" dirty="0"/>
              <a:t>in</a:t>
            </a:r>
            <a:r>
              <a:rPr lang="en-CA" sz="1200" dirty="0">
                <a:solidFill>
                  <a:srgbClr val="7F7F7F"/>
                </a:solidFill>
              </a:rPr>
              <a:t> </a:t>
            </a:r>
            <a:r>
              <a:rPr lang="en-CA" sz="1200" dirty="0"/>
              <a:t>window</a:t>
            </a:r>
            <a:r>
              <a:rPr lang="en-CA" sz="1200" dirty="0">
                <a:solidFill>
                  <a:srgbClr val="7F7F7F"/>
                </a:solidFill>
              </a:rPr>
              <a:t> </a:t>
            </a:r>
            <a:r>
              <a:rPr lang="en-CA" sz="1200" dirty="0"/>
              <a:t>screens</a:t>
            </a:r>
            <a:endParaRPr lang="en-CA" sz="1200" b="1" dirty="0"/>
          </a:p>
          <a:p>
            <a:pPr lvl="1" indent="-339725">
              <a:spcBef>
                <a:spcPts val="600"/>
              </a:spcBef>
              <a:spcAft>
                <a:spcPts val="0"/>
              </a:spcAft>
              <a:buFont typeface="Courier New" pitchFamily="49" charset="0"/>
              <a:buChar char="o"/>
              <a:defRPr/>
            </a:pPr>
            <a:r>
              <a:rPr lang="en-CA" sz="1200" dirty="0"/>
              <a:t>Garbage</a:t>
            </a:r>
            <a:r>
              <a:rPr lang="en-CA" sz="1200" dirty="0">
                <a:solidFill>
                  <a:srgbClr val="7F7F7F"/>
                </a:solidFill>
              </a:rPr>
              <a:t> </a:t>
            </a:r>
            <a:r>
              <a:rPr lang="en-CA" sz="1200" dirty="0"/>
              <a:t>or</a:t>
            </a:r>
            <a:r>
              <a:rPr lang="en-CA" sz="1200" dirty="0">
                <a:solidFill>
                  <a:srgbClr val="7F7F7F"/>
                </a:solidFill>
              </a:rPr>
              <a:t> </a:t>
            </a:r>
            <a:r>
              <a:rPr lang="en-CA" sz="1200" dirty="0"/>
              <a:t>litter</a:t>
            </a:r>
            <a:r>
              <a:rPr lang="en-CA" sz="1200" dirty="0">
                <a:solidFill>
                  <a:srgbClr val="7F7F7F"/>
                </a:solidFill>
              </a:rPr>
              <a:t> </a:t>
            </a:r>
            <a:r>
              <a:rPr lang="en-CA" sz="1200" dirty="0"/>
              <a:t>strewn</a:t>
            </a:r>
            <a:r>
              <a:rPr lang="en-CA" sz="1200" dirty="0">
                <a:solidFill>
                  <a:srgbClr val="7F7F7F"/>
                </a:solidFill>
              </a:rPr>
              <a:t> </a:t>
            </a:r>
            <a:r>
              <a:rPr lang="en-CA" sz="1200" dirty="0"/>
              <a:t>about</a:t>
            </a:r>
            <a:endParaRPr lang="en-CA" sz="1200" b="1" dirty="0"/>
          </a:p>
          <a:p>
            <a:pPr lvl="1" indent="-339725">
              <a:spcBef>
                <a:spcPts val="600"/>
              </a:spcBef>
              <a:spcAft>
                <a:spcPts val="0"/>
              </a:spcAft>
              <a:buFont typeface="Courier New" pitchFamily="49" charset="0"/>
              <a:buChar char="o"/>
              <a:defRPr/>
            </a:pPr>
            <a:r>
              <a:rPr lang="en-CA" sz="1200" dirty="0"/>
              <a:t>Pet</a:t>
            </a:r>
            <a:r>
              <a:rPr lang="en-CA" sz="1200" dirty="0">
                <a:solidFill>
                  <a:srgbClr val="7F7F7F"/>
                </a:solidFill>
              </a:rPr>
              <a:t> </a:t>
            </a:r>
            <a:r>
              <a:rPr lang="en-CA" sz="1200" dirty="0"/>
              <a:t>excrements</a:t>
            </a:r>
          </a:p>
          <a:p>
            <a:pPr marL="0" lvl="1" indent="3175">
              <a:spcBef>
                <a:spcPts val="600"/>
              </a:spcBef>
              <a:spcAft>
                <a:spcPts val="0"/>
              </a:spcAft>
              <a:defRPr/>
            </a:pPr>
            <a:r>
              <a:rPr lang="en-US" sz="1200" dirty="0"/>
              <a:t>Some examples of normal wear and tear for which deductions are </a:t>
            </a:r>
            <a:r>
              <a:rPr lang="en-US" sz="1200" b="1" dirty="0"/>
              <a:t>not</a:t>
            </a:r>
            <a:r>
              <a:rPr lang="en-US" sz="1200" dirty="0"/>
              <a:t> allowable when inspection reports are properly completed are:</a:t>
            </a:r>
          </a:p>
          <a:p>
            <a:pPr lvl="1" indent="-339725">
              <a:spcBef>
                <a:spcPts val="600"/>
              </a:spcBef>
              <a:spcAft>
                <a:spcPts val="0"/>
              </a:spcAft>
              <a:buFont typeface="Courier New" pitchFamily="49" charset="0"/>
              <a:buChar char="o"/>
              <a:defRPr/>
            </a:pPr>
            <a:r>
              <a:rPr lang="en-US" sz="1200" dirty="0"/>
              <a:t>Professional shampooing of rugs, when there were no excess foreign materials</a:t>
            </a:r>
          </a:p>
          <a:p>
            <a:pPr lvl="1" indent="-339725">
              <a:spcBef>
                <a:spcPts val="600"/>
              </a:spcBef>
              <a:spcAft>
                <a:spcPts val="0"/>
              </a:spcAft>
              <a:buFont typeface="Courier New" pitchFamily="49" charset="0"/>
              <a:buChar char="o"/>
              <a:defRPr/>
            </a:pPr>
            <a:r>
              <a:rPr lang="en-US" sz="1200" dirty="0"/>
              <a:t>Professional cleaning of drapes, when there were no excess foreign materials.</a:t>
            </a:r>
          </a:p>
          <a:p>
            <a:pPr>
              <a:spcBef>
                <a:spcPts val="600"/>
              </a:spcBef>
              <a:spcAft>
                <a:spcPts val="600"/>
              </a:spcAft>
              <a:defRPr/>
            </a:pPr>
            <a:endParaRPr lang="en-US" sz="1200" b="1" dirty="0"/>
          </a:p>
        </p:txBody>
      </p:sp>
      <p:sp>
        <p:nvSpPr>
          <p:cNvPr id="13316" name="Text Box 7"/>
          <p:cNvSpPr txBox="1">
            <a:spLocks noChangeArrowheads="1"/>
          </p:cNvSpPr>
          <p:nvPr/>
        </p:nvSpPr>
        <p:spPr bwMode="auto">
          <a:xfrm>
            <a:off x="4572000" y="6172200"/>
            <a:ext cx="2073275" cy="274638"/>
          </a:xfrm>
          <a:prstGeom prst="rect">
            <a:avLst/>
          </a:prstGeom>
          <a:noFill/>
          <a:ln w="9525">
            <a:noFill/>
            <a:miter lim="800000"/>
            <a:headEnd/>
            <a:tailEnd/>
          </a:ln>
        </p:spPr>
        <p:txBody>
          <a:bodyPr>
            <a:spAutoFit/>
          </a:bodyPr>
          <a:lstStyle/>
          <a:p>
            <a:r>
              <a:rPr lang="en-CA" sz="1200" dirty="0">
                <a:hlinkClick r:id="rId4" action="ppaction://hlinksldjump"/>
              </a:rPr>
              <a:t>Continued on next page</a:t>
            </a:r>
            <a:endParaRPr lang="en-US" sz="1200" dirty="0"/>
          </a:p>
        </p:txBody>
      </p:sp>
      <p:sp>
        <p:nvSpPr>
          <p:cNvPr id="13317" name="Content Placeholder 5"/>
          <p:cNvSpPr>
            <a:spLocks noGrp="1"/>
          </p:cNvSpPr>
          <p:nvPr>
            <p:ph sz="half" idx="4294967295"/>
          </p:nvPr>
        </p:nvSpPr>
        <p:spPr>
          <a:xfrm>
            <a:off x="533400" y="1600200"/>
            <a:ext cx="4038600" cy="4572000"/>
          </a:xfrm>
        </p:spPr>
        <p:txBody>
          <a:bodyPr/>
          <a:lstStyle/>
          <a:p>
            <a:pPr eaLnBrk="1" hangingPunct="1">
              <a:buFont typeface="Wingdings" pitchFamily="2" charset="2"/>
              <a:buNone/>
            </a:pPr>
            <a:r>
              <a:rPr lang="en-CA" b="1" smtClean="0">
                <a:solidFill>
                  <a:srgbClr val="FF0000"/>
                </a:solidFill>
                <a:latin typeface="Arial" charset="0"/>
              </a:rPr>
              <a:t>Deductions from the Security Deposit</a:t>
            </a:r>
          </a:p>
          <a:p>
            <a:pPr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b="1" smtClean="0">
                <a:latin typeface="Arial" charset="0"/>
              </a:rPr>
              <a:t>cannot</a:t>
            </a:r>
            <a:r>
              <a:rPr lang="en-CA" smtClean="0">
                <a:solidFill>
                  <a:srgbClr val="7F7F7F"/>
                </a:solidFill>
                <a:latin typeface="Arial" charset="0"/>
              </a:rPr>
              <a:t> </a:t>
            </a:r>
            <a:r>
              <a:rPr lang="en-CA" smtClean="0">
                <a:latin typeface="Arial" charset="0"/>
              </a:rPr>
              <a:t>make</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deduction</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damages</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cleaning</a:t>
            </a:r>
            <a:r>
              <a:rPr lang="en-CA" smtClean="0">
                <a:solidFill>
                  <a:srgbClr val="7F7F7F"/>
                </a:solidFill>
                <a:latin typeface="Arial" charset="0"/>
              </a:rPr>
              <a:t> </a:t>
            </a:r>
            <a:r>
              <a:rPr lang="en-CA" smtClean="0">
                <a:latin typeface="Arial" charset="0"/>
              </a:rPr>
              <a:t>costs</a:t>
            </a:r>
            <a:r>
              <a:rPr lang="en-CA" smtClean="0">
                <a:solidFill>
                  <a:srgbClr val="7F7F7F"/>
                </a:solidFill>
                <a:latin typeface="Arial" charset="0"/>
              </a:rPr>
              <a:t> </a:t>
            </a:r>
            <a:r>
              <a:rPr lang="en-CA" smtClean="0">
                <a:latin typeface="Arial" charset="0"/>
              </a:rPr>
              <a:t>from</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end</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inspection</a:t>
            </a:r>
            <a:r>
              <a:rPr lang="en-CA" smtClean="0">
                <a:solidFill>
                  <a:srgbClr val="7F7F7F"/>
                </a:solidFill>
                <a:latin typeface="Arial" charset="0"/>
              </a:rPr>
              <a:t> </a:t>
            </a:r>
            <a:r>
              <a:rPr lang="en-CA" smtClean="0">
                <a:latin typeface="Arial" charset="0"/>
              </a:rPr>
              <a:t>report</a:t>
            </a:r>
            <a:r>
              <a:rPr lang="en-CA" smtClean="0">
                <a:solidFill>
                  <a:srgbClr val="7F7F7F"/>
                </a:solidFill>
                <a:latin typeface="Arial" charset="0"/>
              </a:rPr>
              <a:t> </a:t>
            </a:r>
            <a:r>
              <a:rPr lang="en-CA" smtClean="0">
                <a:latin typeface="Arial" charset="0"/>
              </a:rPr>
              <a:t>requirements</a:t>
            </a:r>
            <a:r>
              <a:rPr lang="en-CA" smtClean="0">
                <a:solidFill>
                  <a:srgbClr val="7F7F7F"/>
                </a:solidFill>
                <a:latin typeface="Arial" charset="0"/>
              </a:rPr>
              <a:t> </a:t>
            </a:r>
            <a:r>
              <a:rPr lang="en-CA" smtClean="0">
                <a:latin typeface="Arial" charset="0"/>
              </a:rPr>
              <a:t>have</a:t>
            </a:r>
            <a:r>
              <a:rPr lang="en-CA" smtClean="0">
                <a:solidFill>
                  <a:srgbClr val="7F7F7F"/>
                </a:solidFill>
                <a:latin typeface="Arial" charset="0"/>
              </a:rPr>
              <a:t> </a:t>
            </a:r>
            <a:r>
              <a:rPr lang="en-CA" smtClean="0">
                <a:latin typeface="Arial" charset="0"/>
              </a:rPr>
              <a:t>not</a:t>
            </a:r>
            <a:r>
              <a:rPr lang="en-CA" smtClean="0">
                <a:solidFill>
                  <a:srgbClr val="7F7F7F"/>
                </a:solidFill>
                <a:latin typeface="Arial" charset="0"/>
              </a:rPr>
              <a:t> </a:t>
            </a:r>
            <a:r>
              <a:rPr lang="en-CA" smtClean="0">
                <a:latin typeface="Arial" charset="0"/>
              </a:rPr>
              <a:t>been</a:t>
            </a:r>
            <a:r>
              <a:rPr lang="en-CA" smtClean="0">
                <a:solidFill>
                  <a:srgbClr val="7F7F7F"/>
                </a:solidFill>
                <a:latin typeface="Arial" charset="0"/>
              </a:rPr>
              <a:t> </a:t>
            </a:r>
            <a:r>
              <a:rPr lang="en-CA" smtClean="0">
                <a:latin typeface="Arial" charset="0"/>
              </a:rPr>
              <a:t>met</a:t>
            </a:r>
            <a:r>
              <a:rPr lang="en-CA" smtClean="0">
                <a:solidFill>
                  <a:srgbClr val="7F7F7F"/>
                </a:solidFill>
                <a:latin typeface="Arial" charset="0"/>
              </a:rPr>
              <a:t> </a:t>
            </a:r>
            <a:r>
              <a:rPr lang="en-CA" smtClean="0">
                <a:latin typeface="Arial" charset="0"/>
              </a:rPr>
              <a:t>(see</a:t>
            </a:r>
            <a:r>
              <a:rPr lang="en-CA" smtClean="0">
                <a:solidFill>
                  <a:srgbClr val="7F7F7F"/>
                </a:solidFill>
                <a:latin typeface="Arial" charset="0"/>
              </a:rPr>
              <a:t> </a:t>
            </a:r>
            <a:r>
              <a:rPr lang="en-CA" smtClean="0">
                <a:latin typeface="Arial" charset="0"/>
              </a:rPr>
              <a:t>Inspection</a:t>
            </a:r>
            <a:r>
              <a:rPr lang="en-CA" smtClean="0">
                <a:solidFill>
                  <a:srgbClr val="7F7F7F"/>
                </a:solidFill>
                <a:latin typeface="Arial" charset="0"/>
              </a:rPr>
              <a:t> </a:t>
            </a:r>
            <a:r>
              <a:rPr lang="en-CA" smtClean="0">
                <a:latin typeface="Arial" charset="0"/>
              </a:rPr>
              <a:t>Reports).</a:t>
            </a:r>
            <a:r>
              <a:rPr lang="en-CA" smtClean="0">
                <a:solidFill>
                  <a:srgbClr val="7F7F7F"/>
                </a:solidFill>
                <a:latin typeface="Arial" charset="0"/>
              </a:rPr>
              <a:t>  </a:t>
            </a:r>
            <a:r>
              <a:rPr lang="en-CA" smtClean="0">
                <a:latin typeface="Arial" charset="0"/>
              </a:rPr>
              <a:t>However,</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make</a:t>
            </a:r>
            <a:r>
              <a:rPr lang="en-CA" smtClean="0">
                <a:solidFill>
                  <a:srgbClr val="7F7F7F"/>
                </a:solidFill>
                <a:latin typeface="Arial" charset="0"/>
              </a:rPr>
              <a:t> </a:t>
            </a:r>
            <a:r>
              <a:rPr lang="en-CA" smtClean="0">
                <a:latin typeface="Arial" charset="0"/>
              </a:rPr>
              <a:t>deductions</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other</a:t>
            </a:r>
            <a:r>
              <a:rPr lang="en-CA" smtClean="0">
                <a:solidFill>
                  <a:srgbClr val="7F7F7F"/>
                </a:solidFill>
                <a:latin typeface="Arial" charset="0"/>
              </a:rPr>
              <a:t> </a:t>
            </a:r>
            <a:r>
              <a:rPr lang="en-CA" smtClean="0">
                <a:latin typeface="Arial" charset="0"/>
              </a:rPr>
              <a:t>charges</a:t>
            </a:r>
            <a:r>
              <a:rPr lang="en-CA" smtClean="0">
                <a:solidFill>
                  <a:srgbClr val="7F7F7F"/>
                </a:solidFill>
                <a:latin typeface="Arial" charset="0"/>
              </a:rPr>
              <a:t> </a:t>
            </a:r>
            <a:r>
              <a:rPr lang="en-CA" smtClean="0">
                <a:latin typeface="Arial" charset="0"/>
              </a:rPr>
              <a:t>not</a:t>
            </a:r>
            <a:r>
              <a:rPr lang="en-CA" smtClean="0">
                <a:solidFill>
                  <a:srgbClr val="7F7F7F"/>
                </a:solidFill>
                <a:latin typeface="Arial" charset="0"/>
              </a:rPr>
              <a:t> </a:t>
            </a:r>
            <a:r>
              <a:rPr lang="en-CA" smtClean="0">
                <a:latin typeface="Arial" charset="0"/>
              </a:rPr>
              <a:t>related</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condition</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premises.</a:t>
            </a:r>
            <a:endParaRPr lang="en-US" smtClean="0">
              <a:latin typeface="Arial" charset="0"/>
            </a:endParaRPr>
          </a:p>
          <a:p>
            <a:pPr eaLnBrk="1" hangingPunct="1">
              <a:spcAft>
                <a:spcPct val="0"/>
              </a:spcAft>
            </a:pPr>
            <a:r>
              <a:rPr lang="en-CA" smtClean="0">
                <a:latin typeface="Arial" charset="0"/>
              </a:rPr>
              <a:t>Inspection</a:t>
            </a:r>
            <a:r>
              <a:rPr lang="en-CA" smtClean="0">
                <a:solidFill>
                  <a:srgbClr val="7F7F7F"/>
                </a:solidFill>
                <a:latin typeface="Arial" charset="0"/>
              </a:rPr>
              <a:t> </a:t>
            </a:r>
            <a:r>
              <a:rPr lang="en-CA" smtClean="0">
                <a:latin typeface="Arial" charset="0"/>
              </a:rPr>
              <a:t>reports</a:t>
            </a:r>
            <a:r>
              <a:rPr lang="en-CA" smtClean="0">
                <a:solidFill>
                  <a:srgbClr val="7F7F7F"/>
                </a:solidFill>
                <a:latin typeface="Arial" charset="0"/>
              </a:rPr>
              <a:t> </a:t>
            </a:r>
            <a:r>
              <a:rPr lang="en-CA" smtClean="0">
                <a:latin typeface="Arial" charset="0"/>
              </a:rPr>
              <a:t>help</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determine</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repairs</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extra</a:t>
            </a:r>
            <a:r>
              <a:rPr lang="en-CA" smtClean="0">
                <a:solidFill>
                  <a:srgbClr val="7F7F7F"/>
                </a:solidFill>
                <a:latin typeface="Arial" charset="0"/>
              </a:rPr>
              <a:t> </a:t>
            </a:r>
            <a:r>
              <a:rPr lang="en-CA" smtClean="0">
                <a:latin typeface="Arial" charset="0"/>
              </a:rPr>
              <a:t>cleaning</a:t>
            </a:r>
            <a:r>
              <a:rPr lang="en-CA" smtClean="0">
                <a:solidFill>
                  <a:srgbClr val="7F7F7F"/>
                </a:solidFill>
                <a:latin typeface="Arial" charset="0"/>
              </a:rPr>
              <a:t> </a:t>
            </a:r>
            <a:r>
              <a:rPr lang="en-CA" smtClean="0">
                <a:latin typeface="Arial" charset="0"/>
              </a:rPr>
              <a:t>are</a:t>
            </a:r>
            <a:r>
              <a:rPr lang="en-CA" smtClean="0">
                <a:solidFill>
                  <a:srgbClr val="7F7F7F"/>
                </a:solidFill>
                <a:latin typeface="Arial" charset="0"/>
              </a:rPr>
              <a:t> </a:t>
            </a:r>
            <a:r>
              <a:rPr lang="en-CA" smtClean="0">
                <a:latin typeface="Arial" charset="0"/>
              </a:rPr>
              <a:t>required</a:t>
            </a:r>
            <a:r>
              <a:rPr lang="en-CA" smtClean="0">
                <a:solidFill>
                  <a:srgbClr val="7F7F7F"/>
                </a:solidFill>
                <a:latin typeface="Arial" charset="0"/>
              </a:rPr>
              <a:t> </a:t>
            </a:r>
            <a:r>
              <a:rPr lang="en-CA" smtClean="0">
                <a:latin typeface="Arial" charset="0"/>
              </a:rPr>
              <a:t>–</a:t>
            </a:r>
            <a:r>
              <a:rPr lang="en-CA" smtClean="0">
                <a:solidFill>
                  <a:srgbClr val="7F7F7F"/>
                </a:solidFill>
                <a:latin typeface="Arial" charset="0"/>
              </a:rPr>
              <a:t> </a:t>
            </a:r>
            <a:r>
              <a:rPr lang="en-CA" smtClean="0">
                <a:latin typeface="Arial" charset="0"/>
              </a:rPr>
              <a:t>beyond</a:t>
            </a:r>
            <a:r>
              <a:rPr lang="en-CA" smtClean="0">
                <a:solidFill>
                  <a:srgbClr val="7F7F7F"/>
                </a:solidFill>
                <a:latin typeface="Arial" charset="0"/>
              </a:rPr>
              <a:t> </a:t>
            </a:r>
            <a:r>
              <a:rPr lang="en-CA" smtClean="0">
                <a:latin typeface="Arial" charset="0"/>
              </a:rPr>
              <a:t>normal</a:t>
            </a:r>
            <a:r>
              <a:rPr lang="en-CA" smtClean="0">
                <a:solidFill>
                  <a:srgbClr val="7F7F7F"/>
                </a:solidFill>
                <a:latin typeface="Arial" charset="0"/>
              </a:rPr>
              <a:t> </a:t>
            </a:r>
            <a:r>
              <a:rPr lang="en-CA" smtClean="0">
                <a:latin typeface="Arial" charset="0"/>
              </a:rPr>
              <a:t>wear</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tear.</a:t>
            </a:r>
          </a:p>
          <a:p>
            <a:pPr>
              <a:spcAft>
                <a:spcPct val="0"/>
              </a:spcAft>
            </a:pPr>
            <a:r>
              <a:rPr lang="en-CA" smtClean="0">
                <a:latin typeface="Arial" charset="0"/>
              </a:rPr>
              <a:t>If</a:t>
            </a:r>
            <a:r>
              <a:rPr lang="en-CA" smtClean="0">
                <a:solidFill>
                  <a:srgbClr val="7F7F7F"/>
                </a:solidFill>
                <a:latin typeface="Arial" charset="0"/>
              </a:rPr>
              <a:t> </a:t>
            </a:r>
            <a:r>
              <a:rPr lang="en-CA" smtClean="0">
                <a:latin typeface="Arial" charset="0"/>
              </a:rPr>
              <a:t>there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due</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owing</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end</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this can</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deducted</a:t>
            </a:r>
            <a:r>
              <a:rPr lang="en-CA" smtClean="0">
                <a:solidFill>
                  <a:srgbClr val="7F7F7F"/>
                </a:solidFill>
                <a:latin typeface="Arial" charset="0"/>
              </a:rPr>
              <a:t> </a:t>
            </a:r>
            <a:r>
              <a:rPr lang="en-CA" smtClean="0">
                <a:latin typeface="Arial" charset="0"/>
              </a:rPr>
              <a:t>from</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pay</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last</a:t>
            </a:r>
            <a:r>
              <a:rPr lang="en-CA" smtClean="0">
                <a:solidFill>
                  <a:srgbClr val="7F7F7F"/>
                </a:solidFill>
                <a:latin typeface="Arial" charset="0"/>
              </a:rPr>
              <a:t> </a:t>
            </a:r>
            <a:r>
              <a:rPr lang="en-CA" smtClean="0">
                <a:latin typeface="Arial" charset="0"/>
              </a:rPr>
              <a:t>month’s</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not</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replacement</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rent.</a:t>
            </a:r>
          </a:p>
          <a:p>
            <a:pPr>
              <a:spcAft>
                <a:spcPct val="0"/>
              </a:spcAft>
            </a:pPr>
            <a:r>
              <a:rPr lang="en-CA" smtClean="0">
                <a:latin typeface="Arial" charset="0"/>
              </a:rPr>
              <a:t>If</a:t>
            </a:r>
            <a:r>
              <a:rPr lang="en-CA" smtClean="0">
                <a:solidFill>
                  <a:srgbClr val="7F7F7F"/>
                </a:solidFill>
                <a:latin typeface="Arial" charset="0"/>
              </a:rPr>
              <a:t> </a:t>
            </a:r>
            <a:r>
              <a:rPr lang="en-CA" smtClean="0">
                <a:latin typeface="Arial" charset="0"/>
              </a:rPr>
              <a:t>there</a:t>
            </a:r>
            <a:r>
              <a:rPr lang="en-CA" smtClean="0">
                <a:solidFill>
                  <a:srgbClr val="7F7F7F"/>
                </a:solidFill>
                <a:latin typeface="Arial" charset="0"/>
              </a:rPr>
              <a:t> </a:t>
            </a:r>
            <a:r>
              <a:rPr lang="en-CA" smtClean="0">
                <a:latin typeface="Arial" charset="0"/>
              </a:rPr>
              <a:t>are</a:t>
            </a:r>
            <a:r>
              <a:rPr lang="en-CA" smtClean="0">
                <a:solidFill>
                  <a:srgbClr val="7F7F7F"/>
                </a:solidFill>
                <a:latin typeface="Arial" charset="0"/>
              </a:rPr>
              <a:t> </a:t>
            </a:r>
            <a:r>
              <a:rPr lang="en-CA" smtClean="0">
                <a:latin typeface="Arial" charset="0"/>
              </a:rPr>
              <a:t>amounts</a:t>
            </a:r>
            <a:r>
              <a:rPr lang="en-CA" smtClean="0">
                <a:solidFill>
                  <a:srgbClr val="7F7F7F"/>
                </a:solidFill>
                <a:latin typeface="Arial" charset="0"/>
              </a:rPr>
              <a:t> </a:t>
            </a:r>
            <a:r>
              <a:rPr lang="en-CA" smtClean="0">
                <a:latin typeface="Arial" charset="0"/>
              </a:rPr>
              <a:t>set</a:t>
            </a:r>
            <a:r>
              <a:rPr lang="en-CA" smtClean="0">
                <a:solidFill>
                  <a:srgbClr val="7F7F7F"/>
                </a:solidFill>
                <a:latin typeface="Arial" charset="0"/>
              </a:rPr>
              <a:t> </a:t>
            </a:r>
            <a:r>
              <a:rPr lang="en-CA" smtClean="0">
                <a:latin typeface="Arial" charset="0"/>
              </a:rPr>
              <a:t>out</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residential</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are</a:t>
            </a:r>
            <a:r>
              <a:rPr lang="en-CA" smtClean="0">
                <a:solidFill>
                  <a:srgbClr val="7F7F7F"/>
                </a:solidFill>
                <a:latin typeface="Arial" charset="0"/>
              </a:rPr>
              <a:t> </a:t>
            </a:r>
            <a:r>
              <a:rPr lang="en-CA" smtClean="0">
                <a:latin typeface="Arial" charset="0"/>
              </a:rPr>
              <a:t>due</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owing</a:t>
            </a:r>
            <a:r>
              <a:rPr lang="en-CA" smtClean="0">
                <a:solidFill>
                  <a:srgbClr val="7F7F7F"/>
                </a:solidFill>
                <a:latin typeface="Arial" charset="0"/>
              </a:rPr>
              <a:t> </a:t>
            </a:r>
            <a:r>
              <a:rPr lang="en-CA" smtClean="0">
                <a:latin typeface="Arial" charset="0"/>
              </a:rPr>
              <a:t>by</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other</a:t>
            </a:r>
            <a:r>
              <a:rPr lang="en-CA" smtClean="0">
                <a:solidFill>
                  <a:srgbClr val="7F7F7F"/>
                </a:solidFill>
                <a:latin typeface="Arial" charset="0"/>
              </a:rPr>
              <a:t> </a:t>
            </a:r>
            <a:r>
              <a:rPr lang="en-CA" smtClean="0">
                <a:latin typeface="Arial" charset="0"/>
              </a:rPr>
              <a:t>costs,</a:t>
            </a:r>
            <a:r>
              <a:rPr lang="en-CA" smtClean="0">
                <a:solidFill>
                  <a:srgbClr val="7F7F7F"/>
                </a:solidFill>
                <a:latin typeface="Arial" charset="0"/>
              </a:rPr>
              <a:t> </a:t>
            </a:r>
            <a:r>
              <a:rPr lang="en-CA" smtClean="0">
                <a:latin typeface="Arial" charset="0"/>
              </a:rPr>
              <a:t>such</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legal</a:t>
            </a:r>
            <a:r>
              <a:rPr lang="en-CA" smtClean="0">
                <a:solidFill>
                  <a:srgbClr val="7F7F7F"/>
                </a:solidFill>
                <a:latin typeface="Arial" charset="0"/>
              </a:rPr>
              <a:t> </a:t>
            </a:r>
            <a:r>
              <a:rPr lang="en-CA" smtClean="0">
                <a:latin typeface="Arial" charset="0"/>
              </a:rPr>
              <a:t>fees,</a:t>
            </a:r>
            <a:r>
              <a:rPr lang="en-CA" smtClean="0">
                <a:solidFill>
                  <a:srgbClr val="7F7F7F"/>
                </a:solidFill>
                <a:latin typeface="Arial" charset="0"/>
              </a:rPr>
              <a:t> </a:t>
            </a:r>
            <a:r>
              <a:rPr lang="en-CA" smtClean="0">
                <a:latin typeface="Arial" charset="0"/>
              </a:rPr>
              <a:t>utilities,</a:t>
            </a:r>
            <a:r>
              <a:rPr lang="en-CA" smtClean="0">
                <a:solidFill>
                  <a:srgbClr val="7F7F7F"/>
                </a:solidFill>
                <a:latin typeface="Arial" charset="0"/>
              </a:rPr>
              <a:t> </a:t>
            </a:r>
            <a:r>
              <a:rPr lang="en-CA" smtClean="0">
                <a:latin typeface="Arial" charset="0"/>
              </a:rPr>
              <a:t>late</a:t>
            </a:r>
            <a:r>
              <a:rPr lang="en-CA" smtClean="0">
                <a:solidFill>
                  <a:srgbClr val="7F7F7F"/>
                </a:solidFill>
                <a:latin typeface="Arial" charset="0"/>
              </a:rPr>
              <a:t> </a:t>
            </a:r>
            <a:r>
              <a:rPr lang="en-CA" smtClean="0">
                <a:latin typeface="Arial" charset="0"/>
              </a:rPr>
              <a:t>fees,</a:t>
            </a:r>
            <a:r>
              <a:rPr lang="en-CA" smtClean="0">
                <a:solidFill>
                  <a:srgbClr val="7F7F7F"/>
                </a:solidFill>
                <a:latin typeface="Arial" charset="0"/>
              </a:rPr>
              <a:t> </a:t>
            </a:r>
            <a:r>
              <a:rPr lang="en-CA" smtClean="0">
                <a:latin typeface="Arial" charset="0"/>
              </a:rPr>
              <a:t>etc.,</a:t>
            </a:r>
            <a:r>
              <a:rPr lang="en-CA" smtClean="0">
                <a:solidFill>
                  <a:srgbClr val="7F7F7F"/>
                </a:solidFill>
                <a:latin typeface="Arial" charset="0"/>
              </a:rPr>
              <a:t> </a:t>
            </a:r>
            <a:r>
              <a:rPr lang="en-CA" smtClean="0">
                <a:latin typeface="Arial" charset="0"/>
              </a:rPr>
              <a:t>these</a:t>
            </a:r>
            <a:r>
              <a:rPr lang="en-CA" smtClean="0">
                <a:solidFill>
                  <a:srgbClr val="7F7F7F"/>
                </a:solidFill>
                <a:latin typeface="Arial" charset="0"/>
              </a:rPr>
              <a:t> </a:t>
            </a:r>
            <a:r>
              <a:rPr lang="en-CA" smtClean="0">
                <a:latin typeface="Arial" charset="0"/>
              </a:rPr>
              <a:t>amounts</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deducted</a:t>
            </a:r>
            <a:r>
              <a:rPr lang="en-CA" smtClean="0">
                <a:solidFill>
                  <a:srgbClr val="7F7F7F"/>
                </a:solidFill>
                <a:latin typeface="Arial" charset="0"/>
              </a:rPr>
              <a:t> </a:t>
            </a:r>
            <a:r>
              <a:rPr lang="en-CA" smtClean="0">
                <a:latin typeface="Arial" charset="0"/>
              </a:rPr>
              <a:t>from</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US" smtClean="0">
                <a:solidFill>
                  <a:srgbClr val="7F7F7F"/>
                </a:solidFill>
                <a:latin typeface="Arial" charset="0"/>
              </a:rPr>
              <a:t> </a:t>
            </a:r>
            <a:endParaRPr lang="en-CA" b="1" smtClean="0">
              <a:latin typeface="Arial" charset="0"/>
            </a:endParaRPr>
          </a:p>
          <a:p>
            <a:endParaRPr lang="en-US" smtClean="0">
              <a:latin typeface="Arial" charset="0"/>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a:xfrm>
            <a:off x="1143000" y="152400"/>
            <a:ext cx="6858000" cy="533400"/>
          </a:xfrm>
        </p:spPr>
        <p:txBody>
          <a:bodyPr/>
          <a:lstStyle/>
          <a:p>
            <a:r>
              <a:rPr lang="en-CA" smtClean="0"/>
              <a:t>Security Deposit</a:t>
            </a:r>
            <a:endParaRPr lang="en-US" smtClean="0"/>
          </a:p>
        </p:txBody>
      </p:sp>
      <p:sp>
        <p:nvSpPr>
          <p:cNvPr id="14339" name="Content Placeholder 4"/>
          <p:cNvSpPr>
            <a:spLocks noGrp="1"/>
          </p:cNvSpPr>
          <p:nvPr>
            <p:ph sz="half" idx="1"/>
          </p:nvPr>
        </p:nvSpPr>
        <p:spPr>
          <a:xfrm>
            <a:off x="4572000" y="1600200"/>
            <a:ext cx="4038600" cy="4191000"/>
          </a:xfrm>
        </p:spPr>
        <p:txBody>
          <a:bodyPr/>
          <a:lstStyle/>
          <a:p>
            <a:pPr>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send</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refund</a:t>
            </a:r>
            <a:r>
              <a:rPr lang="en-CA" smtClean="0">
                <a:solidFill>
                  <a:srgbClr val="7F7F7F"/>
                </a:solidFill>
                <a:latin typeface="Arial" charset="0"/>
              </a:rPr>
              <a:t> </a:t>
            </a:r>
            <a:r>
              <a:rPr lang="en-CA" smtClean="0">
                <a:latin typeface="Arial" charset="0"/>
              </a:rPr>
              <a:t>cheque</a:t>
            </a:r>
            <a:r>
              <a:rPr lang="en-CA" smtClean="0">
                <a:solidFill>
                  <a:srgbClr val="7F7F7F"/>
                </a:solidFill>
                <a:latin typeface="Arial" charset="0"/>
              </a:rPr>
              <a:t> </a:t>
            </a:r>
            <a:r>
              <a:rPr lang="en-CA" smtClean="0">
                <a:latin typeface="Arial" charset="0"/>
              </a:rPr>
              <a:t>and/or</a:t>
            </a:r>
            <a:r>
              <a:rPr lang="en-CA" smtClean="0">
                <a:solidFill>
                  <a:srgbClr val="7F7F7F"/>
                </a:solidFill>
                <a:latin typeface="Arial" charset="0"/>
              </a:rPr>
              <a:t> </a:t>
            </a:r>
            <a:r>
              <a:rPr lang="en-CA" smtClean="0">
                <a:latin typeface="Arial" charset="0"/>
              </a:rPr>
              <a:t>statement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account</a:t>
            </a:r>
            <a:r>
              <a:rPr lang="en-CA" smtClean="0">
                <a:solidFill>
                  <a:srgbClr val="7F7F7F"/>
                </a:solidFill>
                <a:latin typeface="Arial" charset="0"/>
              </a:rPr>
              <a:t> </a:t>
            </a:r>
            <a:r>
              <a:rPr lang="en-CA" smtClean="0">
                <a:latin typeface="Arial" charset="0"/>
              </a:rPr>
              <a:t>by</a:t>
            </a:r>
            <a:r>
              <a:rPr lang="en-CA" smtClean="0">
                <a:solidFill>
                  <a:srgbClr val="7F7F7F"/>
                </a:solidFill>
                <a:latin typeface="Arial" charset="0"/>
              </a:rPr>
              <a:t> </a:t>
            </a:r>
            <a:r>
              <a:rPr lang="en-CA" smtClean="0">
                <a:latin typeface="Arial" charset="0"/>
              </a:rPr>
              <a:t>mail</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tenant’s</a:t>
            </a:r>
            <a:r>
              <a:rPr lang="en-CA" smtClean="0">
                <a:solidFill>
                  <a:srgbClr val="7F7F7F"/>
                </a:solidFill>
                <a:latin typeface="Arial" charset="0"/>
              </a:rPr>
              <a:t> </a:t>
            </a:r>
            <a:r>
              <a:rPr lang="en-CA" smtClean="0">
                <a:latin typeface="Arial" charset="0"/>
              </a:rPr>
              <a:t>forwarding</a:t>
            </a:r>
            <a:r>
              <a:rPr lang="en-CA" smtClean="0">
                <a:solidFill>
                  <a:srgbClr val="7F7F7F"/>
                </a:solidFill>
                <a:latin typeface="Arial" charset="0"/>
              </a:rPr>
              <a:t> </a:t>
            </a:r>
            <a:r>
              <a:rPr lang="en-CA" smtClean="0">
                <a:latin typeface="Arial" charset="0"/>
              </a:rPr>
              <a:t>address</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personally.</a:t>
            </a:r>
            <a:r>
              <a:rPr lang="en-CA" smtClean="0">
                <a:solidFill>
                  <a:srgbClr val="7F7F7F"/>
                </a:solidFill>
                <a:latin typeface="Arial" charset="0"/>
              </a:rPr>
              <a:t>  </a:t>
            </a:r>
          </a:p>
          <a:p>
            <a:pPr marL="685800" lvl="1">
              <a:spcAft>
                <a:spcPct val="0"/>
              </a:spcAft>
            </a:pPr>
            <a:r>
              <a:rPr lang="en-CA" smtClean="0">
                <a:latin typeface="Arial" charset="0"/>
              </a:rPr>
              <a:t>If</a:t>
            </a:r>
            <a:r>
              <a:rPr lang="en-CA" smtClean="0">
                <a:solidFill>
                  <a:srgbClr val="7F7F7F"/>
                </a:solidFill>
                <a:latin typeface="Arial" charset="0"/>
              </a:rPr>
              <a:t> </a:t>
            </a:r>
            <a:r>
              <a:rPr lang="en-CA" smtClean="0">
                <a:latin typeface="Arial" charset="0"/>
              </a:rPr>
              <a:t>there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no</a:t>
            </a:r>
            <a:r>
              <a:rPr lang="en-CA" smtClean="0">
                <a:solidFill>
                  <a:srgbClr val="7F7F7F"/>
                </a:solidFill>
                <a:latin typeface="Arial" charset="0"/>
              </a:rPr>
              <a:t> </a:t>
            </a:r>
            <a:r>
              <a:rPr lang="en-CA" smtClean="0">
                <a:latin typeface="Arial" charset="0"/>
              </a:rPr>
              <a:t>forwarding</a:t>
            </a:r>
            <a:r>
              <a:rPr lang="en-CA" smtClean="0">
                <a:solidFill>
                  <a:srgbClr val="7F7F7F"/>
                </a:solidFill>
                <a:latin typeface="Arial" charset="0"/>
              </a:rPr>
              <a:t> </a:t>
            </a:r>
            <a:r>
              <a:rPr lang="en-CA" smtClean="0">
                <a:latin typeface="Arial" charset="0"/>
              </a:rPr>
              <a:t>address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attempt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locate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p>
          <a:p>
            <a:pPr marL="685800" lvl="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should</a:t>
            </a:r>
            <a:r>
              <a:rPr lang="en-CA" smtClean="0">
                <a:solidFill>
                  <a:srgbClr val="7F7F7F"/>
                </a:solidFill>
                <a:latin typeface="Arial" charset="0"/>
              </a:rPr>
              <a:t> </a:t>
            </a:r>
            <a:r>
              <a:rPr lang="en-CA" smtClean="0">
                <a:latin typeface="Arial" charset="0"/>
              </a:rPr>
              <a:t>mail</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cheque/statement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account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last</a:t>
            </a:r>
            <a:r>
              <a:rPr lang="en-CA" smtClean="0">
                <a:solidFill>
                  <a:srgbClr val="7F7F7F"/>
                </a:solidFill>
                <a:latin typeface="Arial" charset="0"/>
              </a:rPr>
              <a:t> </a:t>
            </a:r>
            <a:r>
              <a:rPr lang="en-CA" smtClean="0">
                <a:latin typeface="Arial" charset="0"/>
              </a:rPr>
              <a:t>known</a:t>
            </a:r>
            <a:r>
              <a:rPr lang="en-CA" smtClean="0">
                <a:solidFill>
                  <a:srgbClr val="7F7F7F"/>
                </a:solidFill>
                <a:latin typeface="Arial" charset="0"/>
              </a:rPr>
              <a:t> </a:t>
            </a:r>
            <a:r>
              <a:rPr lang="en-CA" smtClean="0">
                <a:latin typeface="Arial" charset="0"/>
              </a:rPr>
              <a:t>address</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which</a:t>
            </a:r>
            <a:r>
              <a:rPr lang="en-CA" smtClean="0">
                <a:solidFill>
                  <a:srgbClr val="7F7F7F"/>
                </a:solidFill>
                <a:latin typeface="Arial" charset="0"/>
              </a:rPr>
              <a:t> </a:t>
            </a:r>
            <a:r>
              <a:rPr lang="en-CA" smtClean="0">
                <a:latin typeface="Arial" charset="0"/>
              </a:rPr>
              <a:t>may</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rented</a:t>
            </a:r>
            <a:r>
              <a:rPr lang="en-CA" smtClean="0">
                <a:solidFill>
                  <a:srgbClr val="7F7F7F"/>
                </a:solidFill>
                <a:latin typeface="Arial" charset="0"/>
              </a:rPr>
              <a:t> </a:t>
            </a:r>
            <a:r>
              <a:rPr lang="en-CA" smtClean="0">
                <a:latin typeface="Arial" charset="0"/>
              </a:rPr>
              <a:t>premises.</a:t>
            </a:r>
            <a:r>
              <a:rPr lang="en-CA" smtClean="0">
                <a:solidFill>
                  <a:srgbClr val="7F7F7F"/>
                </a:solidFill>
                <a:latin typeface="Arial" charset="0"/>
              </a:rPr>
              <a:t> </a:t>
            </a:r>
          </a:p>
          <a:p>
            <a:pPr marL="685800" lvl="1">
              <a:spcAft>
                <a:spcPct val="0"/>
              </a:spcAft>
            </a:pP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mail</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returned</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undeliverable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keep</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item</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their</a:t>
            </a:r>
            <a:r>
              <a:rPr lang="en-CA" smtClean="0">
                <a:solidFill>
                  <a:srgbClr val="7F7F7F"/>
                </a:solidFill>
                <a:latin typeface="Arial" charset="0"/>
              </a:rPr>
              <a:t> </a:t>
            </a:r>
            <a:r>
              <a:rPr lang="en-CA" smtClean="0">
                <a:latin typeface="Arial" charset="0"/>
              </a:rPr>
              <a:t>records</a:t>
            </a:r>
            <a:r>
              <a:rPr lang="en-CA" smtClean="0">
                <a:solidFill>
                  <a:srgbClr val="7F7F7F"/>
                </a:solidFill>
                <a:latin typeface="Arial" charset="0"/>
              </a:rPr>
              <a:t> </a:t>
            </a:r>
            <a:r>
              <a:rPr lang="en-CA" smtClean="0">
                <a:latin typeface="Arial" charset="0"/>
              </a:rPr>
              <a:t>–</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smtClean="0">
                <a:latin typeface="Arial" charset="0"/>
              </a:rPr>
              <a:t>belongs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envelope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unopened</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smtClean="0">
                <a:latin typeface="Arial" charset="0"/>
              </a:rPr>
              <a:t>shows</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contents</a:t>
            </a:r>
            <a:r>
              <a:rPr lang="en-CA" smtClean="0">
                <a:solidFill>
                  <a:srgbClr val="7F7F7F"/>
                </a:solidFill>
                <a:latin typeface="Arial" charset="0"/>
              </a:rPr>
              <a:t> </a:t>
            </a:r>
            <a:r>
              <a:rPr lang="en-CA" smtClean="0">
                <a:latin typeface="Arial" charset="0"/>
              </a:rPr>
              <a:t>are</a:t>
            </a:r>
            <a:r>
              <a:rPr lang="en-CA" smtClean="0">
                <a:solidFill>
                  <a:srgbClr val="7F7F7F"/>
                </a:solidFill>
                <a:latin typeface="Arial" charset="0"/>
              </a:rPr>
              <a:t> </a:t>
            </a:r>
            <a:r>
              <a:rPr lang="en-CA" smtClean="0">
                <a:latin typeface="Arial" charset="0"/>
              </a:rPr>
              <a:t>intact.</a:t>
            </a:r>
            <a:r>
              <a:rPr lang="en-US" smtClean="0">
                <a:solidFill>
                  <a:srgbClr val="7F7F7F"/>
                </a:solidFill>
                <a:latin typeface="Arial" charset="0"/>
              </a:rPr>
              <a:t> </a:t>
            </a:r>
            <a:endParaRPr lang="en-CA" sz="1000" smtClean="0">
              <a:latin typeface="Arial" charset="0"/>
            </a:endParaRPr>
          </a:p>
          <a:p>
            <a:pPr>
              <a:spcAft>
                <a:spcPct val="0"/>
              </a:spcAft>
              <a:buFont typeface="Wingdings" pitchFamily="2" charset="2"/>
              <a:buNone/>
            </a:pPr>
            <a:r>
              <a:rPr lang="en-CA" b="1" smtClean="0">
                <a:solidFill>
                  <a:srgbClr val="FF0000"/>
                </a:solidFill>
                <a:latin typeface="Arial" charset="0"/>
              </a:rPr>
              <a:t>Records</a:t>
            </a:r>
            <a:endParaRPr lang="en-CA" smtClean="0">
              <a:solidFill>
                <a:srgbClr val="FF0000"/>
              </a:solidFill>
              <a:latin typeface="Arial" charset="0"/>
            </a:endParaRPr>
          </a:p>
          <a:p>
            <a:pPr>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RTA,</a:t>
            </a:r>
            <a:r>
              <a:rPr lang="en-CA" smtClean="0">
                <a:solidFill>
                  <a:srgbClr val="7F7F7F"/>
                </a:solidFill>
                <a:latin typeface="Arial" charset="0"/>
              </a:rPr>
              <a:t> </a:t>
            </a:r>
            <a:r>
              <a:rPr lang="en-CA" smtClean="0">
                <a:latin typeface="Arial" charset="0"/>
              </a:rPr>
              <a:t>section 44(6)</a:t>
            </a:r>
            <a:r>
              <a:rPr lang="en-CA" smtClean="0">
                <a:solidFill>
                  <a:srgbClr val="7F7F7F"/>
                </a:solidFill>
                <a:latin typeface="Arial" charset="0"/>
              </a:rPr>
              <a:t> </a:t>
            </a:r>
            <a:r>
              <a:rPr lang="en-CA" smtClean="0">
                <a:latin typeface="Arial" charset="0"/>
              </a:rPr>
              <a:t>requires</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landlords</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keep</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records</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least</a:t>
            </a:r>
            <a:r>
              <a:rPr lang="en-CA" smtClean="0">
                <a:solidFill>
                  <a:srgbClr val="7F7F7F"/>
                </a:solidFill>
                <a:latin typeface="Arial" charset="0"/>
              </a:rPr>
              <a:t> </a:t>
            </a:r>
            <a:r>
              <a:rPr lang="en-CA" smtClean="0">
                <a:latin typeface="Arial" charset="0"/>
              </a:rPr>
              <a:t>three years</a:t>
            </a:r>
            <a:r>
              <a:rPr lang="en-CA" smtClean="0">
                <a:solidFill>
                  <a:srgbClr val="7F7F7F"/>
                </a:solidFill>
                <a:latin typeface="Arial" charset="0"/>
              </a:rPr>
              <a:t> </a:t>
            </a:r>
            <a:r>
              <a:rPr lang="en-CA" smtClean="0">
                <a:latin typeface="Arial" charset="0"/>
              </a:rPr>
              <a:t>after</a:t>
            </a:r>
            <a:r>
              <a:rPr lang="en-CA" smtClean="0">
                <a:solidFill>
                  <a:srgbClr val="7F7F7F"/>
                </a:solidFill>
                <a:latin typeface="Arial" charset="0"/>
              </a:rPr>
              <a:t> </a:t>
            </a:r>
            <a:r>
              <a:rPr lang="en-CA" b="1" smtClean="0">
                <a:latin typeface="Arial" charset="0"/>
              </a:rPr>
              <a:t>the</a:t>
            </a:r>
            <a:r>
              <a:rPr lang="en-CA" b="1" smtClean="0">
                <a:solidFill>
                  <a:srgbClr val="7F7F7F"/>
                </a:solidFill>
                <a:latin typeface="Arial" charset="0"/>
              </a:rPr>
              <a:t>  </a:t>
            </a:r>
            <a:r>
              <a:rPr lang="en-CA" b="1" smtClean="0">
                <a:latin typeface="Arial" charset="0"/>
              </a:rPr>
              <a:t>end</a:t>
            </a:r>
            <a:r>
              <a:rPr lang="en-CA" b="1" smtClean="0">
                <a:solidFill>
                  <a:srgbClr val="7F7F7F"/>
                </a:solidFill>
                <a:latin typeface="Arial" charset="0"/>
              </a:rPr>
              <a:t> </a:t>
            </a:r>
            <a:r>
              <a:rPr lang="en-CA" b="1" smtClean="0">
                <a:latin typeface="Arial" charset="0"/>
              </a:rPr>
              <a:t>of</a:t>
            </a:r>
            <a:r>
              <a:rPr lang="en-CA" b="1" smtClean="0">
                <a:solidFill>
                  <a:srgbClr val="7F7F7F"/>
                </a:solidFill>
                <a:latin typeface="Arial" charset="0"/>
              </a:rPr>
              <a:t> </a:t>
            </a:r>
            <a:r>
              <a:rPr lang="en-CA" b="1" smtClean="0">
                <a:latin typeface="Arial" charset="0"/>
              </a:rPr>
              <a:t>the</a:t>
            </a:r>
            <a:r>
              <a:rPr lang="en-CA" b="1" smtClean="0">
                <a:solidFill>
                  <a:srgbClr val="7F7F7F"/>
                </a:solidFill>
                <a:latin typeface="Arial" charset="0"/>
              </a:rPr>
              <a:t> </a:t>
            </a:r>
            <a:r>
              <a:rPr lang="en-CA" b="1" smtClean="0">
                <a:latin typeface="Arial" charset="0"/>
              </a:rPr>
              <a:t>tenancy.</a:t>
            </a:r>
            <a:r>
              <a:rPr lang="en-US" b="1" smtClean="0">
                <a:solidFill>
                  <a:srgbClr val="7F7F7F"/>
                </a:solidFill>
                <a:latin typeface="Arial" charset="0"/>
              </a:rPr>
              <a:t> </a:t>
            </a:r>
          </a:p>
          <a:p>
            <a:pPr>
              <a:spcAft>
                <a:spcPct val="0"/>
              </a:spcAft>
            </a:pPr>
            <a:endParaRPr lang="en-US" smtClean="0">
              <a:latin typeface="Arial" charset="0"/>
            </a:endParaRPr>
          </a:p>
        </p:txBody>
      </p:sp>
      <p:sp>
        <p:nvSpPr>
          <p:cNvPr id="14340" name="AutoShape 9">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4341" name="TextBox 5"/>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
        <p:nvSpPr>
          <p:cNvPr id="14342" name="Rectangle 6"/>
          <p:cNvSpPr>
            <a:spLocks noChangeArrowheads="1"/>
          </p:cNvSpPr>
          <p:nvPr/>
        </p:nvSpPr>
        <p:spPr bwMode="gray">
          <a:xfrm>
            <a:off x="381000" y="1600200"/>
            <a:ext cx="4191000" cy="4187825"/>
          </a:xfrm>
          <a:prstGeom prst="rect">
            <a:avLst/>
          </a:prstGeom>
          <a:noFill/>
          <a:ln w="9525">
            <a:noFill/>
            <a:miter lim="800000"/>
            <a:headEnd/>
            <a:tailEnd/>
          </a:ln>
        </p:spPr>
        <p:txBody>
          <a:bodyPr/>
          <a:lstStyle/>
          <a:p>
            <a:pPr marL="342900" indent="-342900">
              <a:spcBef>
                <a:spcPts val="600"/>
              </a:spcBef>
              <a:spcAft>
                <a:spcPts val="600"/>
              </a:spcAft>
              <a:buFont typeface="Wingdings" pitchFamily="2" charset="2"/>
              <a:buNone/>
            </a:pPr>
            <a:r>
              <a:rPr lang="en-CA" sz="1200" b="1">
                <a:solidFill>
                  <a:srgbClr val="FF0000"/>
                </a:solidFill>
              </a:rPr>
              <a:t>Return of the Security Deposit</a:t>
            </a:r>
            <a:endParaRPr lang="en-US" sz="1200" b="1">
              <a:solidFill>
                <a:srgbClr val="FF0000"/>
              </a:solidFill>
            </a:endParaRPr>
          </a:p>
          <a:p>
            <a:pPr marL="342900" indent="-342900">
              <a:spcBef>
                <a:spcPts val="600"/>
              </a:spcBef>
              <a:buFont typeface="Wingdings" pitchFamily="2" charset="2"/>
              <a:buChar char="v"/>
            </a:pPr>
            <a:r>
              <a:rPr lang="en-CA" sz="1200"/>
              <a:t>Within</a:t>
            </a:r>
            <a:r>
              <a:rPr lang="en-CA" sz="1200">
                <a:solidFill>
                  <a:srgbClr val="7F7F7F"/>
                </a:solidFill>
              </a:rPr>
              <a:t> </a:t>
            </a:r>
            <a:r>
              <a:rPr lang="en-CA" sz="1200" b="1"/>
              <a:t>10</a:t>
            </a:r>
            <a:r>
              <a:rPr lang="en-CA" sz="1200" b="1">
                <a:solidFill>
                  <a:srgbClr val="7F7F7F"/>
                </a:solidFill>
              </a:rPr>
              <a:t> </a:t>
            </a:r>
            <a:r>
              <a:rPr lang="en-CA" sz="1200" b="1"/>
              <a:t>days</a:t>
            </a:r>
            <a:r>
              <a:rPr lang="en-CA" sz="1200" b="1">
                <a:solidFill>
                  <a:srgbClr val="7F7F7F"/>
                </a:solidFill>
              </a:rPr>
              <a:t> </a:t>
            </a:r>
            <a:r>
              <a:rPr lang="en-CA" sz="1200"/>
              <a:t>of</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moving</a:t>
            </a:r>
            <a:r>
              <a:rPr lang="en-CA" sz="1200">
                <a:solidFill>
                  <a:srgbClr val="7F7F7F"/>
                </a:solidFill>
              </a:rPr>
              <a:t> </a:t>
            </a:r>
            <a:r>
              <a:rPr lang="en-CA" sz="1200"/>
              <a:t>out,</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b="1"/>
              <a:t>must</a:t>
            </a:r>
            <a:r>
              <a:rPr lang="en-CA" sz="1200">
                <a:solidFill>
                  <a:srgbClr val="7F7F7F"/>
                </a:solidFill>
              </a:rPr>
              <a:t> </a:t>
            </a:r>
            <a:r>
              <a:rPr lang="en-CA" sz="1200"/>
              <a:t>either</a:t>
            </a:r>
            <a:r>
              <a:rPr lang="en-CA" sz="1200">
                <a:solidFill>
                  <a:srgbClr val="7F7F7F"/>
                </a:solidFill>
              </a:rPr>
              <a:t> </a:t>
            </a:r>
            <a:r>
              <a:rPr lang="en-CA" sz="1200"/>
              <a:t>return</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security</a:t>
            </a:r>
            <a:r>
              <a:rPr lang="en-CA" sz="1200">
                <a:solidFill>
                  <a:srgbClr val="7F7F7F"/>
                </a:solidFill>
              </a:rPr>
              <a:t> </a:t>
            </a:r>
            <a:r>
              <a:rPr lang="en-CA" sz="1200"/>
              <a:t>deposit</a:t>
            </a:r>
            <a:r>
              <a:rPr lang="en-CA" sz="1200">
                <a:solidFill>
                  <a:srgbClr val="7F7F7F"/>
                </a:solidFill>
              </a:rPr>
              <a:t> </a:t>
            </a:r>
            <a:r>
              <a:rPr lang="en-CA" sz="1200"/>
              <a:t>in</a:t>
            </a:r>
            <a:r>
              <a:rPr lang="en-CA" sz="1200">
                <a:solidFill>
                  <a:srgbClr val="7F7F7F"/>
                </a:solidFill>
              </a:rPr>
              <a:t> </a:t>
            </a:r>
            <a:r>
              <a:rPr lang="en-CA" sz="1200"/>
              <a:t>full</a:t>
            </a:r>
            <a:r>
              <a:rPr lang="en-CA" sz="1200">
                <a:solidFill>
                  <a:srgbClr val="7F7F7F"/>
                </a:solidFill>
              </a:rPr>
              <a:t> </a:t>
            </a:r>
            <a:r>
              <a:rPr lang="en-CA" sz="1200"/>
              <a:t>plus</a:t>
            </a:r>
            <a:r>
              <a:rPr lang="en-CA" sz="1200">
                <a:solidFill>
                  <a:srgbClr val="7F7F7F"/>
                </a:solidFill>
              </a:rPr>
              <a:t> </a:t>
            </a:r>
            <a:r>
              <a:rPr lang="en-CA" sz="1200"/>
              <a:t>interest</a:t>
            </a:r>
            <a:r>
              <a:rPr lang="en-CA" sz="1200">
                <a:solidFill>
                  <a:srgbClr val="7F7F7F"/>
                </a:solidFill>
              </a:rPr>
              <a:t> </a:t>
            </a:r>
            <a:r>
              <a:rPr lang="en-CA" sz="1200"/>
              <a:t>or,</a:t>
            </a:r>
            <a:r>
              <a:rPr lang="en-CA" sz="1200">
                <a:solidFill>
                  <a:srgbClr val="7F7F7F"/>
                </a:solidFill>
              </a:rPr>
              <a:t> </a:t>
            </a:r>
            <a:r>
              <a:rPr lang="en-CA" sz="1200"/>
              <a:t>if</a:t>
            </a:r>
            <a:r>
              <a:rPr lang="en-CA" sz="1200">
                <a:solidFill>
                  <a:srgbClr val="7F7F7F"/>
                </a:solidFill>
              </a:rPr>
              <a:t> </a:t>
            </a:r>
            <a:r>
              <a:rPr lang="en-CA" sz="1200"/>
              <a:t>all</a:t>
            </a:r>
            <a:r>
              <a:rPr lang="en-CA" sz="1200">
                <a:solidFill>
                  <a:srgbClr val="7F7F7F"/>
                </a:solidFill>
              </a:rPr>
              <a:t> </a:t>
            </a:r>
            <a:r>
              <a:rPr lang="en-CA" sz="1200"/>
              <a:t>or</a:t>
            </a:r>
            <a:r>
              <a:rPr lang="en-CA" sz="1200">
                <a:solidFill>
                  <a:srgbClr val="7F7F7F"/>
                </a:solidFill>
              </a:rPr>
              <a:t> </a:t>
            </a:r>
            <a:r>
              <a:rPr lang="en-CA" sz="1200"/>
              <a:t>part</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deposit</a:t>
            </a:r>
            <a:r>
              <a:rPr lang="en-CA" sz="1200">
                <a:solidFill>
                  <a:srgbClr val="7F7F7F"/>
                </a:solidFill>
              </a:rPr>
              <a:t> </a:t>
            </a:r>
            <a:r>
              <a:rPr lang="en-CA" sz="1200"/>
              <a:t>is</a:t>
            </a:r>
            <a:r>
              <a:rPr lang="en-CA" sz="1200">
                <a:solidFill>
                  <a:srgbClr val="7F7F7F"/>
                </a:solidFill>
              </a:rPr>
              <a:t> </a:t>
            </a:r>
            <a:r>
              <a:rPr lang="en-CA" sz="1200"/>
              <a:t>used</a:t>
            </a:r>
            <a:r>
              <a:rPr lang="en-CA" sz="1200">
                <a:solidFill>
                  <a:srgbClr val="7F7F7F"/>
                </a:solidFill>
              </a:rPr>
              <a:t> </a:t>
            </a:r>
            <a:r>
              <a:rPr lang="en-CA" sz="1200"/>
              <a:t>to</a:t>
            </a:r>
            <a:r>
              <a:rPr lang="en-CA" sz="1200">
                <a:solidFill>
                  <a:srgbClr val="7F7F7F"/>
                </a:solidFill>
              </a:rPr>
              <a:t> </a:t>
            </a:r>
            <a:r>
              <a:rPr lang="en-CA" sz="1200"/>
              <a:t>cover</a:t>
            </a:r>
            <a:r>
              <a:rPr lang="en-CA" sz="1200">
                <a:solidFill>
                  <a:srgbClr val="7F7F7F"/>
                </a:solidFill>
              </a:rPr>
              <a:t> </a:t>
            </a:r>
            <a:r>
              <a:rPr lang="en-CA" sz="1200"/>
              <a:t>costs,</a:t>
            </a:r>
            <a:r>
              <a:rPr lang="en-CA" sz="1200">
                <a:solidFill>
                  <a:srgbClr val="7F7F7F"/>
                </a:solidFill>
              </a:rPr>
              <a:t> </a:t>
            </a:r>
            <a:r>
              <a:rPr lang="en-CA" sz="1200"/>
              <a:t>provide</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with</a:t>
            </a:r>
            <a:r>
              <a:rPr lang="en-CA" sz="1200">
                <a:solidFill>
                  <a:srgbClr val="7F7F7F"/>
                </a:solidFill>
              </a:rPr>
              <a:t> </a:t>
            </a:r>
            <a:r>
              <a:rPr lang="en-CA" sz="1200"/>
              <a:t>an</a:t>
            </a:r>
            <a:r>
              <a:rPr lang="en-CA" sz="1200">
                <a:solidFill>
                  <a:srgbClr val="7F7F7F"/>
                </a:solidFill>
              </a:rPr>
              <a:t> </a:t>
            </a:r>
            <a:r>
              <a:rPr lang="en-CA" sz="1200"/>
              <a:t>itemized</a:t>
            </a:r>
            <a:r>
              <a:rPr lang="en-CA" sz="1200">
                <a:solidFill>
                  <a:srgbClr val="7F7F7F"/>
                </a:solidFill>
              </a:rPr>
              <a:t> </a:t>
            </a:r>
            <a:r>
              <a:rPr lang="en-CA" sz="1200"/>
              <a:t>statement</a:t>
            </a:r>
            <a:r>
              <a:rPr lang="en-CA" sz="1200">
                <a:solidFill>
                  <a:srgbClr val="7F7F7F"/>
                </a:solidFill>
              </a:rPr>
              <a:t> </a:t>
            </a:r>
            <a:r>
              <a:rPr lang="en-CA" sz="1200"/>
              <a:t>of</a:t>
            </a:r>
            <a:r>
              <a:rPr lang="en-CA" sz="1200">
                <a:solidFill>
                  <a:srgbClr val="7F7F7F"/>
                </a:solidFill>
              </a:rPr>
              <a:t> </a:t>
            </a:r>
            <a:r>
              <a:rPr lang="en-CA" sz="1200"/>
              <a:t>account.</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may</a:t>
            </a:r>
            <a:r>
              <a:rPr lang="en-CA" sz="1200">
                <a:solidFill>
                  <a:srgbClr val="7F7F7F"/>
                </a:solidFill>
              </a:rPr>
              <a:t> </a:t>
            </a:r>
            <a:r>
              <a:rPr lang="en-CA" sz="1200"/>
              <a:t>include</a:t>
            </a:r>
            <a:r>
              <a:rPr lang="en-CA" sz="1200">
                <a:solidFill>
                  <a:srgbClr val="7F7F7F"/>
                </a:solidFill>
              </a:rPr>
              <a:t> </a:t>
            </a:r>
            <a:r>
              <a:rPr lang="en-CA" sz="1200"/>
              <a:t>an</a:t>
            </a:r>
            <a:r>
              <a:rPr lang="en-CA" sz="1200">
                <a:solidFill>
                  <a:srgbClr val="7F7F7F"/>
                </a:solidFill>
              </a:rPr>
              <a:t> </a:t>
            </a:r>
            <a:r>
              <a:rPr lang="en-CA" sz="1200"/>
              <a:t>estimate</a:t>
            </a:r>
            <a:r>
              <a:rPr lang="en-CA" sz="1200">
                <a:solidFill>
                  <a:srgbClr val="7F7F7F"/>
                </a:solidFill>
              </a:rPr>
              <a:t> </a:t>
            </a:r>
            <a:r>
              <a:rPr lang="en-CA" sz="1200"/>
              <a:t>of</a:t>
            </a:r>
            <a:r>
              <a:rPr lang="en-CA" sz="1200">
                <a:solidFill>
                  <a:srgbClr val="7F7F7F"/>
                </a:solidFill>
              </a:rPr>
              <a:t> </a:t>
            </a:r>
            <a:r>
              <a:rPr lang="en-CA" sz="1200"/>
              <a:t>expected</a:t>
            </a:r>
            <a:r>
              <a:rPr lang="en-CA" sz="1200">
                <a:solidFill>
                  <a:srgbClr val="7F7F7F"/>
                </a:solidFill>
              </a:rPr>
              <a:t> </a:t>
            </a:r>
            <a:r>
              <a:rPr lang="en-CA" sz="1200"/>
              <a:t>costs</a:t>
            </a:r>
            <a:r>
              <a:rPr lang="en-CA" sz="1200">
                <a:solidFill>
                  <a:srgbClr val="7F7F7F"/>
                </a:solidFill>
              </a:rPr>
              <a:t> </a:t>
            </a:r>
            <a:r>
              <a:rPr lang="en-CA" sz="1200"/>
              <a:t>in</a:t>
            </a:r>
            <a:r>
              <a:rPr lang="en-CA" sz="1200">
                <a:solidFill>
                  <a:srgbClr val="7F7F7F"/>
                </a:solidFill>
              </a:rPr>
              <a:t> </a:t>
            </a:r>
            <a:r>
              <a:rPr lang="en-CA" sz="1200"/>
              <a:t>the</a:t>
            </a:r>
            <a:r>
              <a:rPr lang="en-CA" sz="1200">
                <a:solidFill>
                  <a:srgbClr val="7F7F7F"/>
                </a:solidFill>
              </a:rPr>
              <a:t> </a:t>
            </a:r>
            <a:r>
              <a:rPr lang="en-CA" sz="1200"/>
              <a:t>initial</a:t>
            </a:r>
            <a:r>
              <a:rPr lang="en-CA" sz="1200">
                <a:solidFill>
                  <a:srgbClr val="7F7F7F"/>
                </a:solidFill>
              </a:rPr>
              <a:t> </a:t>
            </a:r>
            <a:r>
              <a:rPr lang="en-CA" sz="1200"/>
              <a:t>statement</a:t>
            </a:r>
            <a:r>
              <a:rPr lang="en-CA" sz="1200">
                <a:solidFill>
                  <a:srgbClr val="7F7F7F"/>
                </a:solidFill>
              </a:rPr>
              <a:t> </a:t>
            </a:r>
            <a:r>
              <a:rPr lang="en-CA" sz="1200"/>
              <a:t>of</a:t>
            </a:r>
            <a:r>
              <a:rPr lang="en-CA" sz="1200">
                <a:solidFill>
                  <a:srgbClr val="7F7F7F"/>
                </a:solidFill>
              </a:rPr>
              <a:t> </a:t>
            </a:r>
            <a:r>
              <a:rPr lang="en-CA" sz="1200"/>
              <a:t>account.</a:t>
            </a:r>
            <a:r>
              <a:rPr lang="en-CA" sz="1200">
                <a:solidFill>
                  <a:srgbClr val="7F7F7F"/>
                </a:solidFill>
              </a:rPr>
              <a:t>  </a:t>
            </a:r>
          </a:p>
          <a:p>
            <a:pPr marL="342900" indent="-342900">
              <a:spcBef>
                <a:spcPts val="600"/>
              </a:spcBef>
              <a:buFont typeface="Wingdings" pitchFamily="2" charset="2"/>
              <a:buChar char="v"/>
            </a:pPr>
            <a:r>
              <a:rPr lang="en-CA" sz="1200"/>
              <a:t>Within</a:t>
            </a:r>
            <a:r>
              <a:rPr lang="en-CA" sz="1200">
                <a:solidFill>
                  <a:srgbClr val="7F7F7F"/>
                </a:solidFill>
              </a:rPr>
              <a:t> </a:t>
            </a:r>
            <a:r>
              <a:rPr lang="en-CA" sz="1200" b="1"/>
              <a:t>30</a:t>
            </a:r>
            <a:r>
              <a:rPr lang="en-CA" sz="1200" b="1">
                <a:solidFill>
                  <a:srgbClr val="7F7F7F"/>
                </a:solidFill>
              </a:rPr>
              <a:t> </a:t>
            </a:r>
            <a:r>
              <a:rPr lang="en-CA" sz="1200" b="1"/>
              <a:t>days</a:t>
            </a:r>
            <a:r>
              <a:rPr lang="en-CA" sz="1200"/>
              <a:t>,</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b="1"/>
              <a:t>must</a:t>
            </a:r>
            <a:r>
              <a:rPr lang="en-CA" sz="1200">
                <a:solidFill>
                  <a:srgbClr val="7F7F7F"/>
                </a:solidFill>
              </a:rPr>
              <a:t> </a:t>
            </a:r>
            <a:r>
              <a:rPr lang="en-CA" sz="1200"/>
              <a:t>receive</a:t>
            </a:r>
            <a:r>
              <a:rPr lang="en-CA" sz="1200">
                <a:solidFill>
                  <a:srgbClr val="7F7F7F"/>
                </a:solidFill>
              </a:rPr>
              <a:t> </a:t>
            </a:r>
            <a:r>
              <a:rPr lang="en-CA" sz="1200"/>
              <a:t>a</a:t>
            </a:r>
            <a:r>
              <a:rPr lang="en-CA" sz="1200">
                <a:solidFill>
                  <a:srgbClr val="7F7F7F"/>
                </a:solidFill>
              </a:rPr>
              <a:t> </a:t>
            </a:r>
            <a:r>
              <a:rPr lang="en-CA" sz="1200"/>
              <a:t>final</a:t>
            </a:r>
            <a:r>
              <a:rPr lang="en-CA" sz="1200">
                <a:solidFill>
                  <a:srgbClr val="7F7F7F"/>
                </a:solidFill>
              </a:rPr>
              <a:t> </a:t>
            </a:r>
            <a:r>
              <a:rPr lang="en-CA" sz="1200"/>
              <a:t>statement</a:t>
            </a:r>
            <a:r>
              <a:rPr lang="en-CA" sz="1200">
                <a:solidFill>
                  <a:srgbClr val="7F7F7F"/>
                </a:solidFill>
              </a:rPr>
              <a:t> </a:t>
            </a:r>
            <a:r>
              <a:rPr lang="en-CA" sz="1200"/>
              <a:t>of</a:t>
            </a:r>
            <a:r>
              <a:rPr lang="en-CA" sz="1200">
                <a:solidFill>
                  <a:srgbClr val="7F7F7F"/>
                </a:solidFill>
              </a:rPr>
              <a:t> </a:t>
            </a:r>
            <a:r>
              <a:rPr lang="en-CA" sz="1200"/>
              <a:t>account</a:t>
            </a:r>
            <a:r>
              <a:rPr lang="en-CA" sz="1200">
                <a:solidFill>
                  <a:srgbClr val="7F7F7F"/>
                </a:solidFill>
              </a:rPr>
              <a:t> </a:t>
            </a:r>
            <a:r>
              <a:rPr lang="en-CA" sz="1200"/>
              <a:t>and</a:t>
            </a:r>
            <a:r>
              <a:rPr lang="en-CA" sz="1200">
                <a:solidFill>
                  <a:srgbClr val="7F7F7F"/>
                </a:solidFill>
              </a:rPr>
              <a:t> </a:t>
            </a:r>
            <a:r>
              <a:rPr lang="en-CA" sz="1200"/>
              <a:t>the</a:t>
            </a:r>
            <a:r>
              <a:rPr lang="en-CA" sz="1200">
                <a:solidFill>
                  <a:srgbClr val="7F7F7F"/>
                </a:solidFill>
              </a:rPr>
              <a:t> </a:t>
            </a:r>
            <a:r>
              <a:rPr lang="en-CA" sz="1200"/>
              <a:t>balance,</a:t>
            </a:r>
            <a:r>
              <a:rPr lang="en-CA" sz="1200">
                <a:solidFill>
                  <a:srgbClr val="7F7F7F"/>
                </a:solidFill>
              </a:rPr>
              <a:t> </a:t>
            </a:r>
            <a:r>
              <a:rPr lang="en-CA" sz="1200"/>
              <a:t>(if</a:t>
            </a:r>
            <a:r>
              <a:rPr lang="en-CA" sz="1200">
                <a:solidFill>
                  <a:srgbClr val="7F7F7F"/>
                </a:solidFill>
              </a:rPr>
              <a:t> </a:t>
            </a:r>
            <a:r>
              <a:rPr lang="en-CA" sz="1200"/>
              <a:t>any),</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security</a:t>
            </a:r>
            <a:r>
              <a:rPr lang="en-CA" sz="1200">
                <a:solidFill>
                  <a:srgbClr val="7F7F7F"/>
                </a:solidFill>
              </a:rPr>
              <a:t> </a:t>
            </a:r>
            <a:r>
              <a:rPr lang="en-CA" sz="1200"/>
              <a:t>deposit</a:t>
            </a:r>
            <a:r>
              <a:rPr lang="en-CA" sz="1200">
                <a:solidFill>
                  <a:srgbClr val="7F7F7F"/>
                </a:solidFill>
              </a:rPr>
              <a:t> </a:t>
            </a:r>
            <a:r>
              <a:rPr lang="en-CA" sz="1200"/>
              <a:t>that</a:t>
            </a:r>
            <a:r>
              <a:rPr lang="en-CA" sz="1200">
                <a:solidFill>
                  <a:srgbClr val="7F7F7F"/>
                </a:solidFill>
              </a:rPr>
              <a:t> </a:t>
            </a:r>
            <a:r>
              <a:rPr lang="en-CA" sz="1200"/>
              <a:t>was</a:t>
            </a:r>
            <a:r>
              <a:rPr lang="en-CA" sz="1200">
                <a:solidFill>
                  <a:srgbClr val="7F7F7F"/>
                </a:solidFill>
              </a:rPr>
              <a:t> </a:t>
            </a:r>
            <a:r>
              <a:rPr lang="en-CA" sz="1200"/>
              <a:t>initially</a:t>
            </a:r>
            <a:r>
              <a:rPr lang="en-CA" sz="1200">
                <a:solidFill>
                  <a:srgbClr val="7F7F7F"/>
                </a:solidFill>
              </a:rPr>
              <a:t> </a:t>
            </a:r>
            <a:r>
              <a:rPr lang="en-CA" sz="1200"/>
              <a:t>withheld.</a:t>
            </a:r>
            <a:endParaRPr lang="en-CA" sz="1200" b="1"/>
          </a:p>
          <a:p>
            <a:pPr marL="342900" indent="-342900">
              <a:spcBef>
                <a:spcPts val="600"/>
              </a:spcBef>
              <a:buFont typeface="Wingdings" pitchFamily="2" charset="2"/>
              <a:buChar char="v"/>
            </a:pPr>
            <a:r>
              <a:rPr lang="en-CA" sz="1200"/>
              <a:t>A</a:t>
            </a:r>
            <a:r>
              <a:rPr lang="en-CA" sz="1200">
                <a:solidFill>
                  <a:srgbClr val="7F7F7F"/>
                </a:solidFill>
              </a:rPr>
              <a:t> </a:t>
            </a:r>
            <a:r>
              <a:rPr lang="en-CA" sz="1200"/>
              <a:t>statement</a:t>
            </a:r>
            <a:r>
              <a:rPr lang="en-CA" sz="1200">
                <a:solidFill>
                  <a:srgbClr val="7F7F7F"/>
                </a:solidFill>
              </a:rPr>
              <a:t> </a:t>
            </a:r>
            <a:r>
              <a:rPr lang="en-CA" sz="1200"/>
              <a:t>of</a:t>
            </a:r>
            <a:r>
              <a:rPr lang="en-CA" sz="1200">
                <a:solidFill>
                  <a:srgbClr val="7F7F7F"/>
                </a:solidFill>
              </a:rPr>
              <a:t> </a:t>
            </a:r>
            <a:r>
              <a:rPr lang="en-CA" sz="1200"/>
              <a:t>account</a:t>
            </a:r>
            <a:r>
              <a:rPr lang="en-CA" sz="1200">
                <a:solidFill>
                  <a:srgbClr val="7F7F7F"/>
                </a:solidFill>
              </a:rPr>
              <a:t> </a:t>
            </a:r>
            <a:r>
              <a:rPr lang="en-CA" sz="1200"/>
              <a:t>should</a:t>
            </a:r>
            <a:r>
              <a:rPr lang="en-CA" sz="1200" b="1"/>
              <a:t> </a:t>
            </a:r>
            <a:r>
              <a:rPr lang="en-CA" sz="1200"/>
              <a:t>include</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name,</a:t>
            </a:r>
            <a:r>
              <a:rPr lang="en-CA" sz="1200">
                <a:solidFill>
                  <a:srgbClr val="7F7F7F"/>
                </a:solidFill>
              </a:rPr>
              <a:t> </a:t>
            </a:r>
            <a:r>
              <a:rPr lang="en-CA" sz="1200"/>
              <a:t>rental</a:t>
            </a:r>
            <a:r>
              <a:rPr lang="en-CA" sz="1200">
                <a:solidFill>
                  <a:srgbClr val="7F7F7F"/>
                </a:solidFill>
              </a:rPr>
              <a:t> </a:t>
            </a:r>
            <a:r>
              <a:rPr lang="en-CA" sz="1200"/>
              <a:t>premises,</a:t>
            </a:r>
            <a:r>
              <a:rPr lang="en-CA" sz="1200">
                <a:solidFill>
                  <a:srgbClr val="7F7F7F"/>
                </a:solidFill>
              </a:rPr>
              <a:t> </a:t>
            </a:r>
            <a:r>
              <a:rPr lang="en-CA" sz="1200"/>
              <a:t>security</a:t>
            </a:r>
            <a:r>
              <a:rPr lang="en-CA" sz="1200">
                <a:solidFill>
                  <a:srgbClr val="7F7F7F"/>
                </a:solidFill>
              </a:rPr>
              <a:t> </a:t>
            </a:r>
            <a:r>
              <a:rPr lang="en-CA" sz="1200"/>
              <a:t>deposit</a:t>
            </a:r>
            <a:r>
              <a:rPr lang="en-CA" sz="1200">
                <a:solidFill>
                  <a:srgbClr val="7F7F7F"/>
                </a:solidFill>
              </a:rPr>
              <a:t> </a:t>
            </a:r>
            <a:r>
              <a:rPr lang="en-CA" sz="1200"/>
              <a:t>amount,</a:t>
            </a:r>
            <a:r>
              <a:rPr lang="en-CA" sz="1200">
                <a:solidFill>
                  <a:srgbClr val="7F7F7F"/>
                </a:solidFill>
              </a:rPr>
              <a:t> </a:t>
            </a:r>
            <a:r>
              <a:rPr lang="en-CA" sz="1200"/>
              <a:t>accrued</a:t>
            </a:r>
            <a:r>
              <a:rPr lang="en-CA" sz="1200">
                <a:solidFill>
                  <a:srgbClr val="7F7F7F"/>
                </a:solidFill>
              </a:rPr>
              <a:t> </a:t>
            </a:r>
            <a:r>
              <a:rPr lang="en-CA" sz="1200"/>
              <a:t>interest,</a:t>
            </a:r>
            <a:r>
              <a:rPr lang="en-CA" sz="1200">
                <a:solidFill>
                  <a:srgbClr val="7F7F7F"/>
                </a:solidFill>
              </a:rPr>
              <a:t> </a:t>
            </a:r>
            <a:r>
              <a:rPr lang="en-CA" sz="1200"/>
              <a:t>deductions</a:t>
            </a:r>
            <a:r>
              <a:rPr lang="en-CA" sz="1200">
                <a:solidFill>
                  <a:srgbClr val="7F7F7F"/>
                </a:solidFill>
              </a:rPr>
              <a:t> </a:t>
            </a:r>
            <a:r>
              <a:rPr lang="en-CA" sz="1200"/>
              <a:t>or</a:t>
            </a:r>
            <a:r>
              <a:rPr lang="en-CA" sz="1200">
                <a:solidFill>
                  <a:srgbClr val="7F7F7F"/>
                </a:solidFill>
              </a:rPr>
              <a:t> </a:t>
            </a:r>
            <a:r>
              <a:rPr lang="en-CA" sz="1200"/>
              <a:t>estimated</a:t>
            </a:r>
            <a:r>
              <a:rPr lang="en-CA" sz="1200">
                <a:solidFill>
                  <a:srgbClr val="7F7F7F"/>
                </a:solidFill>
              </a:rPr>
              <a:t> </a:t>
            </a:r>
            <a:r>
              <a:rPr lang="en-CA" sz="1200"/>
              <a:t>deductions</a:t>
            </a:r>
            <a:r>
              <a:rPr lang="en-CA" sz="1200">
                <a:solidFill>
                  <a:srgbClr val="7F7F7F"/>
                </a:solidFill>
              </a:rPr>
              <a:t> </a:t>
            </a:r>
            <a:r>
              <a:rPr lang="en-CA" sz="1200"/>
              <a:t>from</a:t>
            </a:r>
            <a:r>
              <a:rPr lang="en-CA" sz="1200">
                <a:solidFill>
                  <a:srgbClr val="7F7F7F"/>
                </a:solidFill>
              </a:rPr>
              <a:t> </a:t>
            </a:r>
            <a:r>
              <a:rPr lang="en-CA" sz="1200"/>
              <a:t>the</a:t>
            </a:r>
            <a:r>
              <a:rPr lang="en-CA" sz="1200">
                <a:solidFill>
                  <a:srgbClr val="7F7F7F"/>
                </a:solidFill>
              </a:rPr>
              <a:t> </a:t>
            </a:r>
            <a:r>
              <a:rPr lang="en-CA" sz="1200"/>
              <a:t>deposit,</a:t>
            </a:r>
            <a:r>
              <a:rPr lang="en-CA" sz="1200">
                <a:solidFill>
                  <a:srgbClr val="7F7F7F"/>
                </a:solidFill>
              </a:rPr>
              <a:t> </a:t>
            </a:r>
            <a:r>
              <a:rPr lang="en-CA" sz="1200"/>
              <a:t>and</a:t>
            </a:r>
            <a:r>
              <a:rPr lang="en-CA" sz="1200">
                <a:solidFill>
                  <a:srgbClr val="7F7F7F"/>
                </a:solidFill>
              </a:rPr>
              <a:t> </a:t>
            </a:r>
            <a:r>
              <a:rPr lang="en-CA" sz="1200"/>
              <a:t>any</a:t>
            </a:r>
            <a:r>
              <a:rPr lang="en-CA" sz="1200">
                <a:solidFill>
                  <a:srgbClr val="7F7F7F"/>
                </a:solidFill>
              </a:rPr>
              <a:t> </a:t>
            </a:r>
            <a:r>
              <a:rPr lang="en-CA" sz="1200"/>
              <a:t>balance</a:t>
            </a:r>
            <a:r>
              <a:rPr lang="en-CA" sz="1200">
                <a:solidFill>
                  <a:srgbClr val="7F7F7F"/>
                </a:solidFill>
              </a:rPr>
              <a:t> </a:t>
            </a:r>
            <a:r>
              <a:rPr lang="en-CA" sz="1200"/>
              <a:t>being</a:t>
            </a:r>
            <a:r>
              <a:rPr lang="en-CA" sz="1200">
                <a:solidFill>
                  <a:srgbClr val="7F7F7F"/>
                </a:solidFill>
              </a:rPr>
              <a:t> </a:t>
            </a:r>
            <a:r>
              <a:rPr lang="en-CA" sz="1200"/>
              <a:t>returned,</a:t>
            </a:r>
            <a:r>
              <a:rPr lang="en-CA" sz="1200">
                <a:solidFill>
                  <a:srgbClr val="7F7F7F"/>
                </a:solidFill>
              </a:rPr>
              <a:t> </a:t>
            </a:r>
            <a:r>
              <a:rPr lang="en-CA" sz="1200"/>
              <a:t>or</a:t>
            </a:r>
            <a:r>
              <a:rPr lang="en-CA" sz="1200">
                <a:solidFill>
                  <a:srgbClr val="7F7F7F"/>
                </a:solidFill>
              </a:rPr>
              <a:t> </a:t>
            </a:r>
            <a:r>
              <a:rPr lang="en-CA" sz="1200"/>
              <a:t>amount</a:t>
            </a:r>
            <a:r>
              <a:rPr lang="en-CA" sz="1200">
                <a:solidFill>
                  <a:srgbClr val="7F7F7F"/>
                </a:solidFill>
              </a:rPr>
              <a:t> </a:t>
            </a:r>
            <a:r>
              <a:rPr lang="en-CA" sz="1200"/>
              <a:t>owing</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landlord.</a:t>
            </a:r>
          </a:p>
          <a:p>
            <a:pPr marL="342900" indent="-342900">
              <a:spcBef>
                <a:spcPts val="600"/>
              </a:spcBef>
              <a:buFont typeface="Wingdings" pitchFamily="2" charset="2"/>
              <a:buChar char="v"/>
            </a:pPr>
            <a:endParaRPr lang="en-US" sz="1200" b="1"/>
          </a:p>
          <a:p>
            <a:pPr marL="342900" indent="-342900">
              <a:spcBef>
                <a:spcPct val="20000"/>
              </a:spcBef>
            </a:pPr>
            <a:endParaRPr lang="en-CA" sz="1200" b="1"/>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295400" y="228600"/>
            <a:ext cx="7543800" cy="447675"/>
          </a:xfrm>
        </p:spPr>
        <p:txBody>
          <a:bodyPr/>
          <a:lstStyle/>
          <a:p>
            <a:pPr eaLnBrk="1" hangingPunct="1"/>
            <a:r>
              <a:rPr lang="en-CA" b="0" smtClean="0"/>
              <a:t>Residential</a:t>
            </a:r>
            <a:r>
              <a:rPr lang="en-CA" b="0" smtClean="0">
                <a:solidFill>
                  <a:srgbClr val="7F7F7F"/>
                </a:solidFill>
              </a:rPr>
              <a:t> </a:t>
            </a:r>
            <a:r>
              <a:rPr lang="en-CA" b="0" smtClean="0"/>
              <a:t>Tenancy</a:t>
            </a:r>
            <a:r>
              <a:rPr lang="en-CA" b="0" smtClean="0">
                <a:solidFill>
                  <a:srgbClr val="7F7F7F"/>
                </a:solidFill>
              </a:rPr>
              <a:t> </a:t>
            </a:r>
            <a:r>
              <a:rPr lang="en-CA" b="0" smtClean="0"/>
              <a:t>Agreements</a:t>
            </a:r>
            <a:r>
              <a:rPr lang="en-CA" b="0" smtClean="0">
                <a:solidFill>
                  <a:srgbClr val="7F7F7F"/>
                </a:solidFill>
              </a:rPr>
              <a:t> </a:t>
            </a:r>
            <a:r>
              <a:rPr lang="en-CA" smtClean="0">
                <a:solidFill>
                  <a:srgbClr val="7F7F7F"/>
                </a:solidFill>
              </a:rPr>
              <a:t>~</a:t>
            </a:r>
            <a:r>
              <a:rPr lang="en-CA" b="0" smtClean="0">
                <a:solidFill>
                  <a:srgbClr val="7F7F7F"/>
                </a:solidFill>
              </a:rPr>
              <a:t> </a:t>
            </a:r>
            <a:r>
              <a:rPr lang="en-CA" b="0" smtClean="0"/>
              <a:t>Fees</a:t>
            </a:r>
            <a:r>
              <a:rPr lang="en-CA" b="0" smtClean="0">
                <a:solidFill>
                  <a:srgbClr val="7F7F7F"/>
                </a:solidFill>
              </a:rPr>
              <a:t> </a:t>
            </a:r>
            <a:r>
              <a:rPr lang="en-CA" b="0" smtClean="0"/>
              <a:t>&amp;</a:t>
            </a:r>
            <a:r>
              <a:rPr lang="en-CA" b="0" smtClean="0">
                <a:solidFill>
                  <a:srgbClr val="7F7F7F"/>
                </a:solidFill>
              </a:rPr>
              <a:t> </a:t>
            </a:r>
            <a:r>
              <a:rPr lang="en-CA" b="0" smtClean="0"/>
              <a:t>Charges</a:t>
            </a:r>
            <a:r>
              <a:rPr lang="en-US" smtClean="0">
                <a:solidFill>
                  <a:srgbClr val="7F7F7F"/>
                </a:solidFill>
              </a:rPr>
              <a:t> </a:t>
            </a:r>
          </a:p>
        </p:txBody>
      </p:sp>
      <p:sp>
        <p:nvSpPr>
          <p:cNvPr id="15363" name="Rectangle 3"/>
          <p:cNvSpPr>
            <a:spLocks noGrp="1" noChangeArrowheads="1"/>
          </p:cNvSpPr>
          <p:nvPr>
            <p:ph type="body" sz="half" idx="1"/>
          </p:nvPr>
        </p:nvSpPr>
        <p:spPr>
          <a:xfrm>
            <a:off x="533400" y="2133600"/>
            <a:ext cx="4038600" cy="3886200"/>
          </a:xfrm>
        </p:spPr>
        <p:txBody>
          <a:bodyPr/>
          <a:lstStyle/>
          <a:p>
            <a:pPr marL="288925" indent="-228600" eaLnBrk="1" hangingPunct="1">
              <a:spcAft>
                <a:spcPct val="0"/>
              </a:spcAft>
            </a:pPr>
            <a:r>
              <a:rPr lang="en-CA" smtClean="0">
                <a:latin typeface="Arial" charset="0"/>
              </a:rPr>
              <a:t>Any</a:t>
            </a:r>
            <a:r>
              <a:rPr lang="en-CA" smtClean="0">
                <a:solidFill>
                  <a:srgbClr val="7F7F7F"/>
                </a:solidFill>
                <a:latin typeface="Arial" charset="0"/>
              </a:rPr>
              <a:t> </a:t>
            </a:r>
            <a:r>
              <a:rPr lang="en-CA" smtClean="0">
                <a:latin typeface="Arial" charset="0"/>
              </a:rPr>
              <a:t>additional</a:t>
            </a:r>
            <a:r>
              <a:rPr lang="en-CA" smtClean="0">
                <a:solidFill>
                  <a:srgbClr val="7F7F7F"/>
                </a:solidFill>
                <a:latin typeface="Arial" charset="0"/>
              </a:rPr>
              <a:t> </a:t>
            </a:r>
            <a:r>
              <a:rPr lang="en-CA" smtClean="0">
                <a:latin typeface="Arial" charset="0"/>
              </a:rPr>
              <a:t>fee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a:t>
            </a:r>
            <a:r>
              <a:rPr lang="en-CA" smtClean="0">
                <a:solidFill>
                  <a:srgbClr val="7F7F7F"/>
                </a:solidFill>
                <a:latin typeface="Arial" charset="0"/>
              </a:rPr>
              <a:t> </a:t>
            </a:r>
            <a:r>
              <a:rPr lang="en-CA" b="1" smtClean="0">
                <a:latin typeface="Arial" charset="0"/>
              </a:rPr>
              <a:t>must</a:t>
            </a:r>
            <a:r>
              <a:rPr lang="en-CA" b="1" smtClean="0">
                <a:solidFill>
                  <a:srgbClr val="7F7F7F"/>
                </a:solidFill>
                <a:latin typeface="Arial" charset="0"/>
              </a:rPr>
              <a:t> </a:t>
            </a:r>
            <a:r>
              <a:rPr lang="en-CA" b="1" smtClean="0">
                <a:latin typeface="Arial" charset="0"/>
              </a:rPr>
              <a:t>n</a:t>
            </a:r>
            <a:r>
              <a:rPr lang="en-CA" smtClean="0">
                <a:latin typeface="Arial" charset="0"/>
              </a:rPr>
              <a:t>ot</a:t>
            </a:r>
            <a:r>
              <a:rPr lang="en-CA" smtClean="0">
                <a:solidFill>
                  <a:srgbClr val="7F7F7F"/>
                </a:solidFill>
                <a:latin typeface="Arial" charset="0"/>
              </a:rPr>
              <a:t> </a:t>
            </a:r>
            <a:r>
              <a:rPr lang="en-CA" smtClean="0">
                <a:latin typeface="Arial" charset="0"/>
              </a:rPr>
              <a:t>contravene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RTA</a:t>
            </a:r>
            <a:r>
              <a:rPr lang="en-CA" i="1" smtClean="0">
                <a:latin typeface="Arial" charset="0"/>
              </a:rPr>
              <a:t>.</a:t>
            </a:r>
            <a:endParaRPr lang="en-CA" smtClean="0">
              <a:latin typeface="Arial" charset="0"/>
            </a:endParaRPr>
          </a:p>
          <a:p>
            <a:pPr marL="288925" indent="-228600" eaLnBrk="1" hangingPunct="1">
              <a:spcAft>
                <a:spcPct val="0"/>
              </a:spcAft>
            </a:pPr>
            <a:r>
              <a:rPr lang="en-CA" smtClean="0">
                <a:latin typeface="Arial" charset="0"/>
              </a:rPr>
              <a:t>Any</a:t>
            </a:r>
            <a:r>
              <a:rPr lang="en-CA" smtClean="0">
                <a:solidFill>
                  <a:srgbClr val="7F7F7F"/>
                </a:solidFill>
                <a:latin typeface="Arial" charset="0"/>
              </a:rPr>
              <a:t> </a:t>
            </a:r>
            <a:r>
              <a:rPr lang="en-CA" smtClean="0">
                <a:latin typeface="Arial" charset="0"/>
              </a:rPr>
              <a:t>additional</a:t>
            </a:r>
            <a:r>
              <a:rPr lang="en-CA" smtClean="0">
                <a:solidFill>
                  <a:srgbClr val="7F7F7F"/>
                </a:solidFill>
                <a:latin typeface="Arial" charset="0"/>
              </a:rPr>
              <a:t> </a:t>
            </a:r>
            <a:r>
              <a:rPr lang="en-CA" smtClean="0">
                <a:latin typeface="Arial" charset="0"/>
              </a:rPr>
              <a:t>fee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a:t>
            </a:r>
            <a:r>
              <a:rPr lang="en-CA" smtClean="0">
                <a:solidFill>
                  <a:srgbClr val="7F7F7F"/>
                </a:solidFill>
                <a:latin typeface="Arial" charset="0"/>
              </a:rPr>
              <a:t> </a:t>
            </a:r>
            <a:r>
              <a:rPr lang="en-CA" smtClean="0">
                <a:latin typeface="Arial" charset="0"/>
              </a:rPr>
              <a:t>should</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clearly</a:t>
            </a:r>
            <a:r>
              <a:rPr lang="en-CA" smtClean="0">
                <a:solidFill>
                  <a:srgbClr val="7F7F7F"/>
                </a:solidFill>
                <a:latin typeface="Arial" charset="0"/>
              </a:rPr>
              <a:t> </a:t>
            </a:r>
            <a:r>
              <a:rPr lang="en-CA" smtClean="0">
                <a:latin typeface="Arial" charset="0"/>
              </a:rPr>
              <a:t>stated</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residential</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agreed</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by</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p>
          <a:p>
            <a:pPr marL="288925" indent="-228600" eaLnBrk="1" hangingPunct="1">
              <a:spcAft>
                <a:spcPct val="0"/>
              </a:spcAft>
            </a:pPr>
            <a:r>
              <a:rPr lang="en-CA" smtClean="0">
                <a:latin typeface="Arial" charset="0"/>
              </a:rPr>
              <a:t>Once</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agrees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an</a:t>
            </a:r>
            <a:r>
              <a:rPr lang="en-CA" smtClean="0">
                <a:solidFill>
                  <a:srgbClr val="7F7F7F"/>
                </a:solidFill>
                <a:latin typeface="Arial" charset="0"/>
              </a:rPr>
              <a:t> </a:t>
            </a:r>
            <a:r>
              <a:rPr lang="en-CA" smtClean="0">
                <a:latin typeface="Arial" charset="0"/>
              </a:rPr>
              <a:t>additional</a:t>
            </a:r>
            <a:r>
              <a:rPr lang="en-CA" smtClean="0">
                <a:solidFill>
                  <a:srgbClr val="7F7F7F"/>
                </a:solidFill>
                <a:latin typeface="Arial" charset="0"/>
              </a:rPr>
              <a:t> </a:t>
            </a:r>
            <a:r>
              <a:rPr lang="en-CA" smtClean="0">
                <a:latin typeface="Arial" charset="0"/>
              </a:rPr>
              <a:t>fee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obligated</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pay</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fees</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charges</a:t>
            </a:r>
            <a:r>
              <a:rPr lang="en-CA" smtClean="0">
                <a:solidFill>
                  <a:srgbClr val="7F7F7F"/>
                </a:solidFill>
                <a:latin typeface="Arial" charset="0"/>
              </a:rPr>
              <a:t> </a:t>
            </a:r>
            <a:r>
              <a:rPr lang="en-CA" smtClean="0">
                <a:latin typeface="Arial" charset="0"/>
              </a:rPr>
              <a:t>when</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circumstances</a:t>
            </a:r>
            <a:r>
              <a:rPr lang="en-CA" smtClean="0">
                <a:solidFill>
                  <a:srgbClr val="7F7F7F"/>
                </a:solidFill>
                <a:latin typeface="Arial" charset="0"/>
              </a:rPr>
              <a:t> </a:t>
            </a:r>
            <a:r>
              <a:rPr lang="en-CA" smtClean="0">
                <a:latin typeface="Arial" charset="0"/>
              </a:rPr>
              <a:t>giving</a:t>
            </a:r>
            <a:r>
              <a:rPr lang="en-CA" smtClean="0">
                <a:solidFill>
                  <a:srgbClr val="7F7F7F"/>
                </a:solidFill>
                <a:latin typeface="Arial" charset="0"/>
              </a:rPr>
              <a:t> </a:t>
            </a:r>
            <a:r>
              <a:rPr lang="en-CA" smtClean="0">
                <a:latin typeface="Arial" charset="0"/>
              </a:rPr>
              <a:t>rise</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them</a:t>
            </a:r>
            <a:r>
              <a:rPr lang="en-CA" smtClean="0">
                <a:solidFill>
                  <a:srgbClr val="7F7F7F"/>
                </a:solidFill>
                <a:latin typeface="Arial" charset="0"/>
              </a:rPr>
              <a:t> </a:t>
            </a:r>
            <a:r>
              <a:rPr lang="en-CA" smtClean="0">
                <a:latin typeface="Arial" charset="0"/>
              </a:rPr>
              <a:t>occur.</a:t>
            </a:r>
          </a:p>
          <a:p>
            <a:pPr marL="288925" indent="-228600"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refundable</a:t>
            </a:r>
            <a:r>
              <a:rPr lang="en-CA" smtClean="0">
                <a:solidFill>
                  <a:srgbClr val="7F7F7F"/>
                </a:solidFill>
                <a:latin typeface="Arial" charset="0"/>
              </a:rPr>
              <a:t> </a:t>
            </a:r>
            <a:r>
              <a:rPr lang="en-CA" smtClean="0">
                <a:latin typeface="Arial" charset="0"/>
              </a:rPr>
              <a:t>fee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considered</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part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endParaRPr lang="en-CA" smtClean="0">
              <a:latin typeface="Arial" charset="0"/>
            </a:endParaRPr>
          </a:p>
          <a:p>
            <a:pPr marL="288925" indent="-228600"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non-refundable</a:t>
            </a:r>
            <a:r>
              <a:rPr lang="en-CA" smtClean="0">
                <a:solidFill>
                  <a:srgbClr val="7F7F7F"/>
                </a:solidFill>
                <a:latin typeface="Arial" charset="0"/>
              </a:rPr>
              <a:t> </a:t>
            </a:r>
            <a:r>
              <a:rPr lang="en-CA" smtClean="0">
                <a:latin typeface="Arial" charset="0"/>
              </a:rPr>
              <a:t>fee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b="1" smtClean="0">
                <a:latin typeface="Arial" charset="0"/>
              </a:rPr>
              <a:t>not</a:t>
            </a:r>
            <a:r>
              <a:rPr lang="en-CA" smtClean="0">
                <a:solidFill>
                  <a:srgbClr val="7F7F7F"/>
                </a:solidFill>
                <a:latin typeface="Arial" charset="0"/>
              </a:rPr>
              <a:t> </a:t>
            </a:r>
            <a:r>
              <a:rPr lang="en-CA" smtClean="0">
                <a:latin typeface="Arial" charset="0"/>
              </a:rPr>
              <a:t>subject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restrictions.</a:t>
            </a:r>
            <a:r>
              <a:rPr lang="en-CA" smtClean="0">
                <a:solidFill>
                  <a:srgbClr val="7F7F7F"/>
                </a:solidFill>
                <a:latin typeface="Arial" charset="0"/>
              </a:rPr>
              <a:t> </a:t>
            </a:r>
            <a:endParaRPr lang="en-CA" smtClean="0">
              <a:latin typeface="Arial" charset="0"/>
            </a:endParaRPr>
          </a:p>
          <a:p>
            <a:pPr marL="288925" indent="-228600"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cannot</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non-refundable</a:t>
            </a:r>
            <a:r>
              <a:rPr lang="en-CA" smtClean="0">
                <a:solidFill>
                  <a:srgbClr val="7F7F7F"/>
                </a:solidFill>
                <a:latin typeface="Arial" charset="0"/>
              </a:rPr>
              <a:t> </a:t>
            </a:r>
            <a:r>
              <a:rPr lang="en-CA" smtClean="0">
                <a:latin typeface="Arial" charset="0"/>
              </a:rPr>
              <a:t>fees</a:t>
            </a:r>
            <a:r>
              <a:rPr lang="en-CA" smtClean="0">
                <a:solidFill>
                  <a:srgbClr val="7F7F7F"/>
                </a:solidFill>
                <a:latin typeface="Arial" charset="0"/>
              </a:rPr>
              <a:t> </a:t>
            </a:r>
            <a:r>
              <a:rPr lang="en-CA" smtClean="0">
                <a:latin typeface="Arial" charset="0"/>
              </a:rPr>
              <a:t>into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deposit</a:t>
            </a:r>
            <a:r>
              <a:rPr lang="en-CA" smtClean="0">
                <a:solidFill>
                  <a:srgbClr val="7F7F7F"/>
                </a:solidFill>
                <a:latin typeface="Arial" charset="0"/>
              </a:rPr>
              <a:t> </a:t>
            </a:r>
            <a:r>
              <a:rPr lang="en-CA" smtClean="0">
                <a:latin typeface="Arial" charset="0"/>
              </a:rPr>
              <a:t>trust</a:t>
            </a:r>
            <a:r>
              <a:rPr lang="en-CA" smtClean="0">
                <a:solidFill>
                  <a:srgbClr val="7F7F7F"/>
                </a:solidFill>
                <a:latin typeface="Arial" charset="0"/>
              </a:rPr>
              <a:t> </a:t>
            </a:r>
            <a:r>
              <a:rPr lang="en-CA" smtClean="0">
                <a:latin typeface="Arial" charset="0"/>
              </a:rPr>
              <a:t>account.</a:t>
            </a:r>
            <a:r>
              <a:rPr lang="en-CA" smtClean="0">
                <a:solidFill>
                  <a:srgbClr val="7F7F7F"/>
                </a:solidFill>
                <a:latin typeface="Arial" charset="0"/>
              </a:rPr>
              <a:t> </a:t>
            </a:r>
            <a:endParaRPr lang="en-CA" smtClean="0">
              <a:latin typeface="Arial" charset="0"/>
            </a:endParaRPr>
          </a:p>
          <a:p>
            <a:pPr marL="288925" indent="-228600" eaLnBrk="1" hangingPunct="1">
              <a:spcAft>
                <a:spcPct val="0"/>
              </a:spcAft>
            </a:pPr>
            <a:r>
              <a:rPr lang="en-CA" smtClean="0">
                <a:latin typeface="Arial" charset="0"/>
              </a:rPr>
              <a:t>Once</a:t>
            </a:r>
            <a:r>
              <a:rPr lang="en-CA" smtClean="0">
                <a:solidFill>
                  <a:srgbClr val="7F7F7F"/>
                </a:solidFill>
                <a:latin typeface="Arial" charset="0"/>
              </a:rPr>
              <a:t> </a:t>
            </a:r>
            <a:r>
              <a:rPr lang="en-CA" smtClean="0">
                <a:latin typeface="Arial" charset="0"/>
              </a:rPr>
              <a:t>both</a:t>
            </a:r>
            <a:r>
              <a:rPr lang="en-CA" smtClean="0">
                <a:solidFill>
                  <a:srgbClr val="7F7F7F"/>
                </a:solidFill>
                <a:latin typeface="Arial" charset="0"/>
              </a:rPr>
              <a:t> </a:t>
            </a:r>
            <a:r>
              <a:rPr lang="en-CA" smtClean="0">
                <a:latin typeface="Arial" charset="0"/>
              </a:rPr>
              <a:t>parties</a:t>
            </a:r>
            <a:r>
              <a:rPr lang="en-CA" smtClean="0">
                <a:solidFill>
                  <a:srgbClr val="7F7F7F"/>
                </a:solidFill>
                <a:latin typeface="Arial" charset="0"/>
              </a:rPr>
              <a:t> </a:t>
            </a:r>
            <a:r>
              <a:rPr lang="en-CA" smtClean="0">
                <a:latin typeface="Arial" charset="0"/>
              </a:rPr>
              <a:t>enter</a:t>
            </a:r>
            <a:r>
              <a:rPr lang="en-CA" smtClean="0">
                <a:solidFill>
                  <a:srgbClr val="7F7F7F"/>
                </a:solidFill>
                <a:latin typeface="Arial" charset="0"/>
              </a:rPr>
              <a:t> </a:t>
            </a:r>
            <a:r>
              <a:rPr lang="en-CA" smtClean="0">
                <a:latin typeface="Arial" charset="0"/>
              </a:rPr>
              <a:t>into</a:t>
            </a:r>
            <a:r>
              <a:rPr lang="en-CA" smtClean="0">
                <a:solidFill>
                  <a:srgbClr val="7F7F7F"/>
                </a:solidFill>
                <a:latin typeface="Arial" charset="0"/>
              </a:rPr>
              <a:t> </a:t>
            </a:r>
            <a:r>
              <a:rPr lang="en-CA" smtClean="0">
                <a:latin typeface="Arial" charset="0"/>
              </a:rPr>
              <a:t>an</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b="1" smtClean="0">
                <a:latin typeface="Arial" charset="0"/>
              </a:rPr>
              <a:t>cannot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amended</a:t>
            </a:r>
            <a:r>
              <a:rPr lang="en-CA" smtClean="0">
                <a:solidFill>
                  <a:srgbClr val="7F7F7F"/>
                </a:solidFill>
                <a:latin typeface="Arial" charset="0"/>
              </a:rPr>
              <a:t> </a:t>
            </a:r>
            <a:r>
              <a:rPr lang="en-CA" smtClean="0">
                <a:latin typeface="Arial" charset="0"/>
              </a:rPr>
              <a:t>without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both</a:t>
            </a:r>
            <a:r>
              <a:rPr lang="en-CA" smtClean="0">
                <a:solidFill>
                  <a:srgbClr val="7F7F7F"/>
                </a:solidFill>
                <a:latin typeface="Arial" charset="0"/>
              </a:rPr>
              <a:t> </a:t>
            </a:r>
            <a:r>
              <a:rPr lang="en-CA" smtClean="0">
                <a:latin typeface="Arial" charset="0"/>
              </a:rPr>
              <a:t>parties.</a:t>
            </a:r>
          </a:p>
          <a:p>
            <a:pPr marL="288925" indent="-228600" eaLnBrk="1" hangingPunct="1">
              <a:lnSpc>
                <a:spcPct val="80000"/>
              </a:lnSpc>
              <a:spcAft>
                <a:spcPct val="0"/>
              </a:spcAft>
              <a:buFont typeface="Wingdings" pitchFamily="2" charset="2"/>
              <a:buNone/>
            </a:pPr>
            <a:endParaRPr lang="en-US" smtClean="0">
              <a:latin typeface="Arial" charset="0"/>
            </a:endParaRPr>
          </a:p>
          <a:p>
            <a:pPr marL="288925" indent="-228600" eaLnBrk="1" hangingPunct="1">
              <a:lnSpc>
                <a:spcPct val="80000"/>
              </a:lnSpc>
              <a:spcAft>
                <a:spcPct val="0"/>
              </a:spcAft>
              <a:buFont typeface="Wingdings" pitchFamily="2" charset="2"/>
              <a:buNone/>
            </a:pPr>
            <a:endParaRPr lang="en-US" smtClean="0">
              <a:latin typeface="Arial" charset="0"/>
            </a:endParaRPr>
          </a:p>
        </p:txBody>
      </p:sp>
      <p:sp>
        <p:nvSpPr>
          <p:cNvPr id="15364" name="Rectangle 4"/>
          <p:cNvSpPr>
            <a:spLocks noGrp="1" noChangeArrowheads="1"/>
          </p:cNvSpPr>
          <p:nvPr>
            <p:ph type="body" sz="half" idx="4294967295"/>
          </p:nvPr>
        </p:nvSpPr>
        <p:spPr>
          <a:xfrm>
            <a:off x="4572000" y="2133600"/>
            <a:ext cx="4114800" cy="3962400"/>
          </a:xfrm>
        </p:spPr>
        <p:txBody>
          <a:bodyPr/>
          <a:lstStyle/>
          <a:p>
            <a:pPr marL="228600" indent="-228600" eaLnBrk="1" hangingPunct="1">
              <a:spcAft>
                <a:spcPct val="0"/>
              </a:spcAft>
            </a:pPr>
            <a:r>
              <a:rPr lang="en-CA" dirty="0" smtClean="0">
                <a:latin typeface="Arial" charset="0"/>
              </a:rPr>
              <a:t>If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b="1" dirty="0" smtClean="0">
                <a:latin typeface="Arial" charset="0"/>
              </a:rPr>
              <a:t>not</a:t>
            </a:r>
            <a:r>
              <a:rPr lang="en-CA" dirty="0" smtClean="0">
                <a:solidFill>
                  <a:srgbClr val="7F7F7F"/>
                </a:solidFill>
                <a:latin typeface="Arial" charset="0"/>
              </a:rPr>
              <a:t> </a:t>
            </a:r>
            <a:r>
              <a:rPr lang="en-CA" dirty="0" smtClean="0">
                <a:latin typeface="Arial" charset="0"/>
              </a:rPr>
              <a:t>written,</a:t>
            </a:r>
            <a:r>
              <a:rPr lang="en-CA" dirty="0" smtClean="0">
                <a:solidFill>
                  <a:srgbClr val="7F7F7F"/>
                </a:solidFill>
                <a:latin typeface="Arial" charset="0"/>
              </a:rPr>
              <a:t> </a:t>
            </a:r>
            <a:r>
              <a:rPr lang="en-CA" dirty="0" smtClean="0">
                <a:latin typeface="Arial" charset="0"/>
              </a:rPr>
              <a:t>it</a:t>
            </a:r>
            <a:r>
              <a:rPr lang="en-CA" dirty="0" smtClean="0">
                <a:solidFill>
                  <a:srgbClr val="7F7F7F"/>
                </a:solidFill>
                <a:latin typeface="Arial" charset="0"/>
              </a:rPr>
              <a:t> </a:t>
            </a:r>
            <a:r>
              <a:rPr lang="en-CA" dirty="0" smtClean="0">
                <a:latin typeface="Arial" charset="0"/>
              </a:rPr>
              <a:t>becomes</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matter</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Courts</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determine,</a:t>
            </a:r>
            <a:r>
              <a:rPr lang="en-CA" dirty="0" smtClean="0">
                <a:solidFill>
                  <a:srgbClr val="7F7F7F"/>
                </a:solidFill>
                <a:latin typeface="Arial" charset="0"/>
              </a:rPr>
              <a:t> </a:t>
            </a:r>
            <a:r>
              <a:rPr lang="en-CA" dirty="0" smtClean="0">
                <a:latin typeface="Arial" charset="0"/>
              </a:rPr>
              <a:t>based</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evidence</a:t>
            </a:r>
            <a:r>
              <a:rPr lang="en-CA" dirty="0" smtClean="0">
                <a:solidFill>
                  <a:srgbClr val="7F7F7F"/>
                </a:solidFill>
                <a:latin typeface="Arial" charset="0"/>
              </a:rPr>
              <a:t> </a:t>
            </a:r>
            <a:r>
              <a:rPr lang="en-CA" dirty="0" smtClean="0">
                <a:latin typeface="Arial" charset="0"/>
              </a:rPr>
              <a:t>presented</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them,</a:t>
            </a:r>
            <a:r>
              <a:rPr lang="en-CA" dirty="0" smtClean="0">
                <a:solidFill>
                  <a:srgbClr val="7F7F7F"/>
                </a:solidFill>
                <a:latin typeface="Arial" charset="0"/>
              </a:rPr>
              <a:t> </a:t>
            </a:r>
            <a:r>
              <a:rPr lang="en-CA" dirty="0" smtClean="0">
                <a:latin typeface="Arial" charset="0"/>
              </a:rPr>
              <a:t>whether</a:t>
            </a:r>
            <a:r>
              <a:rPr lang="en-CA" dirty="0" smtClean="0">
                <a:solidFill>
                  <a:srgbClr val="7F7F7F"/>
                </a:solidFill>
                <a:latin typeface="Arial" charset="0"/>
              </a:rPr>
              <a:t> </a:t>
            </a:r>
            <a:r>
              <a:rPr lang="en-CA" dirty="0" smtClean="0">
                <a:latin typeface="Arial" charset="0"/>
              </a:rPr>
              <a:t>there</a:t>
            </a:r>
            <a:r>
              <a:rPr lang="en-CA" dirty="0" smtClean="0">
                <a:solidFill>
                  <a:srgbClr val="7F7F7F"/>
                </a:solidFill>
                <a:latin typeface="Arial" charset="0"/>
              </a:rPr>
              <a:t> </a:t>
            </a:r>
            <a:r>
              <a:rPr lang="en-CA" dirty="0" smtClean="0">
                <a:latin typeface="Arial" charset="0"/>
              </a:rPr>
              <a:t>was</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additional</a:t>
            </a:r>
            <a:r>
              <a:rPr lang="en-CA" dirty="0" smtClean="0">
                <a:solidFill>
                  <a:srgbClr val="7F7F7F"/>
                </a:solidFill>
                <a:latin typeface="Arial" charset="0"/>
              </a:rPr>
              <a:t> </a:t>
            </a:r>
            <a:r>
              <a:rPr lang="en-CA" dirty="0" smtClean="0">
                <a:latin typeface="Arial" charset="0"/>
              </a:rPr>
              <a:t>fees</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charges</a:t>
            </a:r>
            <a:r>
              <a:rPr lang="en-CA" dirty="0" smtClean="0">
                <a:solidFill>
                  <a:srgbClr val="7F7F7F"/>
                </a:solidFill>
                <a:latin typeface="Arial" charset="0"/>
              </a:rPr>
              <a:t> </a:t>
            </a:r>
            <a:r>
              <a:rPr lang="en-CA" dirty="0" smtClean="0">
                <a:latin typeface="Arial" charset="0"/>
              </a:rPr>
              <a:t>payable</a:t>
            </a:r>
            <a:r>
              <a:rPr lang="en-CA" dirty="0" smtClean="0">
                <a:solidFill>
                  <a:srgbClr val="7F7F7F"/>
                </a:solidFill>
                <a:latin typeface="Arial" charset="0"/>
              </a:rPr>
              <a:t> </a:t>
            </a:r>
            <a:r>
              <a:rPr lang="en-CA" dirty="0" smtClean="0">
                <a:latin typeface="Arial" charset="0"/>
              </a:rPr>
              <a:t>by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endParaRPr lang="en-CA" b="1" dirty="0" smtClean="0">
              <a:latin typeface="Arial" charset="0"/>
            </a:endParaRPr>
          </a:p>
          <a:p>
            <a:pPr marL="228600" indent="-228600" eaLnBrk="1" hangingPunct="1">
              <a:buFont typeface="Wingdings" pitchFamily="2" charset="2"/>
              <a:buNone/>
            </a:pPr>
            <a:r>
              <a:rPr lang="en-CA" b="1" dirty="0" smtClean="0">
                <a:solidFill>
                  <a:srgbClr val="FF0000"/>
                </a:solidFill>
                <a:latin typeface="Arial" charset="0"/>
              </a:rPr>
              <a:t>Examples of non-refundable fees:</a:t>
            </a:r>
          </a:p>
          <a:p>
            <a:pPr marL="228600" indent="-228600" eaLnBrk="1" hangingPunct="1">
              <a:spcAft>
                <a:spcPct val="0"/>
              </a:spcAft>
            </a:pPr>
            <a:r>
              <a:rPr lang="en-CA" b="1" dirty="0" smtClean="0">
                <a:latin typeface="Arial" charset="0"/>
              </a:rPr>
              <a:t>Application Fee</a:t>
            </a:r>
            <a:endParaRPr lang="en-CA" dirty="0" smtClean="0">
              <a:latin typeface="Arial" charset="0"/>
            </a:endParaRPr>
          </a:p>
          <a:p>
            <a:pPr marL="228600" indent="-228600" eaLnBrk="1" hangingPunct="1">
              <a:spcAft>
                <a:spcPct val="0"/>
              </a:spcAft>
              <a:buFont typeface="Wingdings" pitchFamily="2" charset="2"/>
              <a:buNone/>
            </a:pPr>
            <a:r>
              <a:rPr lang="en-CA" dirty="0" smtClean="0">
                <a:solidFill>
                  <a:srgbClr val="7F7F7F"/>
                </a:solidFill>
                <a:latin typeface="Arial" charset="0"/>
              </a:rPr>
              <a:t>	</a:t>
            </a:r>
            <a:r>
              <a:rPr lang="en-CA" dirty="0" smtClean="0">
                <a:latin typeface="Arial" charset="0"/>
              </a:rPr>
              <a:t>A landlord may charge an "application fee", but should inform the tenant before taking the application. It is the landlord’s choice whether or not to refund the fee if the application is denied or approved. If a prospective tenant does not want to pay the fee, the tenant can choose not to apply. </a:t>
            </a:r>
            <a:endParaRPr lang="en-CA" b="1" dirty="0" smtClean="0">
              <a:latin typeface="Arial" charset="0"/>
            </a:endParaRPr>
          </a:p>
          <a:p>
            <a:pPr marL="228600" indent="-228600" eaLnBrk="1" hangingPunct="1">
              <a:spcAft>
                <a:spcPct val="0"/>
              </a:spcAft>
            </a:pPr>
            <a:r>
              <a:rPr lang="en-CA" b="1" dirty="0" smtClean="0">
                <a:latin typeface="Arial" charset="0"/>
              </a:rPr>
              <a:t>Key Fee</a:t>
            </a:r>
            <a:endParaRPr lang="en-CA" dirty="0" smtClean="0">
              <a:latin typeface="Arial" charset="0"/>
            </a:endParaRPr>
          </a:p>
          <a:p>
            <a:pPr marL="228600" indent="-228600" eaLnBrk="1" hangingPunct="1">
              <a:spcAft>
                <a:spcPct val="0"/>
              </a:spcAft>
              <a:buFont typeface="Wingdings" pitchFamily="2" charset="2"/>
              <a:buNone/>
            </a:pPr>
            <a:r>
              <a:rPr lang="en-CA" dirty="0" smtClean="0">
                <a:solidFill>
                  <a:srgbClr val="7F7F7F"/>
                </a:solidFill>
                <a:latin typeface="Arial" charset="0"/>
              </a:rPr>
              <a:t>	</a:t>
            </a:r>
            <a:r>
              <a:rPr lang="en-CA" dirty="0" smtClean="0">
                <a:latin typeface="Arial" charset="0"/>
              </a:rPr>
              <a:t>A landlord may charge a key fee if both parties agree to the charge.</a:t>
            </a:r>
          </a:p>
        </p:txBody>
      </p:sp>
      <p:sp>
        <p:nvSpPr>
          <p:cNvPr id="15365" name="Text Box 5"/>
          <p:cNvSpPr txBox="1">
            <a:spLocks noChangeArrowheads="1"/>
          </p:cNvSpPr>
          <p:nvPr/>
        </p:nvSpPr>
        <p:spPr bwMode="auto">
          <a:xfrm>
            <a:off x="533400" y="1447800"/>
            <a:ext cx="8229600" cy="646113"/>
          </a:xfrm>
          <a:prstGeom prst="rect">
            <a:avLst/>
          </a:prstGeom>
          <a:noFill/>
          <a:ln w="9525">
            <a:noFill/>
            <a:miter lim="800000"/>
            <a:headEnd/>
            <a:tailEnd/>
          </a:ln>
        </p:spPr>
        <p:txBody>
          <a:bodyPr>
            <a:spAutoFit/>
          </a:bodyPr>
          <a:lstStyle/>
          <a:p>
            <a:pPr>
              <a:spcBef>
                <a:spcPct val="50000"/>
              </a:spcBef>
            </a:pPr>
            <a:r>
              <a:rPr lang="en-CA" sz="1200" i="1"/>
              <a:t>The</a:t>
            </a:r>
            <a:r>
              <a:rPr lang="en-CA" sz="1200" i="1">
                <a:solidFill>
                  <a:srgbClr val="7F7F7F"/>
                </a:solidFill>
              </a:rPr>
              <a:t>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a:t>
            </a:r>
            <a:r>
              <a:rPr lang="en-CA" sz="1200">
                <a:solidFill>
                  <a:srgbClr val="7F7F7F"/>
                </a:solidFill>
              </a:rPr>
              <a:t> </a:t>
            </a:r>
            <a:r>
              <a:rPr lang="en-CA" sz="1200"/>
              <a:t>(RTA)</a:t>
            </a:r>
            <a:r>
              <a:rPr lang="en-CA" sz="1200">
                <a:solidFill>
                  <a:srgbClr val="7F7F7F"/>
                </a:solidFill>
              </a:rPr>
              <a:t> </a:t>
            </a:r>
            <a:r>
              <a:rPr lang="en-CA" sz="1200"/>
              <a:t>does</a:t>
            </a:r>
            <a:r>
              <a:rPr lang="en-CA" sz="1200">
                <a:solidFill>
                  <a:srgbClr val="7F7F7F"/>
                </a:solidFill>
              </a:rPr>
              <a:t> </a:t>
            </a:r>
            <a:r>
              <a:rPr lang="en-CA" sz="1200" b="1"/>
              <a:t>not</a:t>
            </a:r>
            <a:r>
              <a:rPr lang="en-CA" sz="1200">
                <a:solidFill>
                  <a:srgbClr val="7F7F7F"/>
                </a:solidFill>
              </a:rPr>
              <a:t> </a:t>
            </a:r>
            <a:r>
              <a:rPr lang="en-CA" sz="1200"/>
              <a:t>prohibit</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and</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from</a:t>
            </a:r>
            <a:r>
              <a:rPr lang="en-CA" sz="1200">
                <a:solidFill>
                  <a:srgbClr val="7F7F7F"/>
                </a:solidFill>
              </a:rPr>
              <a:t> </a:t>
            </a:r>
            <a:r>
              <a:rPr lang="en-CA" sz="1200"/>
              <a:t>agreeing</a:t>
            </a:r>
            <a:r>
              <a:rPr lang="en-CA" sz="1200">
                <a:solidFill>
                  <a:srgbClr val="7F7F7F"/>
                </a:solidFill>
              </a:rPr>
              <a:t> </a:t>
            </a:r>
            <a:r>
              <a:rPr lang="en-CA" sz="1200"/>
              <a:t>to</a:t>
            </a:r>
            <a:r>
              <a:rPr lang="en-CA" sz="1200">
                <a:solidFill>
                  <a:srgbClr val="7F7F7F"/>
                </a:solidFill>
              </a:rPr>
              <a:t> </a:t>
            </a:r>
            <a:r>
              <a:rPr lang="en-CA" sz="1200"/>
              <a:t>non-</a:t>
            </a:r>
            <a:r>
              <a:rPr lang="en-CA" sz="1200">
                <a:solidFill>
                  <a:srgbClr val="7F7F7F"/>
                </a:solidFill>
              </a:rPr>
              <a:t> </a:t>
            </a:r>
            <a:r>
              <a:rPr lang="en-CA" sz="1200"/>
              <a:t>refundable</a:t>
            </a:r>
            <a:r>
              <a:rPr lang="en-CA" sz="1200">
                <a:solidFill>
                  <a:srgbClr val="7F7F7F"/>
                </a:solidFill>
              </a:rPr>
              <a:t> </a:t>
            </a:r>
            <a:r>
              <a:rPr lang="en-CA" sz="1200"/>
              <a:t>fees</a:t>
            </a:r>
            <a:r>
              <a:rPr lang="en-CA" sz="1200">
                <a:solidFill>
                  <a:srgbClr val="7F7F7F"/>
                </a:solidFill>
              </a:rPr>
              <a:t> </a:t>
            </a:r>
            <a:r>
              <a:rPr lang="en-CA" sz="1200"/>
              <a:t>and</a:t>
            </a:r>
            <a:r>
              <a:rPr lang="en-CA" sz="1200">
                <a:solidFill>
                  <a:srgbClr val="7F7F7F"/>
                </a:solidFill>
              </a:rPr>
              <a:t> </a:t>
            </a:r>
            <a:r>
              <a:rPr lang="en-CA" sz="1200"/>
              <a:t>charges</a:t>
            </a:r>
            <a:r>
              <a:rPr lang="en-CA" sz="1200">
                <a:solidFill>
                  <a:srgbClr val="7F7F7F"/>
                </a:solidFill>
              </a:rPr>
              <a:t> </a:t>
            </a:r>
            <a:r>
              <a:rPr lang="en-CA" sz="1200"/>
              <a:t>that</a:t>
            </a:r>
            <a:r>
              <a:rPr lang="en-CA" sz="1200">
                <a:solidFill>
                  <a:srgbClr val="7F7F7F"/>
                </a:solidFill>
              </a:rPr>
              <a:t> </a:t>
            </a:r>
            <a:r>
              <a:rPr lang="en-CA" sz="1200"/>
              <a:t>are</a:t>
            </a:r>
            <a:r>
              <a:rPr lang="en-CA" sz="1200">
                <a:solidFill>
                  <a:srgbClr val="7F7F7F"/>
                </a:solidFill>
              </a:rPr>
              <a:t> </a:t>
            </a:r>
            <a:r>
              <a:rPr lang="en-CA" sz="1200"/>
              <a:t>in</a:t>
            </a:r>
            <a:r>
              <a:rPr lang="en-CA" sz="1200">
                <a:solidFill>
                  <a:srgbClr val="7F7F7F"/>
                </a:solidFill>
              </a:rPr>
              <a:t> </a:t>
            </a:r>
            <a:r>
              <a:rPr lang="en-CA" sz="1200"/>
              <a:t>addition</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security</a:t>
            </a:r>
            <a:r>
              <a:rPr lang="en-CA" sz="1200">
                <a:solidFill>
                  <a:srgbClr val="7F7F7F"/>
                </a:solidFill>
              </a:rPr>
              <a:t> </a:t>
            </a:r>
            <a:r>
              <a:rPr lang="en-CA" sz="1200"/>
              <a:t>deposit</a:t>
            </a:r>
            <a:r>
              <a:rPr lang="en-CA" sz="1200">
                <a:solidFill>
                  <a:srgbClr val="7F7F7F"/>
                </a:solidFill>
              </a:rPr>
              <a:t> </a:t>
            </a:r>
            <a:r>
              <a:rPr lang="en-CA" sz="1200"/>
              <a:t>and</a:t>
            </a:r>
            <a:r>
              <a:rPr lang="en-CA" sz="1200">
                <a:solidFill>
                  <a:srgbClr val="7F7F7F"/>
                </a:solidFill>
              </a:rPr>
              <a:t> </a:t>
            </a:r>
            <a:r>
              <a:rPr lang="en-CA" sz="1200"/>
              <a:t>rent.</a:t>
            </a:r>
            <a:r>
              <a:rPr lang="en-US" sz="1200">
                <a:solidFill>
                  <a:srgbClr val="7F7F7F"/>
                </a:solidFill>
              </a:rPr>
              <a:t> </a:t>
            </a:r>
            <a:r>
              <a:rPr lang="en-CA" sz="1200"/>
              <a:t>The</a:t>
            </a:r>
            <a:r>
              <a:rPr lang="en-CA" sz="1200">
                <a:solidFill>
                  <a:srgbClr val="7F7F7F"/>
                </a:solidFill>
              </a:rPr>
              <a:t> </a:t>
            </a:r>
            <a:r>
              <a:rPr lang="en-CA" sz="1200"/>
              <a:t>following</a:t>
            </a:r>
            <a:r>
              <a:rPr lang="en-CA" sz="1200">
                <a:solidFill>
                  <a:srgbClr val="7F7F7F"/>
                </a:solidFill>
              </a:rPr>
              <a:t> </a:t>
            </a:r>
            <a:r>
              <a:rPr lang="en-CA" sz="1200"/>
              <a:t>points</a:t>
            </a:r>
            <a:r>
              <a:rPr lang="en-CA" sz="1200">
                <a:solidFill>
                  <a:srgbClr val="7F7F7F"/>
                </a:solidFill>
              </a:rPr>
              <a:t> </a:t>
            </a:r>
            <a:r>
              <a:rPr lang="en-CA" sz="1200"/>
              <a:t>apply</a:t>
            </a:r>
            <a:r>
              <a:rPr lang="en-CA" sz="1200">
                <a:solidFill>
                  <a:srgbClr val="7F7F7F"/>
                </a:solidFill>
              </a:rPr>
              <a:t> </a:t>
            </a:r>
            <a:r>
              <a:rPr lang="en-CA" sz="1200"/>
              <a:t>to</a:t>
            </a:r>
            <a:r>
              <a:rPr lang="en-CA" sz="1200">
                <a:solidFill>
                  <a:srgbClr val="7F7F7F"/>
                </a:solidFill>
              </a:rPr>
              <a:t> </a:t>
            </a:r>
            <a:r>
              <a:rPr lang="en-CA" sz="1200"/>
              <a:t>additional</a:t>
            </a:r>
            <a:r>
              <a:rPr lang="en-CA" sz="1200">
                <a:solidFill>
                  <a:srgbClr val="7F7F7F"/>
                </a:solidFill>
              </a:rPr>
              <a:t> </a:t>
            </a:r>
            <a:r>
              <a:rPr lang="en-CA" sz="1200"/>
              <a:t>fees</a:t>
            </a:r>
            <a:r>
              <a:rPr lang="en-CA" sz="1200">
                <a:solidFill>
                  <a:srgbClr val="7F7F7F"/>
                </a:solidFill>
              </a:rPr>
              <a:t> </a:t>
            </a:r>
            <a:r>
              <a:rPr lang="en-CA" sz="1200"/>
              <a:t>and</a:t>
            </a:r>
            <a:r>
              <a:rPr lang="en-CA" sz="1200">
                <a:solidFill>
                  <a:srgbClr val="7F7F7F"/>
                </a:solidFill>
              </a:rPr>
              <a:t> </a:t>
            </a:r>
            <a:r>
              <a:rPr lang="en-CA" sz="1200"/>
              <a:t>charges.</a:t>
            </a:r>
          </a:p>
        </p:txBody>
      </p:sp>
      <p:sp>
        <p:nvSpPr>
          <p:cNvPr id="15366" name="TextBox 6"/>
          <p:cNvSpPr txBox="1">
            <a:spLocks noChangeArrowheads="1"/>
          </p:cNvSpPr>
          <p:nvPr/>
        </p:nvSpPr>
        <p:spPr bwMode="auto">
          <a:xfrm>
            <a:off x="4572000" y="6172200"/>
            <a:ext cx="2895600" cy="276225"/>
          </a:xfrm>
          <a:prstGeom prst="rect">
            <a:avLst/>
          </a:prstGeom>
          <a:noFill/>
          <a:ln w="9525">
            <a:noFill/>
            <a:miter lim="800000"/>
            <a:headEnd/>
            <a:tailEnd/>
          </a:ln>
        </p:spPr>
        <p:txBody>
          <a:bodyPr>
            <a:spAutoFit/>
          </a:bodyPr>
          <a:lstStyle/>
          <a:p>
            <a:r>
              <a:rPr lang="en-CA" sz="1200" dirty="0">
                <a:hlinkClick r:id="rId4" action="ppaction://hlinksldjump"/>
              </a:rPr>
              <a:t>continued on next slide</a:t>
            </a:r>
            <a:endParaRPr lang="en-CA" sz="1200"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371600" y="228600"/>
            <a:ext cx="7696200" cy="457200"/>
          </a:xfrm>
        </p:spPr>
        <p:txBody>
          <a:bodyPr/>
          <a:lstStyle/>
          <a:p>
            <a:pPr eaLnBrk="1" hangingPunct="1"/>
            <a:r>
              <a:rPr lang="en-CA" smtClean="0"/>
              <a:t>Residential</a:t>
            </a:r>
            <a:r>
              <a:rPr lang="en-CA" smtClean="0">
                <a:solidFill>
                  <a:srgbClr val="7F7F7F"/>
                </a:solidFill>
              </a:rPr>
              <a:t> </a:t>
            </a:r>
            <a:r>
              <a:rPr lang="en-CA" smtClean="0"/>
              <a:t>Tenancy</a:t>
            </a:r>
            <a:r>
              <a:rPr lang="en-CA" smtClean="0">
                <a:solidFill>
                  <a:srgbClr val="7F7F7F"/>
                </a:solidFill>
              </a:rPr>
              <a:t> </a:t>
            </a:r>
            <a:r>
              <a:rPr lang="en-CA" smtClean="0"/>
              <a:t>Agreements</a:t>
            </a:r>
            <a:r>
              <a:rPr lang="en-CA" smtClean="0">
                <a:solidFill>
                  <a:srgbClr val="7F7F7F"/>
                </a:solidFill>
              </a:rPr>
              <a:t> </a:t>
            </a:r>
            <a:r>
              <a:rPr lang="en-CA" smtClean="0"/>
              <a:t>–</a:t>
            </a:r>
            <a:r>
              <a:rPr lang="en-CA" smtClean="0">
                <a:solidFill>
                  <a:srgbClr val="7F7F7F"/>
                </a:solidFill>
              </a:rPr>
              <a:t> </a:t>
            </a:r>
            <a:r>
              <a:rPr lang="en-CA" smtClean="0"/>
              <a:t>Fees</a:t>
            </a:r>
            <a:r>
              <a:rPr lang="en-CA" smtClean="0">
                <a:solidFill>
                  <a:srgbClr val="7F7F7F"/>
                </a:solidFill>
              </a:rPr>
              <a:t> </a:t>
            </a:r>
            <a:r>
              <a:rPr lang="en-CA" smtClean="0"/>
              <a:t>&amp;</a:t>
            </a:r>
            <a:r>
              <a:rPr lang="en-CA" smtClean="0">
                <a:solidFill>
                  <a:srgbClr val="7F7F7F"/>
                </a:solidFill>
              </a:rPr>
              <a:t> </a:t>
            </a:r>
            <a:r>
              <a:rPr lang="en-CA" smtClean="0"/>
              <a:t>Charges</a:t>
            </a:r>
            <a:r>
              <a:rPr lang="en-US" smtClean="0">
                <a:solidFill>
                  <a:srgbClr val="7F7F7F"/>
                </a:solidFill>
              </a:rPr>
              <a:t> </a:t>
            </a:r>
          </a:p>
        </p:txBody>
      </p:sp>
      <p:sp>
        <p:nvSpPr>
          <p:cNvPr id="14339" name="Rectangle 3"/>
          <p:cNvSpPr>
            <a:spLocks noGrp="1" noChangeArrowheads="1"/>
          </p:cNvSpPr>
          <p:nvPr>
            <p:ph type="body" sz="half" idx="1"/>
          </p:nvPr>
        </p:nvSpPr>
        <p:spPr>
          <a:xfrm>
            <a:off x="533400" y="1595438"/>
            <a:ext cx="4038600" cy="3662362"/>
          </a:xfrm>
        </p:spPr>
        <p:txBody>
          <a:bodyPr/>
          <a:lstStyle/>
          <a:p>
            <a:pPr marL="234950" indent="-234950" eaLnBrk="1" hangingPunct="1">
              <a:defRPr/>
            </a:pPr>
            <a:r>
              <a:rPr lang="en-CA" b="1" dirty="0" smtClean="0"/>
              <a:t>Pet Fee</a:t>
            </a:r>
            <a:br>
              <a:rPr lang="en-CA" b="1" dirty="0" smtClean="0"/>
            </a:br>
            <a:r>
              <a:rPr lang="en-CA" b="1" dirty="0" smtClean="0"/>
              <a:t/>
            </a:r>
            <a:br>
              <a:rPr lang="en-CA" b="1" dirty="0" smtClean="0"/>
            </a:br>
            <a:r>
              <a:rPr lang="en-CA" dirty="0" smtClean="0"/>
              <a:t>A landlord may charge a pet fee if both parties agree. However, if a tenant acquires a pet after the tenancy has begun, the landlord </a:t>
            </a:r>
            <a:r>
              <a:rPr lang="en-CA" b="1" dirty="0" smtClean="0"/>
              <a:t>cannot</a:t>
            </a:r>
            <a:r>
              <a:rPr lang="en-CA" dirty="0" smtClean="0"/>
              <a:t> demand that the tenant pay an additional fee or charge unless the residential tenancy agreement speaks to the issue or both parties agree.</a:t>
            </a:r>
            <a:endParaRPr lang="en-CA" b="1" dirty="0" smtClean="0"/>
          </a:p>
          <a:p>
            <a:pPr marL="234950" indent="-234950" eaLnBrk="1" hangingPunct="1">
              <a:spcAft>
                <a:spcPts val="600"/>
              </a:spcAft>
              <a:defRPr/>
            </a:pPr>
            <a:r>
              <a:rPr lang="en-CA" b="1" dirty="0" smtClean="0"/>
              <a:t>Late</a:t>
            </a:r>
            <a:r>
              <a:rPr lang="en-CA" b="1" dirty="0" smtClean="0">
                <a:solidFill>
                  <a:srgbClr val="7F7F7F"/>
                </a:solidFill>
              </a:rPr>
              <a:t> </a:t>
            </a:r>
            <a:r>
              <a:rPr lang="en-CA" b="1" dirty="0" smtClean="0"/>
              <a:t>Payment</a:t>
            </a:r>
            <a:r>
              <a:rPr lang="en-CA" b="1" dirty="0" smtClean="0">
                <a:solidFill>
                  <a:srgbClr val="7F7F7F"/>
                </a:solidFill>
              </a:rPr>
              <a:t> </a:t>
            </a:r>
            <a:r>
              <a:rPr lang="en-CA" b="1" dirty="0" smtClean="0"/>
              <a:t>of</a:t>
            </a:r>
            <a:r>
              <a:rPr lang="en-CA" b="1" dirty="0" smtClean="0">
                <a:solidFill>
                  <a:srgbClr val="7F7F7F"/>
                </a:solidFill>
              </a:rPr>
              <a:t> </a:t>
            </a:r>
            <a:r>
              <a:rPr lang="en-CA" b="1" dirty="0" smtClean="0"/>
              <a:t>Rent</a:t>
            </a:r>
            <a:r>
              <a:rPr lang="en-CA" b="1" dirty="0" smtClean="0">
                <a:solidFill>
                  <a:srgbClr val="7F7F7F"/>
                </a:solidFill>
              </a:rPr>
              <a:t> </a:t>
            </a:r>
            <a:r>
              <a:rPr lang="en-CA" b="1" dirty="0" smtClean="0"/>
              <a:t>or</a:t>
            </a:r>
            <a:r>
              <a:rPr lang="en-CA" b="1" dirty="0" smtClean="0">
                <a:solidFill>
                  <a:srgbClr val="7F7F7F"/>
                </a:solidFill>
              </a:rPr>
              <a:t> </a:t>
            </a:r>
            <a:r>
              <a:rPr lang="en-CA" b="1" dirty="0" smtClean="0"/>
              <a:t>NSF</a:t>
            </a:r>
            <a:r>
              <a:rPr lang="en-CA" b="1" dirty="0" smtClean="0">
                <a:solidFill>
                  <a:srgbClr val="7F7F7F"/>
                </a:solidFill>
              </a:rPr>
              <a:t> </a:t>
            </a:r>
            <a:r>
              <a:rPr lang="en-CA" b="1" dirty="0" smtClean="0"/>
              <a:t>Fees</a:t>
            </a:r>
            <a:br>
              <a:rPr lang="en-CA" b="1" dirty="0" smtClean="0"/>
            </a:br>
            <a:r>
              <a:rPr lang="en-US" dirty="0" smtClean="0"/>
              <a:t/>
            </a:r>
            <a:br>
              <a:rPr lang="en-US" dirty="0" smtClean="0"/>
            </a:br>
            <a:r>
              <a:rPr lang="en-CA" dirty="0"/>
              <a:t>Some residential tenancy agreements allow for a late payment of rent fee. The charge is usually a daily amount for each day the rent remains unpaid. The courts or RTDRS do allow for an estimate of damages. </a:t>
            </a:r>
            <a:endParaRPr lang="en-US" dirty="0" smtClean="0"/>
          </a:p>
        </p:txBody>
      </p:sp>
      <p:sp>
        <p:nvSpPr>
          <p:cNvPr id="16388" name="Rectangle 4"/>
          <p:cNvSpPr>
            <a:spLocks noGrp="1" noChangeArrowheads="1"/>
          </p:cNvSpPr>
          <p:nvPr>
            <p:ph type="body" sz="half" idx="4294967295"/>
          </p:nvPr>
        </p:nvSpPr>
        <p:spPr>
          <a:xfrm>
            <a:off x="4572000" y="1595438"/>
            <a:ext cx="4114800" cy="4348162"/>
          </a:xfrm>
        </p:spPr>
        <p:txBody>
          <a:bodyPr/>
          <a:lstStyle/>
          <a:p>
            <a:pPr marL="0" indent="0" eaLnBrk="1" hangingPunct="1">
              <a:buNone/>
            </a:pPr>
            <a:endParaRPr lang="en-CA" dirty="0" smtClean="0"/>
          </a:p>
          <a:p>
            <a:pPr marL="0" indent="0" eaLnBrk="1" hangingPunct="1">
              <a:buNone/>
            </a:pPr>
            <a:r>
              <a:rPr lang="en-CA" dirty="0" smtClean="0"/>
              <a:t>For </a:t>
            </a:r>
            <a:r>
              <a:rPr lang="en-CA" dirty="0"/>
              <a:t>example, a bank may charge additional interest if a landlord is unable to make a mortgage payment because the tenant did </a:t>
            </a:r>
            <a:r>
              <a:rPr lang="en-CA" b="1" dirty="0"/>
              <a:t>not </a:t>
            </a:r>
            <a:r>
              <a:rPr lang="en-CA" dirty="0"/>
              <a:t>pay the rent on time. A late payment of rent fee that would cover the interest charged by the bank could be a valid estimate of liquidated damages, if they exist. If however, the late payment of rent fee is far more than the amount the landlord is being charged, then it may be found by a court to be a penalty – and penalties are illegal.</a:t>
            </a:r>
          </a:p>
          <a:p>
            <a:pPr marL="288925" indent="-288925" eaLnBrk="1" hangingPunct="1"/>
            <a:endParaRPr lang="en-US" dirty="0" smtClean="0">
              <a:solidFill>
                <a:srgbClr val="7F7F7F"/>
              </a:solidFill>
              <a:latin typeface="Arial" charset="0"/>
            </a:endParaRPr>
          </a:p>
        </p:txBody>
      </p:sp>
      <p:sp>
        <p:nvSpPr>
          <p:cNvPr id="16390" name="TextBox 5"/>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
        <p:nvSpPr>
          <p:cNvPr id="2" name="Rectangle 1"/>
          <p:cNvSpPr/>
          <p:nvPr/>
        </p:nvSpPr>
        <p:spPr>
          <a:xfrm>
            <a:off x="4495997" y="5650468"/>
            <a:ext cx="1752403" cy="276999"/>
          </a:xfrm>
          <a:prstGeom prst="rect">
            <a:avLst/>
          </a:prstGeom>
        </p:spPr>
        <p:txBody>
          <a:bodyPr wrap="none">
            <a:spAutoFit/>
          </a:bodyPr>
          <a:lstStyle/>
          <a:p>
            <a:r>
              <a:rPr lang="en-CA" sz="1200" dirty="0">
                <a:hlinkClick r:id="rId4" action="ppaction://hlinksldjump"/>
              </a:rPr>
              <a:t>continued on next slide</a:t>
            </a:r>
            <a:endParaRPr lang="en-CA" sz="1200"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371600" y="228600"/>
            <a:ext cx="7696200" cy="457200"/>
          </a:xfrm>
        </p:spPr>
        <p:txBody>
          <a:bodyPr/>
          <a:lstStyle/>
          <a:p>
            <a:pPr eaLnBrk="1" hangingPunct="1"/>
            <a:r>
              <a:rPr lang="en-CA" smtClean="0"/>
              <a:t>Residential</a:t>
            </a:r>
            <a:r>
              <a:rPr lang="en-CA" smtClean="0">
                <a:solidFill>
                  <a:srgbClr val="7F7F7F"/>
                </a:solidFill>
              </a:rPr>
              <a:t> </a:t>
            </a:r>
            <a:r>
              <a:rPr lang="en-CA" smtClean="0"/>
              <a:t>Tenancy</a:t>
            </a:r>
            <a:r>
              <a:rPr lang="en-CA" smtClean="0">
                <a:solidFill>
                  <a:srgbClr val="7F7F7F"/>
                </a:solidFill>
              </a:rPr>
              <a:t> </a:t>
            </a:r>
            <a:r>
              <a:rPr lang="en-CA" smtClean="0"/>
              <a:t>Agreements</a:t>
            </a:r>
            <a:r>
              <a:rPr lang="en-CA" smtClean="0">
                <a:solidFill>
                  <a:srgbClr val="7F7F7F"/>
                </a:solidFill>
              </a:rPr>
              <a:t> </a:t>
            </a:r>
            <a:r>
              <a:rPr lang="en-CA" smtClean="0"/>
              <a:t>–</a:t>
            </a:r>
            <a:r>
              <a:rPr lang="en-CA" smtClean="0">
                <a:solidFill>
                  <a:srgbClr val="7F7F7F"/>
                </a:solidFill>
              </a:rPr>
              <a:t> </a:t>
            </a:r>
            <a:r>
              <a:rPr lang="en-CA" smtClean="0"/>
              <a:t>Fees</a:t>
            </a:r>
            <a:r>
              <a:rPr lang="en-CA" smtClean="0">
                <a:solidFill>
                  <a:srgbClr val="7F7F7F"/>
                </a:solidFill>
              </a:rPr>
              <a:t> </a:t>
            </a:r>
            <a:r>
              <a:rPr lang="en-CA" smtClean="0"/>
              <a:t>&amp;</a:t>
            </a:r>
            <a:r>
              <a:rPr lang="en-CA" smtClean="0">
                <a:solidFill>
                  <a:srgbClr val="7F7F7F"/>
                </a:solidFill>
              </a:rPr>
              <a:t> </a:t>
            </a:r>
            <a:r>
              <a:rPr lang="en-CA" smtClean="0"/>
              <a:t>Charges</a:t>
            </a:r>
            <a:r>
              <a:rPr lang="en-US" smtClean="0">
                <a:solidFill>
                  <a:srgbClr val="7F7F7F"/>
                </a:solidFill>
              </a:rPr>
              <a:t> </a:t>
            </a:r>
          </a:p>
        </p:txBody>
      </p:sp>
      <p:sp>
        <p:nvSpPr>
          <p:cNvPr id="14339" name="Rectangle 3"/>
          <p:cNvSpPr>
            <a:spLocks noGrp="1" noChangeArrowheads="1"/>
          </p:cNvSpPr>
          <p:nvPr>
            <p:ph type="body" sz="half" idx="1"/>
          </p:nvPr>
        </p:nvSpPr>
        <p:spPr>
          <a:xfrm>
            <a:off x="533400" y="1595438"/>
            <a:ext cx="4038600" cy="3662362"/>
          </a:xfrm>
        </p:spPr>
        <p:txBody>
          <a:bodyPr/>
          <a:lstStyle/>
          <a:p>
            <a:pPr marL="288925" indent="-288925" eaLnBrk="1" hangingPunct="1"/>
            <a:r>
              <a:rPr lang="en-CA" b="1" dirty="0">
                <a:latin typeface="Arial" charset="0"/>
              </a:rPr>
              <a:t>Re-rental Fee</a:t>
            </a:r>
            <a:br>
              <a:rPr lang="en-CA" b="1" dirty="0">
                <a:latin typeface="Arial" charset="0"/>
              </a:rPr>
            </a:br>
            <a:r>
              <a:rPr lang="en-CA" dirty="0">
                <a:latin typeface="Arial" charset="0"/>
              </a:rPr>
              <a:t/>
            </a:r>
            <a:br>
              <a:rPr lang="en-CA" dirty="0">
                <a:latin typeface="Arial" charset="0"/>
              </a:rPr>
            </a:br>
            <a:r>
              <a:rPr lang="en-CA" dirty="0">
                <a:latin typeface="Arial" charset="0"/>
              </a:rPr>
              <a:t>A</a:t>
            </a:r>
            <a:r>
              <a:rPr lang="en-CA" dirty="0">
                <a:solidFill>
                  <a:srgbClr val="7F7F7F"/>
                </a:solidFill>
                <a:latin typeface="Arial" charset="0"/>
              </a:rPr>
              <a:t> </a:t>
            </a:r>
            <a:r>
              <a:rPr lang="en-CA" dirty="0">
                <a:latin typeface="Arial" charset="0"/>
              </a:rPr>
              <a:t>landlord</a:t>
            </a:r>
            <a:r>
              <a:rPr lang="en-CA" dirty="0">
                <a:solidFill>
                  <a:srgbClr val="7F7F7F"/>
                </a:solidFill>
                <a:latin typeface="Arial" charset="0"/>
              </a:rPr>
              <a:t> </a:t>
            </a:r>
            <a:r>
              <a:rPr lang="en-CA" dirty="0">
                <a:latin typeface="Arial" charset="0"/>
              </a:rPr>
              <a:t>may</a:t>
            </a:r>
            <a:r>
              <a:rPr lang="en-CA" dirty="0">
                <a:solidFill>
                  <a:srgbClr val="7F7F7F"/>
                </a:solidFill>
                <a:latin typeface="Arial" charset="0"/>
              </a:rPr>
              <a:t> </a:t>
            </a:r>
            <a:r>
              <a:rPr lang="en-CA" dirty="0">
                <a:latin typeface="Arial" charset="0"/>
              </a:rPr>
              <a:t>charge</a:t>
            </a:r>
            <a:r>
              <a:rPr lang="en-CA" dirty="0">
                <a:solidFill>
                  <a:srgbClr val="7F7F7F"/>
                </a:solidFill>
                <a:latin typeface="Arial" charset="0"/>
              </a:rPr>
              <a:t> </a:t>
            </a:r>
            <a:r>
              <a:rPr lang="en-CA" dirty="0">
                <a:latin typeface="Arial" charset="0"/>
              </a:rPr>
              <a:t>a</a:t>
            </a:r>
            <a:r>
              <a:rPr lang="en-CA" dirty="0">
                <a:solidFill>
                  <a:srgbClr val="7F7F7F"/>
                </a:solidFill>
                <a:latin typeface="Arial" charset="0"/>
              </a:rPr>
              <a:t> </a:t>
            </a:r>
            <a:r>
              <a:rPr lang="en-CA" dirty="0">
                <a:latin typeface="Arial" charset="0"/>
              </a:rPr>
              <a:t>re-rental</a:t>
            </a:r>
            <a:r>
              <a:rPr lang="en-CA" dirty="0">
                <a:solidFill>
                  <a:srgbClr val="7F7F7F"/>
                </a:solidFill>
                <a:latin typeface="Arial" charset="0"/>
              </a:rPr>
              <a:t> </a:t>
            </a:r>
            <a:r>
              <a:rPr lang="en-CA" dirty="0">
                <a:latin typeface="Arial" charset="0"/>
              </a:rPr>
              <a:t>fee</a:t>
            </a:r>
            <a:r>
              <a:rPr lang="en-CA" dirty="0">
                <a:solidFill>
                  <a:srgbClr val="7F7F7F"/>
                </a:solidFill>
                <a:latin typeface="Arial" charset="0"/>
              </a:rPr>
              <a:t> </a:t>
            </a:r>
            <a:r>
              <a:rPr lang="en-CA" dirty="0">
                <a:latin typeface="Arial" charset="0"/>
              </a:rPr>
              <a:t>if</a:t>
            </a:r>
            <a:r>
              <a:rPr lang="en-CA" dirty="0">
                <a:solidFill>
                  <a:srgbClr val="7F7F7F"/>
                </a:solidFill>
                <a:latin typeface="Arial" charset="0"/>
              </a:rPr>
              <a:t> </a:t>
            </a:r>
            <a:r>
              <a:rPr lang="en-CA" dirty="0">
                <a:latin typeface="Arial" charset="0"/>
              </a:rPr>
              <a:t>it</a:t>
            </a:r>
            <a:r>
              <a:rPr lang="en-CA" dirty="0">
                <a:solidFill>
                  <a:srgbClr val="7F7F7F"/>
                </a:solidFill>
                <a:latin typeface="Arial" charset="0"/>
              </a:rPr>
              <a:t> </a:t>
            </a:r>
            <a:r>
              <a:rPr lang="en-CA" dirty="0">
                <a:latin typeface="Arial" charset="0"/>
              </a:rPr>
              <a:t>has</a:t>
            </a:r>
            <a:r>
              <a:rPr lang="en-CA" dirty="0">
                <a:solidFill>
                  <a:srgbClr val="7F7F7F"/>
                </a:solidFill>
                <a:latin typeface="Arial" charset="0"/>
              </a:rPr>
              <a:t> </a:t>
            </a:r>
            <a:r>
              <a:rPr lang="en-CA" dirty="0">
                <a:latin typeface="Arial" charset="0"/>
              </a:rPr>
              <a:t>been</a:t>
            </a:r>
            <a:r>
              <a:rPr lang="en-CA" dirty="0">
                <a:solidFill>
                  <a:srgbClr val="7F7F7F"/>
                </a:solidFill>
                <a:latin typeface="Arial" charset="0"/>
              </a:rPr>
              <a:t> </a:t>
            </a:r>
            <a:r>
              <a:rPr lang="en-CA" dirty="0">
                <a:latin typeface="Arial" charset="0"/>
              </a:rPr>
              <a:t>agreed</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in</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residential</a:t>
            </a:r>
            <a:r>
              <a:rPr lang="en-CA" dirty="0">
                <a:solidFill>
                  <a:srgbClr val="7F7F7F"/>
                </a:solidFill>
                <a:latin typeface="Arial" charset="0"/>
              </a:rPr>
              <a:t> </a:t>
            </a:r>
            <a:r>
              <a:rPr lang="en-CA" dirty="0">
                <a:latin typeface="Arial" charset="0"/>
              </a:rPr>
              <a:t>tenancy</a:t>
            </a:r>
            <a:r>
              <a:rPr lang="en-CA" dirty="0">
                <a:solidFill>
                  <a:srgbClr val="7F7F7F"/>
                </a:solidFill>
                <a:latin typeface="Arial" charset="0"/>
              </a:rPr>
              <a:t> </a:t>
            </a:r>
            <a:r>
              <a:rPr lang="en-CA" dirty="0">
                <a:latin typeface="Arial" charset="0"/>
              </a:rPr>
              <a:t>agreement.</a:t>
            </a:r>
            <a:r>
              <a:rPr lang="en-CA" dirty="0">
                <a:solidFill>
                  <a:srgbClr val="7F7F7F"/>
                </a:solidFill>
                <a:latin typeface="Arial" charset="0"/>
              </a:rPr>
              <a:t> </a:t>
            </a:r>
            <a:r>
              <a:rPr lang="en-CA" dirty="0">
                <a:latin typeface="Arial" charset="0"/>
              </a:rPr>
              <a:t>If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tenant</a:t>
            </a:r>
            <a:r>
              <a:rPr lang="en-CA" dirty="0">
                <a:solidFill>
                  <a:srgbClr val="7F7F7F"/>
                </a:solidFill>
                <a:latin typeface="Arial" charset="0"/>
              </a:rPr>
              <a:t> </a:t>
            </a:r>
            <a:r>
              <a:rPr lang="en-CA" dirty="0">
                <a:latin typeface="Arial" charset="0"/>
              </a:rPr>
              <a:t>wishes</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terminate</a:t>
            </a:r>
            <a:r>
              <a:rPr lang="en-CA" dirty="0">
                <a:solidFill>
                  <a:srgbClr val="7F7F7F"/>
                </a:solidFill>
                <a:latin typeface="Arial" charset="0"/>
              </a:rPr>
              <a:t> </a:t>
            </a:r>
            <a:r>
              <a:rPr lang="en-CA" dirty="0">
                <a:latin typeface="Arial" charset="0"/>
              </a:rPr>
              <a:t>their</a:t>
            </a:r>
            <a:r>
              <a:rPr lang="en-CA" dirty="0">
                <a:solidFill>
                  <a:srgbClr val="7F7F7F"/>
                </a:solidFill>
                <a:latin typeface="Arial" charset="0"/>
              </a:rPr>
              <a:t> </a:t>
            </a:r>
            <a:r>
              <a:rPr lang="en-CA" dirty="0">
                <a:latin typeface="Arial" charset="0"/>
              </a:rPr>
              <a:t>tenancy</a:t>
            </a:r>
            <a:r>
              <a:rPr lang="en-CA" dirty="0">
                <a:solidFill>
                  <a:srgbClr val="7F7F7F"/>
                </a:solidFill>
                <a:latin typeface="Arial" charset="0"/>
              </a:rPr>
              <a:t> </a:t>
            </a:r>
            <a:r>
              <a:rPr lang="en-CA" dirty="0">
                <a:latin typeface="Arial" charset="0"/>
              </a:rPr>
              <a:t>prior</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termination</a:t>
            </a:r>
            <a:r>
              <a:rPr lang="en-CA" dirty="0">
                <a:solidFill>
                  <a:srgbClr val="7F7F7F"/>
                </a:solidFill>
                <a:latin typeface="Arial" charset="0"/>
              </a:rPr>
              <a:t> </a:t>
            </a:r>
            <a:r>
              <a:rPr lang="en-CA" dirty="0">
                <a:latin typeface="Arial" charset="0"/>
              </a:rPr>
              <a:t>date</a:t>
            </a:r>
            <a:r>
              <a:rPr lang="en-CA" dirty="0">
                <a:solidFill>
                  <a:srgbClr val="7F7F7F"/>
                </a:solidFill>
                <a:latin typeface="Arial" charset="0"/>
              </a:rPr>
              <a:t> </a:t>
            </a:r>
            <a:r>
              <a:rPr lang="en-CA" dirty="0">
                <a:latin typeface="Arial" charset="0"/>
              </a:rPr>
              <a:t>and,</a:t>
            </a:r>
            <a:r>
              <a:rPr lang="en-CA" dirty="0">
                <a:solidFill>
                  <a:srgbClr val="7F7F7F"/>
                </a:solidFill>
                <a:latin typeface="Arial" charset="0"/>
              </a:rPr>
              <a:t> </a:t>
            </a:r>
            <a:r>
              <a:rPr lang="en-CA" dirty="0">
                <a:latin typeface="Arial" charset="0"/>
              </a:rPr>
              <a:t>if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landlord</a:t>
            </a:r>
            <a:r>
              <a:rPr lang="en-CA" dirty="0">
                <a:solidFill>
                  <a:srgbClr val="7F7F7F"/>
                </a:solidFill>
                <a:latin typeface="Arial" charset="0"/>
              </a:rPr>
              <a:t> </a:t>
            </a:r>
            <a:r>
              <a:rPr lang="en-CA" dirty="0">
                <a:latin typeface="Arial" charset="0"/>
              </a:rPr>
              <a:t>is</a:t>
            </a:r>
            <a:r>
              <a:rPr lang="en-CA" dirty="0">
                <a:solidFill>
                  <a:srgbClr val="7F7F7F"/>
                </a:solidFill>
                <a:latin typeface="Arial" charset="0"/>
              </a:rPr>
              <a:t> </a:t>
            </a:r>
            <a:r>
              <a:rPr lang="en-CA" dirty="0">
                <a:latin typeface="Arial" charset="0"/>
              </a:rPr>
              <a:t>willing</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allow</a:t>
            </a:r>
            <a:r>
              <a:rPr lang="en-CA" dirty="0">
                <a:solidFill>
                  <a:srgbClr val="7F7F7F"/>
                </a:solidFill>
                <a:latin typeface="Arial" charset="0"/>
              </a:rPr>
              <a:t> </a:t>
            </a:r>
            <a:r>
              <a:rPr lang="en-CA" dirty="0">
                <a:latin typeface="Arial" charset="0"/>
              </a:rPr>
              <a:t>it,</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tenant</a:t>
            </a:r>
            <a:r>
              <a:rPr lang="en-CA" dirty="0">
                <a:solidFill>
                  <a:srgbClr val="7F7F7F"/>
                </a:solidFill>
                <a:latin typeface="Arial" charset="0"/>
              </a:rPr>
              <a:t> </a:t>
            </a:r>
            <a:r>
              <a:rPr lang="en-CA" dirty="0">
                <a:latin typeface="Arial" charset="0"/>
              </a:rPr>
              <a:t>will</a:t>
            </a:r>
            <a:r>
              <a:rPr lang="en-CA" dirty="0">
                <a:solidFill>
                  <a:srgbClr val="7F7F7F"/>
                </a:solidFill>
                <a:latin typeface="Arial" charset="0"/>
              </a:rPr>
              <a:t> </a:t>
            </a:r>
            <a:r>
              <a:rPr lang="en-CA" dirty="0">
                <a:latin typeface="Arial" charset="0"/>
              </a:rPr>
              <a:t>be</a:t>
            </a:r>
            <a:r>
              <a:rPr lang="en-CA" dirty="0">
                <a:solidFill>
                  <a:srgbClr val="7F7F7F"/>
                </a:solidFill>
                <a:latin typeface="Arial" charset="0"/>
              </a:rPr>
              <a:t> </a:t>
            </a:r>
            <a:r>
              <a:rPr lang="en-CA" dirty="0">
                <a:latin typeface="Arial" charset="0"/>
              </a:rPr>
              <a:t>required</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pay</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landlord</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re-rental</a:t>
            </a:r>
            <a:r>
              <a:rPr lang="en-CA" dirty="0">
                <a:solidFill>
                  <a:srgbClr val="7F7F7F"/>
                </a:solidFill>
                <a:latin typeface="Arial" charset="0"/>
              </a:rPr>
              <a:t> </a:t>
            </a:r>
            <a:r>
              <a:rPr lang="en-CA" dirty="0">
                <a:latin typeface="Arial" charset="0"/>
              </a:rPr>
              <a:t>fee</a:t>
            </a:r>
            <a:r>
              <a:rPr lang="en-CA" dirty="0">
                <a:solidFill>
                  <a:srgbClr val="7F7F7F"/>
                </a:solidFill>
                <a:latin typeface="Arial" charset="0"/>
              </a:rPr>
              <a:t> </a:t>
            </a:r>
            <a:r>
              <a:rPr lang="en-CA" dirty="0">
                <a:latin typeface="Arial" charset="0"/>
              </a:rPr>
              <a:t>agreed</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in</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tenancy</a:t>
            </a:r>
            <a:r>
              <a:rPr lang="en-CA" dirty="0">
                <a:solidFill>
                  <a:srgbClr val="7F7F7F"/>
                </a:solidFill>
                <a:latin typeface="Arial" charset="0"/>
              </a:rPr>
              <a:t> </a:t>
            </a:r>
            <a:r>
              <a:rPr lang="en-CA" dirty="0">
                <a:latin typeface="Arial" charset="0"/>
              </a:rPr>
              <a:t>agreement.</a:t>
            </a:r>
            <a:r>
              <a:rPr lang="en-US" dirty="0">
                <a:solidFill>
                  <a:srgbClr val="7F7F7F"/>
                </a:solidFill>
                <a:latin typeface="Arial" charset="0"/>
              </a:rPr>
              <a:t> </a:t>
            </a:r>
            <a:endParaRPr lang="en-CA" dirty="0">
              <a:latin typeface="Arial" charset="0"/>
            </a:endParaRPr>
          </a:p>
          <a:p>
            <a:pPr marL="60325" indent="0" eaLnBrk="1" hangingPunct="1">
              <a:lnSpc>
                <a:spcPct val="80000"/>
              </a:lnSpc>
              <a:buFont typeface="Wingdings" pitchFamily="2" charset="2"/>
              <a:buNone/>
              <a:defRPr/>
            </a:pPr>
            <a:endParaRPr lang="en-US" dirty="0" smtClean="0"/>
          </a:p>
        </p:txBody>
      </p:sp>
      <p:sp>
        <p:nvSpPr>
          <p:cNvPr id="16388" name="Rectangle 4"/>
          <p:cNvSpPr>
            <a:spLocks noGrp="1" noChangeArrowheads="1"/>
          </p:cNvSpPr>
          <p:nvPr>
            <p:ph type="body" sz="half" idx="4294967295"/>
          </p:nvPr>
        </p:nvSpPr>
        <p:spPr>
          <a:xfrm>
            <a:off x="4572000" y="1595438"/>
            <a:ext cx="4114800" cy="4348162"/>
          </a:xfrm>
        </p:spPr>
        <p:txBody>
          <a:bodyPr/>
          <a:lstStyle/>
          <a:p>
            <a:pPr marL="288925" indent="-288925" eaLnBrk="1" hangingPunct="1">
              <a:buNone/>
            </a:pPr>
            <a:r>
              <a:rPr lang="en-CA" dirty="0">
                <a:latin typeface="Arial" charset="0"/>
              </a:rPr>
              <a:t>The</a:t>
            </a:r>
            <a:r>
              <a:rPr lang="en-CA" dirty="0">
                <a:solidFill>
                  <a:srgbClr val="7F7F7F"/>
                </a:solidFill>
                <a:latin typeface="Arial" charset="0"/>
              </a:rPr>
              <a:t> </a:t>
            </a:r>
            <a:r>
              <a:rPr lang="en-CA" dirty="0">
                <a:latin typeface="Arial" charset="0"/>
              </a:rPr>
              <a:t>landlord</a:t>
            </a:r>
            <a:r>
              <a:rPr lang="en-CA" dirty="0">
                <a:solidFill>
                  <a:srgbClr val="7F7F7F"/>
                </a:solidFill>
                <a:latin typeface="Arial" charset="0"/>
              </a:rPr>
              <a:t> </a:t>
            </a:r>
            <a:r>
              <a:rPr lang="en-CA" b="1" dirty="0">
                <a:latin typeface="Arial" charset="0"/>
              </a:rPr>
              <a:t>cannot</a:t>
            </a:r>
            <a:r>
              <a:rPr lang="en-CA" dirty="0">
                <a:latin typeface="Arial" charset="0"/>
              </a:rPr>
              <a:t>:</a:t>
            </a:r>
          </a:p>
          <a:p>
            <a:pPr marL="288925" indent="-288925" eaLnBrk="1" hangingPunct="1">
              <a:spcAft>
                <a:spcPct val="0"/>
              </a:spcAft>
            </a:pPr>
            <a:r>
              <a:rPr lang="en-CA" dirty="0">
                <a:latin typeface="Arial" charset="0"/>
              </a:rPr>
              <a:t>Change</a:t>
            </a:r>
            <a:r>
              <a:rPr lang="en-CA" dirty="0">
                <a:solidFill>
                  <a:srgbClr val="7F7F7F"/>
                </a:solidFill>
                <a:latin typeface="Arial" charset="0"/>
              </a:rPr>
              <a:t> </a:t>
            </a:r>
            <a:r>
              <a:rPr lang="en-CA" dirty="0">
                <a:latin typeface="Arial" charset="0"/>
              </a:rPr>
              <a:t>who</a:t>
            </a:r>
            <a:r>
              <a:rPr lang="en-CA" dirty="0">
                <a:solidFill>
                  <a:srgbClr val="7F7F7F"/>
                </a:solidFill>
                <a:latin typeface="Arial" charset="0"/>
              </a:rPr>
              <a:t> </a:t>
            </a:r>
            <a:r>
              <a:rPr lang="en-CA" dirty="0">
                <a:latin typeface="Arial" charset="0"/>
              </a:rPr>
              <a:t>pays</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utility</a:t>
            </a:r>
            <a:r>
              <a:rPr lang="en-CA" dirty="0">
                <a:solidFill>
                  <a:srgbClr val="7F7F7F"/>
                </a:solidFill>
                <a:latin typeface="Arial" charset="0"/>
              </a:rPr>
              <a:t> </a:t>
            </a:r>
            <a:r>
              <a:rPr lang="en-CA" dirty="0">
                <a:latin typeface="Arial" charset="0"/>
              </a:rPr>
              <a:t>bills,</a:t>
            </a:r>
            <a:r>
              <a:rPr lang="en-CA" dirty="0">
                <a:solidFill>
                  <a:srgbClr val="7F7F7F"/>
                </a:solidFill>
                <a:latin typeface="Arial" charset="0"/>
              </a:rPr>
              <a:t> </a:t>
            </a:r>
            <a:r>
              <a:rPr lang="en-CA" dirty="0">
                <a:latin typeface="Arial" charset="0"/>
              </a:rPr>
              <a:t>without</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consent</a:t>
            </a:r>
            <a:r>
              <a:rPr lang="en-CA" dirty="0">
                <a:solidFill>
                  <a:srgbClr val="7F7F7F"/>
                </a:solidFill>
                <a:latin typeface="Arial" charset="0"/>
              </a:rPr>
              <a:t> </a:t>
            </a:r>
            <a:r>
              <a:rPr lang="en-CA" dirty="0">
                <a:latin typeface="Arial" charset="0"/>
              </a:rPr>
              <a:t>of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tenant,</a:t>
            </a:r>
            <a:r>
              <a:rPr lang="en-CA" dirty="0">
                <a:solidFill>
                  <a:srgbClr val="7F7F7F"/>
                </a:solidFill>
                <a:latin typeface="Arial" charset="0"/>
              </a:rPr>
              <a:t> </a:t>
            </a:r>
            <a:r>
              <a:rPr lang="en-CA" dirty="0">
                <a:latin typeface="Arial" charset="0"/>
              </a:rPr>
              <a:t>if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cost</a:t>
            </a:r>
            <a:r>
              <a:rPr lang="en-CA" dirty="0">
                <a:solidFill>
                  <a:srgbClr val="7F7F7F"/>
                </a:solidFill>
                <a:latin typeface="Arial" charset="0"/>
              </a:rPr>
              <a:t> </a:t>
            </a:r>
            <a:r>
              <a:rPr lang="en-CA" dirty="0">
                <a:latin typeface="Arial" charset="0"/>
              </a:rPr>
              <a:t>of</a:t>
            </a:r>
            <a:r>
              <a:rPr lang="en-CA" dirty="0">
                <a:solidFill>
                  <a:srgbClr val="7F7F7F"/>
                </a:solidFill>
                <a:latin typeface="Arial" charset="0"/>
              </a:rPr>
              <a:t> </a:t>
            </a:r>
            <a:r>
              <a:rPr lang="en-CA" dirty="0">
                <a:latin typeface="Arial" charset="0"/>
              </a:rPr>
              <a:t>utilities</a:t>
            </a:r>
            <a:r>
              <a:rPr lang="en-CA" dirty="0">
                <a:solidFill>
                  <a:srgbClr val="7F7F7F"/>
                </a:solidFill>
                <a:latin typeface="Arial" charset="0"/>
              </a:rPr>
              <a:t> </a:t>
            </a:r>
            <a:r>
              <a:rPr lang="en-CA" dirty="0">
                <a:latin typeface="Arial" charset="0"/>
              </a:rPr>
              <a:t>is</a:t>
            </a:r>
            <a:r>
              <a:rPr lang="en-CA" dirty="0">
                <a:solidFill>
                  <a:srgbClr val="7F7F7F"/>
                </a:solidFill>
                <a:latin typeface="Arial" charset="0"/>
              </a:rPr>
              <a:t> </a:t>
            </a:r>
            <a:r>
              <a:rPr lang="en-CA" dirty="0">
                <a:latin typeface="Arial" charset="0"/>
              </a:rPr>
              <a:t>included</a:t>
            </a:r>
            <a:r>
              <a:rPr lang="en-CA" dirty="0">
                <a:solidFill>
                  <a:srgbClr val="7F7F7F"/>
                </a:solidFill>
                <a:latin typeface="Arial" charset="0"/>
              </a:rPr>
              <a:t> </a:t>
            </a:r>
            <a:r>
              <a:rPr lang="en-CA" dirty="0">
                <a:latin typeface="Arial" charset="0"/>
              </a:rPr>
              <a:t>in</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tenancy</a:t>
            </a:r>
            <a:r>
              <a:rPr lang="en-CA" dirty="0">
                <a:solidFill>
                  <a:srgbClr val="7F7F7F"/>
                </a:solidFill>
                <a:latin typeface="Arial" charset="0"/>
              </a:rPr>
              <a:t> </a:t>
            </a:r>
            <a:r>
              <a:rPr lang="en-CA" dirty="0">
                <a:latin typeface="Arial" charset="0"/>
              </a:rPr>
              <a:t>agreement.</a:t>
            </a:r>
          </a:p>
          <a:p>
            <a:pPr marL="288925" indent="-288925" eaLnBrk="1" hangingPunct="1">
              <a:spcAft>
                <a:spcPct val="0"/>
              </a:spcAft>
            </a:pPr>
            <a:r>
              <a:rPr lang="en-CA" dirty="0">
                <a:latin typeface="Arial" charset="0"/>
              </a:rPr>
              <a:t>Impose</a:t>
            </a:r>
            <a:r>
              <a:rPr lang="en-CA" dirty="0">
                <a:solidFill>
                  <a:srgbClr val="7F7F7F"/>
                </a:solidFill>
                <a:latin typeface="Arial" charset="0"/>
              </a:rPr>
              <a:t> </a:t>
            </a:r>
            <a:r>
              <a:rPr lang="en-CA" dirty="0">
                <a:latin typeface="Arial" charset="0"/>
              </a:rPr>
              <a:t>an</a:t>
            </a:r>
            <a:r>
              <a:rPr lang="en-CA" dirty="0">
                <a:solidFill>
                  <a:srgbClr val="7F7F7F"/>
                </a:solidFill>
                <a:latin typeface="Arial" charset="0"/>
              </a:rPr>
              <a:t> </a:t>
            </a:r>
            <a:r>
              <a:rPr lang="en-CA" dirty="0">
                <a:latin typeface="Arial" charset="0"/>
              </a:rPr>
              <a:t>additional</a:t>
            </a:r>
            <a:r>
              <a:rPr lang="en-CA" dirty="0">
                <a:solidFill>
                  <a:srgbClr val="7F7F7F"/>
                </a:solidFill>
                <a:latin typeface="Arial" charset="0"/>
              </a:rPr>
              <a:t> </a:t>
            </a:r>
            <a:r>
              <a:rPr lang="en-CA" dirty="0">
                <a:latin typeface="Arial" charset="0"/>
              </a:rPr>
              <a:t>charge</a:t>
            </a:r>
            <a:r>
              <a:rPr lang="en-CA" dirty="0">
                <a:solidFill>
                  <a:srgbClr val="7F7F7F"/>
                </a:solidFill>
                <a:latin typeface="Arial" charset="0"/>
              </a:rPr>
              <a:t> </a:t>
            </a:r>
            <a:r>
              <a:rPr lang="en-CA" dirty="0">
                <a:latin typeface="Arial" charset="0"/>
              </a:rPr>
              <a:t>by</a:t>
            </a:r>
            <a:r>
              <a:rPr lang="en-CA" dirty="0">
                <a:solidFill>
                  <a:srgbClr val="7F7F7F"/>
                </a:solidFill>
                <a:latin typeface="Arial" charset="0"/>
              </a:rPr>
              <a:t> </a:t>
            </a:r>
            <a:r>
              <a:rPr lang="en-CA" dirty="0">
                <a:latin typeface="Arial" charset="0"/>
              </a:rPr>
              <a:t>changing</a:t>
            </a:r>
            <a:r>
              <a:rPr lang="en-CA" dirty="0">
                <a:solidFill>
                  <a:srgbClr val="7F7F7F"/>
                </a:solidFill>
                <a:latin typeface="Arial" charset="0"/>
              </a:rPr>
              <a:t> </a:t>
            </a:r>
            <a:r>
              <a:rPr lang="en-CA" dirty="0">
                <a:latin typeface="Arial" charset="0"/>
              </a:rPr>
              <a:t>who</a:t>
            </a:r>
            <a:r>
              <a:rPr lang="en-CA" dirty="0">
                <a:solidFill>
                  <a:srgbClr val="7F7F7F"/>
                </a:solidFill>
                <a:latin typeface="Arial" charset="0"/>
              </a:rPr>
              <a:t> </a:t>
            </a:r>
            <a:r>
              <a:rPr lang="en-CA" dirty="0">
                <a:latin typeface="Arial" charset="0"/>
              </a:rPr>
              <a:t>pays</a:t>
            </a:r>
            <a:r>
              <a:rPr lang="en-CA" dirty="0">
                <a:solidFill>
                  <a:srgbClr val="7F7F7F"/>
                </a:solidFill>
                <a:latin typeface="Arial" charset="0"/>
              </a:rPr>
              <a:t> </a:t>
            </a:r>
            <a:r>
              <a:rPr lang="en-CA" dirty="0">
                <a:latin typeface="Arial" charset="0"/>
              </a:rPr>
              <a:t>for</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utilities</a:t>
            </a:r>
            <a:r>
              <a:rPr lang="en-CA" dirty="0">
                <a:solidFill>
                  <a:srgbClr val="7F7F7F"/>
                </a:solidFill>
                <a:latin typeface="Arial" charset="0"/>
              </a:rPr>
              <a:t> </a:t>
            </a:r>
            <a:r>
              <a:rPr lang="en-CA" dirty="0">
                <a:latin typeface="Arial" charset="0"/>
              </a:rPr>
              <a:t>without</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consent</a:t>
            </a:r>
            <a:r>
              <a:rPr lang="en-CA" dirty="0">
                <a:solidFill>
                  <a:srgbClr val="7F7F7F"/>
                </a:solidFill>
                <a:latin typeface="Arial" charset="0"/>
              </a:rPr>
              <a:t> </a:t>
            </a:r>
            <a:r>
              <a:rPr lang="en-CA" dirty="0">
                <a:latin typeface="Arial" charset="0"/>
              </a:rPr>
              <a:t>of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tenant.</a:t>
            </a:r>
          </a:p>
          <a:p>
            <a:pPr marL="288925" indent="-288925" eaLnBrk="1" hangingPunct="1">
              <a:spcAft>
                <a:spcPct val="0"/>
              </a:spcAft>
            </a:pPr>
            <a:r>
              <a:rPr lang="en-CA" dirty="0">
                <a:latin typeface="Arial" charset="0"/>
              </a:rPr>
              <a:t>Charge</a:t>
            </a:r>
            <a:r>
              <a:rPr lang="en-CA" dirty="0">
                <a:solidFill>
                  <a:srgbClr val="7F7F7F"/>
                </a:solidFill>
                <a:latin typeface="Arial" charset="0"/>
              </a:rPr>
              <a:t> </a:t>
            </a:r>
            <a:r>
              <a:rPr lang="en-CA" dirty="0">
                <a:latin typeface="Arial" charset="0"/>
              </a:rPr>
              <a:t>a</a:t>
            </a:r>
            <a:r>
              <a:rPr lang="en-CA" dirty="0">
                <a:solidFill>
                  <a:srgbClr val="7F7F7F"/>
                </a:solidFill>
                <a:latin typeface="Arial" charset="0"/>
              </a:rPr>
              <a:t> </a:t>
            </a:r>
            <a:r>
              <a:rPr lang="en-CA" dirty="0">
                <a:latin typeface="Arial" charset="0"/>
              </a:rPr>
              <a:t>fee</a:t>
            </a:r>
            <a:r>
              <a:rPr lang="en-CA" dirty="0">
                <a:solidFill>
                  <a:srgbClr val="7F7F7F"/>
                </a:solidFill>
                <a:latin typeface="Arial" charset="0"/>
              </a:rPr>
              <a:t> </a:t>
            </a:r>
            <a:r>
              <a:rPr lang="en-CA" dirty="0">
                <a:latin typeface="Arial" charset="0"/>
              </a:rPr>
              <a:t>for</a:t>
            </a:r>
            <a:r>
              <a:rPr lang="en-CA" dirty="0">
                <a:solidFill>
                  <a:srgbClr val="7F7F7F"/>
                </a:solidFill>
                <a:latin typeface="Arial" charset="0"/>
              </a:rPr>
              <a:t> </a:t>
            </a:r>
            <a:r>
              <a:rPr lang="en-CA" dirty="0">
                <a:latin typeface="Arial" charset="0"/>
              </a:rPr>
              <a:t>consenting</a:t>
            </a:r>
            <a:r>
              <a:rPr lang="en-CA" dirty="0">
                <a:solidFill>
                  <a:srgbClr val="7F7F7F"/>
                </a:solidFill>
                <a:latin typeface="Arial" charset="0"/>
              </a:rPr>
              <a:t> </a:t>
            </a:r>
            <a:r>
              <a:rPr lang="en-CA" dirty="0">
                <a:latin typeface="Arial" charset="0"/>
              </a:rPr>
              <a:t>to</a:t>
            </a:r>
            <a:r>
              <a:rPr lang="en-CA" dirty="0">
                <a:solidFill>
                  <a:srgbClr val="7F7F7F"/>
                </a:solidFill>
                <a:latin typeface="Arial" charset="0"/>
              </a:rPr>
              <a:t> </a:t>
            </a:r>
            <a:r>
              <a:rPr lang="en-CA" dirty="0">
                <a:latin typeface="Arial" charset="0"/>
              </a:rPr>
              <a:t>an</a:t>
            </a:r>
            <a:r>
              <a:rPr lang="en-CA" dirty="0">
                <a:solidFill>
                  <a:srgbClr val="7F7F7F"/>
                </a:solidFill>
                <a:latin typeface="Arial" charset="0"/>
              </a:rPr>
              <a:t> </a:t>
            </a:r>
            <a:r>
              <a:rPr lang="en-CA" dirty="0">
                <a:latin typeface="Arial" charset="0"/>
              </a:rPr>
              <a:t>assignment</a:t>
            </a:r>
            <a:r>
              <a:rPr lang="en-CA" dirty="0">
                <a:solidFill>
                  <a:srgbClr val="7F7F7F"/>
                </a:solidFill>
                <a:latin typeface="Arial" charset="0"/>
              </a:rPr>
              <a:t> </a:t>
            </a:r>
            <a:r>
              <a:rPr lang="en-CA" dirty="0">
                <a:latin typeface="Arial" charset="0"/>
              </a:rPr>
              <a:t>or</a:t>
            </a:r>
            <a:r>
              <a:rPr lang="en-CA" dirty="0">
                <a:solidFill>
                  <a:srgbClr val="7F7F7F"/>
                </a:solidFill>
                <a:latin typeface="Arial" charset="0"/>
              </a:rPr>
              <a:t> </a:t>
            </a:r>
            <a:r>
              <a:rPr lang="en-CA" dirty="0">
                <a:latin typeface="Arial" charset="0"/>
              </a:rPr>
              <a:t>sublease</a:t>
            </a:r>
            <a:r>
              <a:rPr lang="en-CA" dirty="0">
                <a:solidFill>
                  <a:srgbClr val="7F7F7F"/>
                </a:solidFill>
                <a:latin typeface="Arial" charset="0"/>
              </a:rPr>
              <a:t> </a:t>
            </a:r>
            <a:r>
              <a:rPr lang="en-CA" dirty="0">
                <a:latin typeface="Arial" charset="0"/>
              </a:rPr>
              <a:t>of</a:t>
            </a:r>
            <a:r>
              <a:rPr lang="en-CA" dirty="0">
                <a:solidFill>
                  <a:srgbClr val="7F7F7F"/>
                </a:solidFill>
                <a:latin typeface="Arial" charset="0"/>
              </a:rPr>
              <a:t> </a:t>
            </a:r>
            <a:r>
              <a:rPr lang="en-CA" dirty="0">
                <a:latin typeface="Arial" charset="0"/>
              </a:rPr>
              <a:t>the</a:t>
            </a:r>
            <a:r>
              <a:rPr lang="en-CA" dirty="0">
                <a:solidFill>
                  <a:srgbClr val="7F7F7F"/>
                </a:solidFill>
                <a:latin typeface="Arial" charset="0"/>
              </a:rPr>
              <a:t> </a:t>
            </a:r>
            <a:r>
              <a:rPr lang="en-CA" dirty="0">
                <a:latin typeface="Arial" charset="0"/>
              </a:rPr>
              <a:t>tenancy</a:t>
            </a:r>
            <a:r>
              <a:rPr lang="en-CA" dirty="0">
                <a:solidFill>
                  <a:srgbClr val="7F7F7F"/>
                </a:solidFill>
                <a:latin typeface="Arial" charset="0"/>
              </a:rPr>
              <a:t> </a:t>
            </a:r>
            <a:r>
              <a:rPr lang="en-CA" dirty="0">
                <a:latin typeface="Arial" charset="0"/>
              </a:rPr>
              <a:t>agreement.</a:t>
            </a:r>
            <a:r>
              <a:rPr lang="en-US" dirty="0">
                <a:solidFill>
                  <a:srgbClr val="7F7F7F"/>
                </a:solidFill>
                <a:latin typeface="Arial" charset="0"/>
              </a:rPr>
              <a:t> </a:t>
            </a:r>
          </a:p>
          <a:p>
            <a:pPr marL="288925" indent="-288925" eaLnBrk="1" hangingPunct="1"/>
            <a:endParaRPr lang="en-US" dirty="0" smtClean="0">
              <a:solidFill>
                <a:srgbClr val="7F7F7F"/>
              </a:solidFill>
              <a:latin typeface="Arial" charset="0"/>
            </a:endParaRPr>
          </a:p>
        </p:txBody>
      </p:sp>
      <p:sp>
        <p:nvSpPr>
          <p:cNvPr id="16389" name="AutoShape 7">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6390" name="TextBox 5"/>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extLst>
      <p:ext uri="{BB962C8B-B14F-4D97-AF65-F5344CB8AC3E}">
        <p14:creationId xmlns:p14="http://schemas.microsoft.com/office/powerpoint/2010/main" val="25069136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3000" y="250825"/>
            <a:ext cx="6858000" cy="457200"/>
          </a:xfrm>
        </p:spPr>
        <p:txBody>
          <a:bodyPr/>
          <a:lstStyle/>
          <a:p>
            <a:pPr eaLnBrk="1" hangingPunct="1"/>
            <a:r>
              <a:rPr lang="en-CA" smtClean="0"/>
              <a:t>Landlord’s</a:t>
            </a:r>
            <a:r>
              <a:rPr lang="en-CA" smtClean="0">
                <a:solidFill>
                  <a:srgbClr val="7F7F7F"/>
                </a:solidFill>
              </a:rPr>
              <a:t> </a:t>
            </a:r>
            <a:r>
              <a:rPr lang="en-CA" smtClean="0"/>
              <a:t>Distraint</a:t>
            </a:r>
            <a:r>
              <a:rPr lang="en-CA" smtClean="0">
                <a:solidFill>
                  <a:srgbClr val="7F7F7F"/>
                </a:solidFill>
              </a:rPr>
              <a:t> </a:t>
            </a:r>
            <a:r>
              <a:rPr lang="en-CA" smtClean="0"/>
              <a:t>(Distress)</a:t>
            </a:r>
            <a:r>
              <a:rPr lang="en-US" smtClean="0">
                <a:solidFill>
                  <a:srgbClr val="7F7F7F"/>
                </a:solidFill>
              </a:rPr>
              <a:t> </a:t>
            </a:r>
          </a:p>
        </p:txBody>
      </p:sp>
      <p:sp>
        <p:nvSpPr>
          <p:cNvPr id="17411" name="Rectangle 4"/>
          <p:cNvSpPr>
            <a:spLocks noGrp="1" noChangeArrowheads="1"/>
          </p:cNvSpPr>
          <p:nvPr>
            <p:ph type="body" sz="half" idx="1"/>
          </p:nvPr>
        </p:nvSpPr>
        <p:spPr>
          <a:xfrm>
            <a:off x="533400" y="2489200"/>
            <a:ext cx="4038600" cy="3378200"/>
          </a:xfrm>
        </p:spPr>
        <p:txBody>
          <a:bodyPr/>
          <a:lstStyle/>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right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use</a:t>
            </a:r>
            <a:r>
              <a:rPr lang="en-CA" smtClean="0">
                <a:solidFill>
                  <a:srgbClr val="7F7F7F"/>
                </a:solidFill>
                <a:latin typeface="Arial" charset="0"/>
              </a:rPr>
              <a:t> </a:t>
            </a:r>
            <a:r>
              <a:rPr lang="en-CA" smtClean="0">
                <a:latin typeface="Arial" charset="0"/>
              </a:rPr>
              <a:t>distress</a:t>
            </a:r>
            <a:r>
              <a:rPr lang="en-CA" smtClean="0">
                <a:solidFill>
                  <a:srgbClr val="7F7F7F"/>
                </a:solidFill>
                <a:latin typeface="Arial" charset="0"/>
              </a:rPr>
              <a:t> </a:t>
            </a:r>
            <a:r>
              <a:rPr lang="en-CA" smtClean="0">
                <a:latin typeface="Arial" charset="0"/>
              </a:rPr>
              <a:t>arises</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soon</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late.</a:t>
            </a:r>
          </a:p>
          <a:p>
            <a:pPr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does</a:t>
            </a:r>
            <a:r>
              <a:rPr lang="en-CA" smtClean="0">
                <a:solidFill>
                  <a:srgbClr val="7F7F7F"/>
                </a:solidFill>
                <a:latin typeface="Arial" charset="0"/>
              </a:rPr>
              <a:t> </a:t>
            </a:r>
            <a:r>
              <a:rPr lang="en-CA" b="1" smtClean="0">
                <a:latin typeface="Arial" charset="0"/>
              </a:rPr>
              <a:t>not</a:t>
            </a:r>
            <a:r>
              <a:rPr lang="en-CA" smtClean="0">
                <a:solidFill>
                  <a:srgbClr val="7F7F7F"/>
                </a:solidFill>
                <a:latin typeface="Arial" charset="0"/>
              </a:rPr>
              <a:t> </a:t>
            </a:r>
            <a:r>
              <a:rPr lang="en-CA" smtClean="0">
                <a:latin typeface="Arial" charset="0"/>
              </a:rPr>
              <a:t>have</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any</a:t>
            </a:r>
            <a:r>
              <a:rPr lang="en-CA" smtClean="0">
                <a:solidFill>
                  <a:srgbClr val="7F7F7F"/>
                </a:solidFill>
                <a:latin typeface="Arial" charset="0"/>
              </a:rPr>
              <a:t> </a:t>
            </a:r>
            <a:r>
              <a:rPr lang="en-CA" smtClean="0">
                <a:latin typeface="Arial" charset="0"/>
              </a:rPr>
              <a:t>notice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go</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court</a:t>
            </a:r>
            <a:r>
              <a:rPr lang="en-CA" smtClean="0">
                <a:solidFill>
                  <a:srgbClr val="7F7F7F"/>
                </a:solidFill>
                <a:latin typeface="Arial" charset="0"/>
              </a:rPr>
              <a:t> </a:t>
            </a:r>
            <a:r>
              <a:rPr lang="en-CA" smtClean="0">
                <a:latin typeface="Arial" charset="0"/>
              </a:rPr>
              <a:t>before</a:t>
            </a:r>
            <a:r>
              <a:rPr lang="en-CA" smtClean="0">
                <a:solidFill>
                  <a:srgbClr val="7F7F7F"/>
                </a:solidFill>
                <a:latin typeface="Arial" charset="0"/>
              </a:rPr>
              <a:t> </a:t>
            </a:r>
            <a:r>
              <a:rPr lang="en-CA" smtClean="0">
                <a:latin typeface="Arial" charset="0"/>
              </a:rPr>
              <a:t>distraining.</a:t>
            </a:r>
            <a:r>
              <a:rPr lang="en-CA" smtClean="0">
                <a:solidFill>
                  <a:srgbClr val="7F7F7F"/>
                </a:solidFill>
                <a:latin typeface="Arial" charset="0"/>
              </a:rPr>
              <a:t> </a:t>
            </a:r>
            <a:r>
              <a:rPr lang="en-CA" smtClean="0">
                <a:latin typeface="Arial" charset="0"/>
              </a:rPr>
              <a:t>However,</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process</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carried</a:t>
            </a:r>
            <a:r>
              <a:rPr lang="en-CA" smtClean="0">
                <a:solidFill>
                  <a:srgbClr val="7F7F7F"/>
                </a:solidFill>
                <a:latin typeface="Arial" charset="0"/>
              </a:rPr>
              <a:t> </a:t>
            </a:r>
            <a:r>
              <a:rPr lang="en-CA" smtClean="0">
                <a:latin typeface="Arial" charset="0"/>
              </a:rPr>
              <a:t>out</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accordance</a:t>
            </a:r>
            <a:r>
              <a:rPr lang="en-CA" smtClean="0">
                <a:solidFill>
                  <a:srgbClr val="7F7F7F"/>
                </a:solidFill>
                <a:latin typeface="Arial" charset="0"/>
              </a:rPr>
              <a:t> </a:t>
            </a:r>
            <a:r>
              <a:rPr lang="en-CA" smtClean="0">
                <a:latin typeface="Arial" charset="0"/>
              </a:rPr>
              <a:t>with</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law.</a:t>
            </a:r>
          </a:p>
          <a:p>
            <a:pPr eaLnBrk="1" hangingPunct="1">
              <a:spcAft>
                <a:spcPct val="0"/>
              </a:spcAft>
            </a:pPr>
            <a:r>
              <a:rPr lang="en-CA" smtClean="0">
                <a:latin typeface="Arial" charset="0"/>
              </a:rPr>
              <a:t>Landlords</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use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services</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civil</a:t>
            </a:r>
            <a:r>
              <a:rPr lang="en-CA" smtClean="0">
                <a:solidFill>
                  <a:srgbClr val="7F7F7F"/>
                </a:solidFill>
                <a:latin typeface="Arial" charset="0"/>
              </a:rPr>
              <a:t> </a:t>
            </a:r>
            <a:r>
              <a:rPr lang="en-CA" smtClean="0">
                <a:latin typeface="Arial" charset="0"/>
              </a:rPr>
              <a:t>enforcement</a:t>
            </a:r>
            <a:r>
              <a:rPr lang="en-CA" smtClean="0">
                <a:solidFill>
                  <a:srgbClr val="7F7F7F"/>
                </a:solidFill>
                <a:latin typeface="Arial" charset="0"/>
              </a:rPr>
              <a:t> </a:t>
            </a:r>
            <a:r>
              <a:rPr lang="en-CA" smtClean="0">
                <a:latin typeface="Arial" charset="0"/>
              </a:rPr>
              <a:t>agency</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civil</a:t>
            </a:r>
            <a:r>
              <a:rPr lang="en-CA" smtClean="0">
                <a:solidFill>
                  <a:srgbClr val="7F7F7F"/>
                </a:solidFill>
                <a:latin typeface="Arial" charset="0"/>
              </a:rPr>
              <a:t> </a:t>
            </a:r>
            <a:r>
              <a:rPr lang="en-CA" smtClean="0">
                <a:latin typeface="Arial" charset="0"/>
              </a:rPr>
              <a:t>enforcement</a:t>
            </a:r>
            <a:r>
              <a:rPr lang="en-CA" smtClean="0">
                <a:solidFill>
                  <a:srgbClr val="7F7F7F"/>
                </a:solidFill>
                <a:latin typeface="Arial" charset="0"/>
              </a:rPr>
              <a:t> </a:t>
            </a:r>
            <a:r>
              <a:rPr lang="en-CA" smtClean="0">
                <a:latin typeface="Arial" charset="0"/>
              </a:rPr>
              <a:t>bailiff</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seize</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sell</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tenant’s</a:t>
            </a:r>
            <a:r>
              <a:rPr lang="en-CA" smtClean="0">
                <a:solidFill>
                  <a:srgbClr val="7F7F7F"/>
                </a:solidFill>
                <a:latin typeface="Arial" charset="0"/>
              </a:rPr>
              <a:t> </a:t>
            </a:r>
            <a:r>
              <a:rPr lang="en-CA" smtClean="0">
                <a:latin typeface="Arial" charset="0"/>
              </a:rPr>
              <a:t>property.</a:t>
            </a:r>
          </a:p>
          <a:p>
            <a:pPr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b="1" smtClean="0">
                <a:latin typeface="Arial" charset="0"/>
              </a:rPr>
              <a:t>cannot</a:t>
            </a:r>
            <a:r>
              <a:rPr lang="en-CA" smtClean="0">
                <a:solidFill>
                  <a:srgbClr val="7F7F7F"/>
                </a:solidFill>
                <a:latin typeface="Arial" charset="0"/>
              </a:rPr>
              <a:t> </a:t>
            </a:r>
            <a:r>
              <a:rPr lang="en-CA" smtClean="0">
                <a:latin typeface="Arial" charset="0"/>
              </a:rPr>
              <a:t>use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remedy</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distraint</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has</a:t>
            </a:r>
            <a:r>
              <a:rPr lang="en-CA" smtClean="0">
                <a:solidFill>
                  <a:srgbClr val="7F7F7F"/>
                </a:solidFill>
                <a:latin typeface="Arial" charset="0"/>
              </a:rPr>
              <a:t> </a:t>
            </a:r>
            <a:r>
              <a:rPr lang="en-CA" smtClean="0">
                <a:latin typeface="Arial" charset="0"/>
              </a:rPr>
              <a:t>ended.</a:t>
            </a:r>
            <a:r>
              <a:rPr lang="en-US" smtClean="0">
                <a:solidFill>
                  <a:srgbClr val="7F7F7F"/>
                </a:solidFill>
                <a:latin typeface="Arial" charset="0"/>
              </a:rPr>
              <a:t> </a:t>
            </a:r>
          </a:p>
        </p:txBody>
      </p:sp>
      <p:sp>
        <p:nvSpPr>
          <p:cNvPr id="17412" name="Rectangle 5"/>
          <p:cNvSpPr>
            <a:spLocks noGrp="1" noChangeArrowheads="1"/>
          </p:cNvSpPr>
          <p:nvPr>
            <p:ph type="body" sz="half" idx="4294967295"/>
          </p:nvPr>
        </p:nvSpPr>
        <p:spPr>
          <a:xfrm>
            <a:off x="4572000" y="2514600"/>
            <a:ext cx="4191000" cy="3352800"/>
          </a:xfrm>
        </p:spPr>
        <p:txBody>
          <a:bodyPr/>
          <a:lstStyle/>
          <a:p>
            <a:pPr eaLnBrk="1" hangingPunct="1">
              <a:spcAft>
                <a:spcPct val="0"/>
              </a:spcAft>
            </a:pPr>
            <a:r>
              <a:rPr lang="en-CA" dirty="0" smtClean="0">
                <a:latin typeface="Arial" charset="0"/>
              </a:rPr>
              <a:t>Current</a:t>
            </a:r>
            <a:r>
              <a:rPr lang="en-CA" dirty="0" smtClean="0">
                <a:solidFill>
                  <a:srgbClr val="7F7F7F"/>
                </a:solidFill>
                <a:latin typeface="Arial" charset="0"/>
              </a:rPr>
              <a:t> </a:t>
            </a:r>
            <a:r>
              <a:rPr lang="en-CA" dirty="0" smtClean="0">
                <a:latin typeface="Arial" charset="0"/>
              </a:rPr>
              <a:t>information</a:t>
            </a:r>
            <a:r>
              <a:rPr lang="en-CA" dirty="0" smtClean="0">
                <a:solidFill>
                  <a:srgbClr val="7F7F7F"/>
                </a:solidFill>
                <a:latin typeface="Arial" charset="0"/>
              </a:rPr>
              <a:t> </a:t>
            </a:r>
            <a:r>
              <a:rPr lang="en-CA" dirty="0" smtClean="0">
                <a:latin typeface="Arial" charset="0"/>
              </a:rPr>
              <a:t>about</a:t>
            </a:r>
            <a:r>
              <a:rPr lang="en-CA" dirty="0" smtClean="0">
                <a:solidFill>
                  <a:srgbClr val="7F7F7F"/>
                </a:solidFill>
                <a:latin typeface="Arial" charset="0"/>
              </a:rPr>
              <a:t> </a:t>
            </a:r>
            <a:r>
              <a:rPr lang="en-CA" dirty="0" smtClean="0">
                <a:latin typeface="Arial" charset="0"/>
              </a:rPr>
              <a:t>distress</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rent</a:t>
            </a:r>
            <a:r>
              <a:rPr lang="en-CA" dirty="0" smtClean="0">
                <a:solidFill>
                  <a:srgbClr val="7F7F7F"/>
                </a:solidFill>
                <a:latin typeface="Arial" charset="0"/>
              </a:rPr>
              <a:t> </a:t>
            </a:r>
            <a:r>
              <a:rPr lang="en-CA" dirty="0" smtClean="0">
                <a:latin typeface="Arial" charset="0"/>
              </a:rPr>
              <a:t>owing</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available</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Alberta</a:t>
            </a:r>
            <a:r>
              <a:rPr lang="en-CA" dirty="0" smtClean="0">
                <a:solidFill>
                  <a:srgbClr val="7F7F7F"/>
                </a:solidFill>
                <a:latin typeface="Arial" charset="0"/>
              </a:rPr>
              <a:t> </a:t>
            </a:r>
            <a:r>
              <a:rPr lang="en-CA" dirty="0" smtClean="0">
                <a:latin typeface="Arial" charset="0"/>
              </a:rPr>
              <a:t>Courts</a:t>
            </a:r>
            <a:r>
              <a:rPr lang="en-CA" dirty="0" smtClean="0">
                <a:solidFill>
                  <a:srgbClr val="7F7F7F"/>
                </a:solidFill>
                <a:latin typeface="Arial" charset="0"/>
              </a:rPr>
              <a:t> </a:t>
            </a:r>
            <a:r>
              <a:rPr lang="en-CA" dirty="0" smtClean="0">
                <a:latin typeface="Arial" charset="0"/>
              </a:rPr>
              <a:t>website:</a:t>
            </a:r>
            <a:r>
              <a:rPr lang="en-CA" dirty="0" smtClean="0">
                <a:solidFill>
                  <a:srgbClr val="7F7F7F"/>
                </a:solidFill>
                <a:latin typeface="Arial" charset="0"/>
              </a:rPr>
              <a:t> </a:t>
            </a:r>
          </a:p>
          <a:p>
            <a:pPr eaLnBrk="1" hangingPunct="1">
              <a:spcAft>
                <a:spcPct val="0"/>
              </a:spcAft>
            </a:pPr>
            <a:r>
              <a:rPr lang="en-US" dirty="0">
                <a:solidFill>
                  <a:srgbClr val="7F7F7F"/>
                </a:solidFill>
                <a:latin typeface="Arial" charset="0"/>
                <a:hlinkClick r:id="rId4"/>
              </a:rPr>
              <a:t>http://</a:t>
            </a:r>
            <a:r>
              <a:rPr lang="en-US" dirty="0" smtClean="0">
                <a:solidFill>
                  <a:srgbClr val="7F7F7F"/>
                </a:solidFill>
                <a:latin typeface="Arial" charset="0"/>
                <a:hlinkClick r:id="rId4"/>
              </a:rPr>
              <a:t>www.qp.alberta.ca/documents/publications/civil.pdf</a:t>
            </a:r>
            <a:endParaRPr lang="en-US" dirty="0" smtClean="0">
              <a:solidFill>
                <a:srgbClr val="7F7F7F"/>
              </a:solidFill>
              <a:latin typeface="Arial" charset="0"/>
            </a:endParaRPr>
          </a:p>
          <a:p>
            <a:pPr eaLnBrk="1" hangingPunct="1">
              <a:spcAft>
                <a:spcPct val="0"/>
              </a:spcAft>
            </a:pPr>
            <a:r>
              <a:rPr lang="en-US" dirty="0" smtClean="0">
                <a:solidFill>
                  <a:srgbClr val="7F7F7F"/>
                </a:solidFill>
                <a:latin typeface="Arial" charset="0"/>
              </a:rPr>
              <a:t> </a:t>
            </a:r>
          </a:p>
        </p:txBody>
      </p:sp>
      <p:sp>
        <p:nvSpPr>
          <p:cNvPr id="17413" name="Text Box 6"/>
          <p:cNvSpPr txBox="1">
            <a:spLocks noChangeArrowheads="1"/>
          </p:cNvSpPr>
          <p:nvPr/>
        </p:nvSpPr>
        <p:spPr bwMode="auto">
          <a:xfrm>
            <a:off x="533400" y="1608138"/>
            <a:ext cx="7962900" cy="830262"/>
          </a:xfrm>
          <a:prstGeom prst="rect">
            <a:avLst/>
          </a:prstGeom>
          <a:noFill/>
          <a:ln w="9525">
            <a:noFill/>
            <a:miter lim="800000"/>
            <a:headEnd/>
            <a:tailEnd/>
          </a:ln>
        </p:spPr>
        <p:txBody>
          <a:bodyPr>
            <a:spAutoFit/>
          </a:bodyPr>
          <a:lstStyle/>
          <a:p>
            <a:pPr>
              <a:spcBef>
                <a:spcPts val="600"/>
              </a:spcBef>
              <a:spcAft>
                <a:spcPts val="600"/>
              </a:spcAft>
            </a:pPr>
            <a:r>
              <a:rPr lang="en-CA" sz="1200"/>
              <a:t>Distress</a:t>
            </a:r>
            <a:r>
              <a:rPr lang="en-CA" sz="1200">
                <a:solidFill>
                  <a:srgbClr val="7F7F7F"/>
                </a:solidFill>
              </a:rPr>
              <a:t> </a:t>
            </a:r>
            <a:r>
              <a:rPr lang="en-CA" sz="1200"/>
              <a:t>is</a:t>
            </a:r>
            <a:r>
              <a:rPr lang="en-CA" sz="1200">
                <a:solidFill>
                  <a:srgbClr val="7F7F7F"/>
                </a:solidFill>
              </a:rPr>
              <a:t> </a:t>
            </a:r>
            <a:r>
              <a:rPr lang="en-CA" sz="1200"/>
              <a:t>a</a:t>
            </a:r>
            <a:r>
              <a:rPr lang="en-CA" sz="1200">
                <a:solidFill>
                  <a:srgbClr val="7F7F7F"/>
                </a:solidFill>
              </a:rPr>
              <a:t> </a:t>
            </a:r>
            <a:r>
              <a:rPr lang="en-CA" sz="1200"/>
              <a:t>remedy</a:t>
            </a:r>
            <a:r>
              <a:rPr lang="en-CA" sz="1200">
                <a:solidFill>
                  <a:srgbClr val="7F7F7F"/>
                </a:solidFill>
              </a:rPr>
              <a:t> </a:t>
            </a:r>
            <a:r>
              <a:rPr lang="en-CA" sz="1200"/>
              <a:t>that</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can</a:t>
            </a:r>
            <a:r>
              <a:rPr lang="en-CA" sz="1200">
                <a:solidFill>
                  <a:srgbClr val="7F7F7F"/>
                </a:solidFill>
              </a:rPr>
              <a:t> </a:t>
            </a:r>
            <a:r>
              <a:rPr lang="en-CA" sz="1200"/>
              <a:t>use</a:t>
            </a:r>
            <a:r>
              <a:rPr lang="en-CA" sz="1200">
                <a:solidFill>
                  <a:srgbClr val="7F7F7F"/>
                </a:solidFill>
              </a:rPr>
              <a:t> </a:t>
            </a:r>
            <a:r>
              <a:rPr lang="en-CA" sz="1200"/>
              <a:t>to</a:t>
            </a:r>
            <a:r>
              <a:rPr lang="en-CA" sz="1200">
                <a:solidFill>
                  <a:srgbClr val="7F7F7F"/>
                </a:solidFill>
              </a:rPr>
              <a:t> </a:t>
            </a:r>
            <a:r>
              <a:rPr lang="en-CA" sz="1200"/>
              <a:t>recover</a:t>
            </a:r>
            <a:r>
              <a:rPr lang="en-CA" sz="1200">
                <a:solidFill>
                  <a:srgbClr val="7F7F7F"/>
                </a:solidFill>
              </a:rPr>
              <a:t> </a:t>
            </a:r>
            <a:r>
              <a:rPr lang="en-CA" sz="1200" b="1"/>
              <a:t>unpaid</a:t>
            </a:r>
            <a:r>
              <a:rPr lang="en-CA" sz="1200">
                <a:solidFill>
                  <a:srgbClr val="7F7F7F"/>
                </a:solidFill>
              </a:rPr>
              <a:t> </a:t>
            </a:r>
            <a:r>
              <a:rPr lang="en-CA" sz="1200"/>
              <a:t>rent</a:t>
            </a:r>
            <a:r>
              <a:rPr lang="en-CA" sz="1200">
                <a:solidFill>
                  <a:srgbClr val="7F7F7F"/>
                </a:solidFill>
              </a:rPr>
              <a:t> </a:t>
            </a:r>
            <a:r>
              <a:rPr lang="en-CA" sz="1200"/>
              <a:t>without</a:t>
            </a:r>
            <a:r>
              <a:rPr lang="en-CA" sz="1200">
                <a:solidFill>
                  <a:srgbClr val="7F7F7F"/>
                </a:solidFill>
              </a:rPr>
              <a:t> </a:t>
            </a:r>
            <a:r>
              <a:rPr lang="en-CA" sz="1200"/>
              <a:t>having</a:t>
            </a:r>
            <a:r>
              <a:rPr lang="en-CA" sz="1200">
                <a:solidFill>
                  <a:srgbClr val="7F7F7F"/>
                </a:solidFill>
              </a:rPr>
              <a:t> </a:t>
            </a:r>
            <a:r>
              <a:rPr lang="en-CA" sz="1200"/>
              <a:t>to</a:t>
            </a:r>
            <a:r>
              <a:rPr lang="en-CA" sz="1200">
                <a:solidFill>
                  <a:srgbClr val="7F7F7F"/>
                </a:solidFill>
              </a:rPr>
              <a:t> </a:t>
            </a:r>
            <a:r>
              <a:rPr lang="en-CA" sz="1200"/>
              <a:t>go</a:t>
            </a:r>
            <a:r>
              <a:rPr lang="en-CA" sz="1200">
                <a:solidFill>
                  <a:srgbClr val="7F7F7F"/>
                </a:solidFill>
              </a:rPr>
              <a:t> </a:t>
            </a:r>
            <a:r>
              <a:rPr lang="en-CA" sz="1200"/>
              <a:t>to</a:t>
            </a:r>
            <a:r>
              <a:rPr lang="en-CA" sz="1200">
                <a:solidFill>
                  <a:srgbClr val="7F7F7F"/>
                </a:solidFill>
              </a:rPr>
              <a:t> </a:t>
            </a:r>
            <a:r>
              <a:rPr lang="en-CA" sz="1200"/>
              <a:t>court.</a:t>
            </a:r>
          </a:p>
          <a:p>
            <a:pPr>
              <a:spcBef>
                <a:spcPts val="600"/>
              </a:spcBef>
              <a:spcAft>
                <a:spcPts val="600"/>
              </a:spcAft>
            </a:pPr>
            <a:r>
              <a:rPr lang="en-CA" sz="1200"/>
              <a:t>The</a:t>
            </a:r>
            <a:r>
              <a:rPr lang="en-CA" sz="1200">
                <a:solidFill>
                  <a:srgbClr val="7F7F7F"/>
                </a:solidFill>
              </a:rPr>
              <a:t> </a:t>
            </a:r>
            <a:r>
              <a:rPr lang="en-CA" sz="1200" i="1"/>
              <a:t>Civil</a:t>
            </a:r>
            <a:r>
              <a:rPr lang="en-CA" sz="1200" i="1">
                <a:solidFill>
                  <a:srgbClr val="7F7F7F"/>
                </a:solidFill>
              </a:rPr>
              <a:t> </a:t>
            </a:r>
            <a:r>
              <a:rPr lang="en-CA" sz="1200" i="1"/>
              <a:t>Enforcement</a:t>
            </a:r>
            <a:r>
              <a:rPr lang="en-CA" sz="1200" i="1">
                <a:solidFill>
                  <a:srgbClr val="7F7F7F"/>
                </a:solidFill>
              </a:rPr>
              <a:t> </a:t>
            </a:r>
            <a:r>
              <a:rPr lang="en-CA" sz="1200" i="1"/>
              <a:t>Act</a:t>
            </a:r>
            <a:r>
              <a:rPr lang="en-CA" sz="1200">
                <a:solidFill>
                  <a:srgbClr val="7F7F7F"/>
                </a:solidFill>
              </a:rPr>
              <a:t> </a:t>
            </a:r>
            <a:r>
              <a:rPr lang="en-CA" sz="1200"/>
              <a:t>and</a:t>
            </a:r>
            <a:r>
              <a:rPr lang="en-CA" sz="1200">
                <a:solidFill>
                  <a:srgbClr val="7F7F7F"/>
                </a:solidFill>
              </a:rPr>
              <a:t> </a:t>
            </a:r>
            <a:r>
              <a:rPr lang="en-CA" sz="1200"/>
              <a:t>Regulations</a:t>
            </a:r>
            <a:r>
              <a:rPr lang="en-CA" sz="1200">
                <a:solidFill>
                  <a:srgbClr val="7F7F7F"/>
                </a:solidFill>
              </a:rPr>
              <a:t> </a:t>
            </a:r>
            <a:r>
              <a:rPr lang="en-CA" sz="1200"/>
              <a:t>outline</a:t>
            </a:r>
            <a:r>
              <a:rPr lang="en-CA" sz="1200">
                <a:solidFill>
                  <a:srgbClr val="7F7F7F"/>
                </a:solidFill>
              </a:rPr>
              <a:t> </a:t>
            </a:r>
            <a:r>
              <a:rPr lang="en-CA" sz="1200"/>
              <a:t>the</a:t>
            </a:r>
            <a:r>
              <a:rPr lang="en-CA" sz="1200">
                <a:solidFill>
                  <a:srgbClr val="7F7F7F"/>
                </a:solidFill>
              </a:rPr>
              <a:t> </a:t>
            </a:r>
            <a:r>
              <a:rPr lang="en-CA" sz="1200"/>
              <a:t>process</a:t>
            </a:r>
            <a:r>
              <a:rPr lang="en-CA" sz="1200">
                <a:solidFill>
                  <a:srgbClr val="7F7F7F"/>
                </a:solidFill>
              </a:rPr>
              <a:t> </a:t>
            </a:r>
            <a:r>
              <a:rPr lang="en-CA" sz="1200"/>
              <a:t>that</a:t>
            </a:r>
            <a:r>
              <a:rPr lang="en-CA" sz="1200">
                <a:solidFill>
                  <a:srgbClr val="7F7F7F"/>
                </a:solidFill>
              </a:rPr>
              <a:t> </a:t>
            </a:r>
            <a:r>
              <a:rPr lang="en-CA" sz="1200"/>
              <a:t>must</a:t>
            </a:r>
            <a:r>
              <a:rPr lang="en-CA" sz="1200">
                <a:solidFill>
                  <a:srgbClr val="7F7F7F"/>
                </a:solidFill>
              </a:rPr>
              <a:t> </a:t>
            </a:r>
            <a:r>
              <a:rPr lang="en-CA" sz="1200"/>
              <a:t>be</a:t>
            </a:r>
            <a:r>
              <a:rPr lang="en-CA" sz="1200">
                <a:solidFill>
                  <a:srgbClr val="7F7F7F"/>
                </a:solidFill>
              </a:rPr>
              <a:t> </a:t>
            </a:r>
            <a:r>
              <a:rPr lang="en-CA" sz="1200"/>
              <a:t>followed</a:t>
            </a:r>
            <a:r>
              <a:rPr lang="en-CA" sz="1200">
                <a:solidFill>
                  <a:srgbClr val="7F7F7F"/>
                </a:solidFill>
              </a:rPr>
              <a:t> </a:t>
            </a:r>
            <a:r>
              <a:rPr lang="en-CA" sz="1200"/>
              <a:t>to</a:t>
            </a:r>
            <a:r>
              <a:rPr lang="en-CA" sz="1200">
                <a:solidFill>
                  <a:srgbClr val="7F7F7F"/>
                </a:solidFill>
              </a:rPr>
              <a:t> </a:t>
            </a:r>
            <a:r>
              <a:rPr lang="en-CA" sz="1200"/>
              <a:t>seize</a:t>
            </a:r>
            <a:r>
              <a:rPr lang="en-CA" sz="1200">
                <a:solidFill>
                  <a:srgbClr val="7F7F7F"/>
                </a:solidFill>
              </a:rPr>
              <a:t> </a:t>
            </a:r>
            <a:r>
              <a:rPr lang="en-CA" sz="1200"/>
              <a:t>goods</a:t>
            </a:r>
            <a:r>
              <a:rPr lang="en-CA" sz="1200">
                <a:solidFill>
                  <a:srgbClr val="7F7F7F"/>
                </a:solidFill>
              </a:rPr>
              <a:t> </a:t>
            </a:r>
            <a:r>
              <a:rPr lang="en-CA" sz="1200"/>
              <a:t>(effecting</a:t>
            </a:r>
            <a:r>
              <a:rPr lang="en-CA" sz="1200">
                <a:solidFill>
                  <a:srgbClr val="7F7F7F"/>
                </a:solidFill>
              </a:rPr>
              <a:t> </a:t>
            </a:r>
            <a:r>
              <a:rPr lang="en-CA" sz="1200"/>
              <a:t>a</a:t>
            </a:r>
            <a:r>
              <a:rPr lang="en-CA" sz="1200">
                <a:solidFill>
                  <a:srgbClr val="7F7F7F"/>
                </a:solidFill>
              </a:rPr>
              <a:t> </a:t>
            </a:r>
            <a:r>
              <a:rPr lang="en-CA" sz="1200"/>
              <a:t>distraint).</a:t>
            </a:r>
            <a:r>
              <a:rPr lang="en-CA" sz="1200">
                <a:solidFill>
                  <a:srgbClr val="7F7F7F"/>
                </a:solidFill>
              </a:rPr>
              <a:t> </a:t>
            </a:r>
            <a:r>
              <a:rPr lang="en-CA" sz="1200"/>
              <a:t>This</a:t>
            </a:r>
            <a:r>
              <a:rPr lang="en-CA" sz="1200">
                <a:solidFill>
                  <a:srgbClr val="7F7F7F"/>
                </a:solidFill>
              </a:rPr>
              <a:t> </a:t>
            </a:r>
            <a:r>
              <a:rPr lang="en-CA" sz="1200"/>
              <a:t>process</a:t>
            </a:r>
            <a:r>
              <a:rPr lang="en-CA" sz="1200">
                <a:solidFill>
                  <a:srgbClr val="7F7F7F"/>
                </a:solidFill>
              </a:rPr>
              <a:t> </a:t>
            </a:r>
            <a:r>
              <a:rPr lang="en-CA" sz="1200"/>
              <a:t>is</a:t>
            </a:r>
            <a:r>
              <a:rPr lang="en-CA" sz="1200">
                <a:solidFill>
                  <a:srgbClr val="7F7F7F"/>
                </a:solidFill>
              </a:rPr>
              <a:t> </a:t>
            </a:r>
            <a:r>
              <a:rPr lang="en-CA" sz="1200" b="1"/>
              <a:t>not</a:t>
            </a:r>
            <a:r>
              <a:rPr lang="en-CA" sz="1200">
                <a:solidFill>
                  <a:srgbClr val="7F7F7F"/>
                </a:solidFill>
              </a:rPr>
              <a:t> </a:t>
            </a:r>
            <a:r>
              <a:rPr lang="en-CA" sz="1200"/>
              <a:t>part</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a:t>
            </a:r>
            <a:r>
              <a:rPr lang="en-CA" sz="1200" i="1">
                <a:solidFill>
                  <a:srgbClr val="7F7F7F"/>
                </a:solidFill>
              </a:rPr>
              <a:t>.</a:t>
            </a:r>
            <a:r>
              <a:rPr lang="en-US" sz="1200">
                <a:solidFill>
                  <a:srgbClr val="7F7F7F"/>
                </a:solidFill>
              </a:rPr>
              <a:t> </a:t>
            </a:r>
          </a:p>
        </p:txBody>
      </p:sp>
      <p:sp>
        <p:nvSpPr>
          <p:cNvPr id="17414" name="AutoShape 9">
            <a:hlinkClick r:id="rId5"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7415" name="TextBox 6"/>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1524000" y="228600"/>
            <a:ext cx="6858000" cy="381000"/>
          </a:xfrm>
        </p:spPr>
        <p:txBody>
          <a:bodyPr/>
          <a:lstStyle/>
          <a:p>
            <a:pPr eaLnBrk="1" hangingPunct="1"/>
            <a:r>
              <a:rPr lang="en-CA" smtClean="0"/>
              <a:t>Rent</a:t>
            </a:r>
            <a:r>
              <a:rPr lang="en-CA" smtClean="0">
                <a:solidFill>
                  <a:srgbClr val="7F7F7F"/>
                </a:solidFill>
              </a:rPr>
              <a:t> </a:t>
            </a:r>
            <a:r>
              <a:rPr lang="en-CA" smtClean="0"/>
              <a:t>Increases</a:t>
            </a:r>
            <a:r>
              <a:rPr lang="en-CA" smtClean="0">
                <a:solidFill>
                  <a:srgbClr val="7F7F7F"/>
                </a:solidFill>
              </a:rPr>
              <a:t> </a:t>
            </a:r>
            <a:r>
              <a:rPr lang="en-US" b="0" smtClean="0">
                <a:solidFill>
                  <a:srgbClr val="7F7F7F"/>
                </a:solidFill>
              </a:rPr>
              <a:t> </a:t>
            </a:r>
          </a:p>
        </p:txBody>
      </p:sp>
      <p:sp>
        <p:nvSpPr>
          <p:cNvPr id="17411" name="Rectangle 5"/>
          <p:cNvSpPr>
            <a:spLocks noGrp="1" noChangeArrowheads="1"/>
          </p:cNvSpPr>
          <p:nvPr>
            <p:ph type="body" sz="half" idx="1"/>
          </p:nvPr>
        </p:nvSpPr>
        <p:spPr>
          <a:xfrm>
            <a:off x="457200" y="1524000"/>
            <a:ext cx="4114800" cy="2514600"/>
          </a:xfrm>
        </p:spPr>
        <p:txBody>
          <a:bodyPr/>
          <a:lstStyle/>
          <a:p>
            <a:pPr marL="0" indent="0" eaLnBrk="1" hangingPunct="1">
              <a:buFont typeface="Wingdings" pitchFamily="2" charset="2"/>
              <a:buNone/>
              <a:tabLst>
                <a:tab pos="339725" algn="l"/>
              </a:tabLst>
              <a:defRPr/>
            </a:pPr>
            <a:r>
              <a:rPr lang="en-CA" b="1" dirty="0" smtClean="0">
                <a:latin typeface="Arial" charset="0"/>
              </a:rPr>
              <a:t>Rent</a:t>
            </a:r>
            <a:r>
              <a:rPr lang="en-CA" b="1" dirty="0" smtClean="0">
                <a:solidFill>
                  <a:srgbClr val="7F7F7F"/>
                </a:solidFill>
                <a:latin typeface="Arial" charset="0"/>
              </a:rPr>
              <a:t> </a:t>
            </a:r>
            <a:r>
              <a:rPr lang="en-CA" b="1" dirty="0" smtClean="0">
                <a:latin typeface="Arial" charset="0"/>
              </a:rPr>
              <a:t>Increases</a:t>
            </a:r>
            <a:r>
              <a:rPr lang="en-CA" b="1" dirty="0" smtClean="0">
                <a:solidFill>
                  <a:srgbClr val="7F7F7F"/>
                </a:solidFill>
                <a:latin typeface="Arial" charset="0"/>
              </a:rPr>
              <a:t> </a:t>
            </a:r>
            <a:r>
              <a:rPr lang="en-CA" dirty="0" smtClean="0">
                <a:latin typeface="Arial" charset="0"/>
              </a:rPr>
              <a:t>are</a:t>
            </a:r>
            <a:r>
              <a:rPr lang="en-CA" dirty="0" smtClean="0">
                <a:solidFill>
                  <a:srgbClr val="7F7F7F"/>
                </a:solidFill>
                <a:latin typeface="Arial" charset="0"/>
              </a:rPr>
              <a:t> </a:t>
            </a:r>
            <a:r>
              <a:rPr lang="en-CA" dirty="0" smtClean="0">
                <a:latin typeface="Arial" charset="0"/>
              </a:rPr>
              <a:t>addressed</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b="1" dirty="0" smtClean="0">
                <a:latin typeface="Arial" charset="0"/>
              </a:rPr>
              <a:t>the</a:t>
            </a:r>
            <a:r>
              <a:rPr lang="en-CA" b="1" dirty="0" smtClean="0">
                <a:solidFill>
                  <a:srgbClr val="7F7F7F"/>
                </a:solidFill>
                <a:latin typeface="Arial" charset="0"/>
              </a:rPr>
              <a:t> </a:t>
            </a:r>
            <a:r>
              <a:rPr lang="en-CA" b="1" i="1" dirty="0" smtClean="0">
                <a:latin typeface="Arial" charset="0"/>
              </a:rPr>
              <a:t>Residential</a:t>
            </a:r>
            <a:r>
              <a:rPr lang="en-CA" b="1" i="1" dirty="0" smtClean="0">
                <a:solidFill>
                  <a:srgbClr val="7F7F7F"/>
                </a:solidFill>
                <a:latin typeface="Arial" charset="0"/>
              </a:rPr>
              <a:t> </a:t>
            </a:r>
            <a:r>
              <a:rPr lang="en-CA" b="1" i="1" dirty="0" smtClean="0">
                <a:latin typeface="Arial" charset="0"/>
              </a:rPr>
              <a:t>Tenancies</a:t>
            </a:r>
            <a:r>
              <a:rPr lang="en-CA" b="1" i="1" dirty="0" smtClean="0">
                <a:solidFill>
                  <a:srgbClr val="7F7F7F"/>
                </a:solidFill>
                <a:latin typeface="Arial" charset="0"/>
              </a:rPr>
              <a:t> </a:t>
            </a:r>
            <a:r>
              <a:rPr lang="en-CA" b="1" i="1" dirty="0" smtClean="0">
                <a:latin typeface="Arial" charset="0"/>
              </a:rPr>
              <a:t>Act</a:t>
            </a:r>
            <a:r>
              <a:rPr lang="en-CA" b="1" dirty="0" smtClean="0">
                <a:solidFill>
                  <a:srgbClr val="7F7F7F"/>
                </a:solidFill>
                <a:latin typeface="Arial" charset="0"/>
              </a:rPr>
              <a:t> </a:t>
            </a:r>
            <a:r>
              <a:rPr lang="en-CA" dirty="0" smtClean="0">
                <a:latin typeface="Arial" charset="0"/>
              </a:rPr>
              <a:t>(RTA)</a:t>
            </a:r>
            <a:r>
              <a:rPr lang="en-CA" dirty="0" smtClean="0">
                <a:solidFill>
                  <a:srgbClr val="7F7F7F"/>
                </a:solidFill>
                <a:latin typeface="Arial" charset="0"/>
              </a:rPr>
              <a:t> </a:t>
            </a:r>
            <a:r>
              <a:rPr lang="en-CA" dirty="0" smtClean="0">
                <a:latin typeface="Arial" charset="0"/>
              </a:rPr>
              <a:t>section14</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section3</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Tenancies</a:t>
            </a:r>
            <a:r>
              <a:rPr lang="en-CA" dirty="0" smtClean="0">
                <a:solidFill>
                  <a:srgbClr val="7F7F7F"/>
                </a:solidFill>
                <a:latin typeface="Arial" charset="0"/>
              </a:rPr>
              <a:t> </a:t>
            </a:r>
            <a:r>
              <a:rPr lang="en-CA" dirty="0" smtClean="0">
                <a:latin typeface="Arial" charset="0"/>
              </a:rPr>
              <a:t>Ministerial</a:t>
            </a:r>
            <a:r>
              <a:rPr lang="en-CA" dirty="0" smtClean="0">
                <a:solidFill>
                  <a:srgbClr val="7F7F7F"/>
                </a:solidFill>
                <a:latin typeface="Arial" charset="0"/>
              </a:rPr>
              <a:t> </a:t>
            </a:r>
            <a:r>
              <a:rPr lang="en-CA" dirty="0" smtClean="0">
                <a:latin typeface="Arial" charset="0"/>
              </a:rPr>
              <a:t>Regulation.</a:t>
            </a:r>
            <a:endParaRPr lang="en-CA" b="1" dirty="0" smtClean="0">
              <a:latin typeface="Arial" charset="0"/>
            </a:endParaRPr>
          </a:p>
          <a:p>
            <a:pPr marL="339725" indent="-339725" eaLnBrk="1" hangingPunct="1">
              <a:tabLst>
                <a:tab pos="339725" algn="l"/>
              </a:tabLst>
              <a:defRPr/>
            </a:pPr>
            <a:r>
              <a:rPr lang="en-CA" dirty="0" smtClean="0">
                <a:latin typeface="Arial" charset="0"/>
              </a:rPr>
              <a:t>In</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b="1" dirty="0" smtClean="0">
                <a:latin typeface="Arial" charset="0"/>
              </a:rPr>
              <a:t>fixed</a:t>
            </a:r>
            <a:r>
              <a:rPr lang="en-CA" b="1" dirty="0" smtClean="0">
                <a:solidFill>
                  <a:srgbClr val="7F7F7F"/>
                </a:solidFill>
                <a:latin typeface="Arial" charset="0"/>
              </a:rPr>
              <a:t> </a:t>
            </a:r>
            <a:r>
              <a:rPr lang="en-CA" b="1" dirty="0" smtClean="0">
                <a:latin typeface="Arial" charset="0"/>
              </a:rPr>
              <a:t>term</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agree</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amount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rent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will</a:t>
            </a:r>
            <a:r>
              <a:rPr lang="en-CA" dirty="0" smtClean="0">
                <a:solidFill>
                  <a:srgbClr val="7F7F7F"/>
                </a:solidFill>
                <a:latin typeface="Arial" charset="0"/>
              </a:rPr>
              <a:t> </a:t>
            </a:r>
            <a:r>
              <a:rPr lang="en-CA" dirty="0" smtClean="0">
                <a:latin typeface="Arial" charset="0"/>
              </a:rPr>
              <a:t>pay</a:t>
            </a:r>
            <a:r>
              <a:rPr lang="en-CA" dirty="0" smtClean="0">
                <a:solidFill>
                  <a:srgbClr val="7F7F7F"/>
                </a:solidFill>
                <a:latin typeface="Arial" charset="0"/>
              </a:rPr>
              <a:t> </a:t>
            </a:r>
            <a:r>
              <a:rPr lang="en-CA" dirty="0" smtClean="0">
                <a:latin typeface="Arial" charset="0"/>
              </a:rPr>
              <a:t>during</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entire</a:t>
            </a:r>
            <a:r>
              <a:rPr lang="en-CA" dirty="0" smtClean="0">
                <a:solidFill>
                  <a:srgbClr val="7F7F7F"/>
                </a:solidFill>
                <a:latin typeface="Arial" charset="0"/>
              </a:rPr>
              <a:t> </a:t>
            </a:r>
            <a:r>
              <a:rPr lang="en-CA" dirty="0" smtClean="0">
                <a:latin typeface="Arial" charset="0"/>
              </a:rPr>
              <a:t>term</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tenancy.</a:t>
            </a:r>
          </a:p>
          <a:p>
            <a:pPr marL="339725" indent="-339725" eaLnBrk="1" hangingPunct="1">
              <a:tabLst>
                <a:tab pos="339725" algn="l"/>
              </a:tabLst>
              <a:defRPr/>
            </a:pPr>
            <a:r>
              <a:rPr lang="en-CA" dirty="0" smtClean="0">
                <a:latin typeface="Arial" charset="0"/>
              </a:rPr>
              <a:t>In a </a:t>
            </a:r>
            <a:r>
              <a:rPr lang="en-CA" b="1" dirty="0" smtClean="0">
                <a:latin typeface="Arial" charset="0"/>
              </a:rPr>
              <a:t>periodic</a:t>
            </a:r>
            <a:r>
              <a:rPr lang="en-CA" dirty="0" smtClean="0">
                <a:latin typeface="Arial" charset="0"/>
              </a:rPr>
              <a:t> tenancy agreement the landlord may raise the rent during the tenancy. The RTA and the Residential Tenancies Ministerial Regulation limit the frequency of rent increases to one year from when the tenancy began or one year from the last increase in rent, whichever is later.</a:t>
            </a: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endParaRPr lang="en-CA" b="1" dirty="0" smtClean="0">
              <a:latin typeface="Arial" charset="0"/>
            </a:endParaRPr>
          </a:p>
          <a:p>
            <a:pPr marL="0" indent="0" eaLnBrk="1" hangingPunct="1">
              <a:lnSpc>
                <a:spcPct val="80000"/>
              </a:lnSpc>
              <a:buFont typeface="Wingdings" pitchFamily="2" charset="2"/>
              <a:buNone/>
              <a:tabLst>
                <a:tab pos="53975" algn="l"/>
              </a:tabLst>
              <a:defRPr/>
            </a:pPr>
            <a:r>
              <a:rPr lang="en-CA" b="1" dirty="0" smtClean="0">
                <a:latin typeface="Arial" charset="0"/>
              </a:rPr>
              <a:t/>
            </a:r>
            <a:br>
              <a:rPr lang="en-CA" b="1" dirty="0" smtClean="0">
                <a:latin typeface="Arial" charset="0"/>
              </a:rPr>
            </a:br>
            <a:endParaRPr lang="en-US" dirty="0" smtClean="0">
              <a:solidFill>
                <a:srgbClr val="7F7F7F"/>
              </a:solidFill>
              <a:latin typeface="Arial" charset="0"/>
            </a:endParaRPr>
          </a:p>
        </p:txBody>
      </p:sp>
      <p:graphicFrame>
        <p:nvGraphicFramePr>
          <p:cNvPr id="15417" name="Group 57"/>
          <p:cNvGraphicFramePr>
            <a:graphicFrameLocks noGrp="1"/>
          </p:cNvGraphicFramePr>
          <p:nvPr/>
        </p:nvGraphicFramePr>
        <p:xfrm>
          <a:off x="4724400" y="4435475"/>
          <a:ext cx="4023360" cy="1280160"/>
        </p:xfrm>
        <a:graphic>
          <a:graphicData uri="http://schemas.openxmlformats.org/drawingml/2006/table">
            <a:tbl>
              <a:tblPr/>
              <a:tblGrid>
                <a:gridCol w="2133600">
                  <a:extLst>
                    <a:ext uri="{9D8B030D-6E8A-4147-A177-3AD203B41FA5}">
                      <a16:colId xmlns:a16="http://schemas.microsoft.com/office/drawing/2014/main" val="20000"/>
                    </a:ext>
                  </a:extLst>
                </a:gridCol>
                <a:gridCol w="1889760">
                  <a:extLst>
                    <a:ext uri="{9D8B030D-6E8A-4147-A177-3AD203B41FA5}">
                      <a16:colId xmlns:a16="http://schemas.microsoft.com/office/drawing/2014/main" val="20001"/>
                    </a:ext>
                  </a:extLst>
                </a:gridCol>
              </a:tblGrid>
              <a:tr h="30480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1" i="0" u="none" strike="noStrike" cap="none" normalizeH="0" baseline="0" dirty="0" smtClean="0">
                          <a:ln>
                            <a:noFill/>
                          </a:ln>
                          <a:solidFill>
                            <a:schemeClr val="tx1"/>
                          </a:solidFill>
                          <a:effectLst/>
                          <a:latin typeface="Arial" charset="0"/>
                        </a:rPr>
                        <a:t>Type of Periodic Tenancy</a:t>
                      </a:r>
                      <a:endParaRPr kumimoji="0" lang="en-US" sz="1200" b="1"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1" i="0" u="none" strike="noStrike" cap="none" normalizeH="0" baseline="0" dirty="0" smtClean="0">
                          <a:ln>
                            <a:noFill/>
                          </a:ln>
                          <a:solidFill>
                            <a:schemeClr val="tx1"/>
                          </a:solidFill>
                          <a:effectLst/>
                          <a:latin typeface="Arial" charset="0"/>
                        </a:rPr>
                        <a:t>Time between Increases</a:t>
                      </a:r>
                      <a:endParaRPr kumimoji="0" lang="en-US" sz="12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035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dirty="0" smtClean="0">
                          <a:ln>
                            <a:noFill/>
                          </a:ln>
                          <a:solidFill>
                            <a:schemeClr val="tx1"/>
                          </a:solidFill>
                          <a:effectLst/>
                          <a:latin typeface="Arial" charset="0"/>
                        </a:rPr>
                        <a:t>Week-to-week</a:t>
                      </a: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dirty="0" smtClean="0">
                          <a:ln>
                            <a:noFill/>
                          </a:ln>
                          <a:solidFill>
                            <a:schemeClr val="tx1"/>
                          </a:solidFill>
                          <a:effectLst/>
                          <a:latin typeface="Arial" charset="0"/>
                        </a:rPr>
                        <a:t>12 full tenancy weeks</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035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dirty="0" smtClean="0">
                          <a:ln>
                            <a:noFill/>
                          </a:ln>
                          <a:solidFill>
                            <a:schemeClr val="tx1"/>
                          </a:solidFill>
                          <a:effectLst/>
                          <a:latin typeface="Arial" charset="0"/>
                        </a:rPr>
                        <a:t>Month-to-month</a:t>
                      </a: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smtClean="0">
                          <a:ln>
                            <a:noFill/>
                          </a:ln>
                          <a:solidFill>
                            <a:schemeClr val="tx1"/>
                          </a:solidFill>
                          <a:effectLst/>
                          <a:latin typeface="Arial" charset="0"/>
                        </a:rPr>
                        <a:t>3 full tenancy months</a:t>
                      </a:r>
                      <a:endParaRPr kumimoji="0" lang="en-US" sz="12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6035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dirty="0" smtClean="0">
                          <a:ln>
                            <a:noFill/>
                          </a:ln>
                          <a:solidFill>
                            <a:schemeClr val="tx1"/>
                          </a:solidFill>
                          <a:effectLst/>
                          <a:latin typeface="Arial" charset="0"/>
                        </a:rPr>
                        <a:t>Any other periodic tenancy</a:t>
                      </a: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200" b="0" i="0" u="none" strike="noStrike" cap="none" normalizeH="0" baseline="0" dirty="0" smtClean="0">
                          <a:ln>
                            <a:noFill/>
                          </a:ln>
                          <a:solidFill>
                            <a:schemeClr val="tx1"/>
                          </a:solidFill>
                          <a:effectLst/>
                          <a:latin typeface="Arial" charset="0"/>
                        </a:rPr>
                        <a:t>90 days</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7446" name="Content Placeholder 2"/>
          <p:cNvSpPr>
            <a:spLocks noGrp="1"/>
          </p:cNvSpPr>
          <p:nvPr>
            <p:ph sz="half" idx="1"/>
          </p:nvPr>
        </p:nvSpPr>
        <p:spPr>
          <a:xfrm>
            <a:off x="4572000" y="1524000"/>
            <a:ext cx="4038600" cy="2895600"/>
          </a:xfrm>
        </p:spPr>
        <p:txBody>
          <a:bodyPr/>
          <a:lstStyle/>
          <a:p>
            <a:pPr marL="0" indent="0" eaLnBrk="1" hangingPunct="1">
              <a:lnSpc>
                <a:spcPct val="80000"/>
              </a:lnSpc>
              <a:buFont typeface="Wingdings" pitchFamily="2" charset="2"/>
              <a:buNone/>
              <a:tabLst>
                <a:tab pos="53975" algn="l"/>
              </a:tabLst>
              <a:defRPr/>
            </a:pPr>
            <a:r>
              <a:rPr lang="en-CA" b="1" dirty="0" smtClean="0">
                <a:solidFill>
                  <a:srgbClr val="FF0000"/>
                </a:solidFill>
                <a:latin typeface="Arial" charset="0"/>
              </a:rPr>
              <a:t>Notice of Rent Increase</a:t>
            </a:r>
            <a:endParaRPr lang="en-CA" dirty="0" smtClean="0">
              <a:solidFill>
                <a:srgbClr val="FF0000"/>
              </a:solidFill>
              <a:latin typeface="Arial" charset="0"/>
            </a:endParaRPr>
          </a:p>
          <a:p>
            <a:pPr marL="339725" indent="-339725" eaLnBrk="1" hangingPunct="1">
              <a:defRPr/>
            </a:pPr>
            <a:r>
              <a:rPr lang="en-CA" dirty="0" smtClean="0">
                <a:latin typeface="Arial" charset="0"/>
              </a:rPr>
              <a:t>There are </a:t>
            </a:r>
            <a:r>
              <a:rPr lang="en-CA" b="1" dirty="0" smtClean="0">
                <a:latin typeface="Arial" charset="0"/>
              </a:rPr>
              <a:t>no</a:t>
            </a:r>
            <a:r>
              <a:rPr lang="en-CA" dirty="0" smtClean="0">
                <a:latin typeface="Arial" charset="0"/>
              </a:rPr>
              <a:t> controls over the amount by which the landlord may raise the rent, but the notice to the tenant must:</a:t>
            </a:r>
          </a:p>
          <a:p>
            <a:pPr marL="685800" lvl="1" eaLnBrk="1" hangingPunct="1">
              <a:defRPr/>
            </a:pPr>
            <a:r>
              <a:rPr lang="en-CA" dirty="0" smtClean="0">
                <a:latin typeface="Arial" charset="0"/>
              </a:rPr>
              <a:t>identify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effective</a:t>
            </a:r>
            <a:r>
              <a:rPr lang="en-CA" dirty="0" smtClean="0">
                <a:solidFill>
                  <a:srgbClr val="7F7F7F"/>
                </a:solidFill>
                <a:latin typeface="Arial" charset="0"/>
              </a:rPr>
              <a:t> </a:t>
            </a:r>
            <a:r>
              <a:rPr lang="en-CA" dirty="0" smtClean="0">
                <a:latin typeface="Arial" charset="0"/>
              </a:rPr>
              <a:t>date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increase</a:t>
            </a:r>
          </a:p>
          <a:p>
            <a:pPr marL="685800" lvl="1" eaLnBrk="1" hangingPunct="1">
              <a:defRPr/>
            </a:pPr>
            <a:r>
              <a:rPr lang="en-CA" dirty="0" smtClean="0">
                <a:latin typeface="Arial" charset="0"/>
              </a:rPr>
              <a:t>be</a:t>
            </a:r>
            <a:r>
              <a:rPr lang="en-CA" dirty="0" smtClean="0">
                <a:solidFill>
                  <a:srgbClr val="7F7F7F"/>
                </a:solidFill>
                <a:latin typeface="Arial" charset="0"/>
              </a:rPr>
              <a:t> </a:t>
            </a:r>
            <a:r>
              <a:rPr lang="en-CA" dirty="0" smtClean="0">
                <a:latin typeface="Arial" charset="0"/>
              </a:rPr>
              <a:t>dated</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signed</a:t>
            </a:r>
            <a:r>
              <a:rPr lang="en-CA" dirty="0" smtClean="0">
                <a:solidFill>
                  <a:srgbClr val="7F7F7F"/>
                </a:solidFill>
                <a:latin typeface="Arial" charset="0"/>
              </a:rPr>
              <a:t> </a:t>
            </a:r>
            <a:r>
              <a:rPr lang="en-CA" dirty="0" smtClean="0">
                <a:latin typeface="Arial" charset="0"/>
              </a:rPr>
              <a:t>by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endParaRPr lang="en-CA" dirty="0" smtClean="0">
              <a:latin typeface="Arial" charset="0"/>
            </a:endParaRPr>
          </a:p>
          <a:p>
            <a:pPr marL="685800" lvl="1" eaLnBrk="1" hangingPunct="1">
              <a:defRPr/>
            </a:pPr>
            <a:r>
              <a:rPr lang="en-CA" dirty="0" smtClean="0">
                <a:latin typeface="Arial" charset="0"/>
              </a:rPr>
              <a:t>comply</a:t>
            </a:r>
            <a:r>
              <a:rPr lang="en-CA" dirty="0" smtClean="0">
                <a:solidFill>
                  <a:srgbClr val="7F7F7F"/>
                </a:solidFill>
                <a:latin typeface="Arial" charset="0"/>
              </a:rPr>
              <a:t> </a:t>
            </a:r>
            <a:r>
              <a:rPr lang="en-CA" dirty="0" smtClean="0">
                <a:latin typeface="Arial" charset="0"/>
              </a:rPr>
              <a:t>with</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requirements of section 14 or it becomes void. A tenant who pays an increase</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rent</a:t>
            </a:r>
            <a:r>
              <a:rPr lang="en-CA" dirty="0" smtClean="0">
                <a:solidFill>
                  <a:srgbClr val="7F7F7F"/>
                </a:solidFill>
                <a:latin typeface="Arial" charset="0"/>
              </a:rPr>
              <a:t> </a:t>
            </a:r>
            <a:r>
              <a:rPr lang="en-CA" dirty="0" smtClean="0">
                <a:latin typeface="Arial" charset="0"/>
              </a:rPr>
              <a:t>based</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that</a:t>
            </a:r>
            <a:r>
              <a:rPr lang="en-CA" dirty="0" smtClean="0">
                <a:solidFill>
                  <a:srgbClr val="7F7F7F"/>
                </a:solidFill>
                <a:latin typeface="Arial" charset="0"/>
              </a:rPr>
              <a:t> </a:t>
            </a:r>
            <a:r>
              <a:rPr lang="en-CA" dirty="0" smtClean="0">
                <a:latin typeface="Arial" charset="0"/>
              </a:rPr>
              <a:t>did</a:t>
            </a:r>
            <a:r>
              <a:rPr lang="en-CA" dirty="0" smtClean="0">
                <a:solidFill>
                  <a:srgbClr val="7F7F7F"/>
                </a:solidFill>
                <a:latin typeface="Arial" charset="0"/>
              </a:rPr>
              <a:t> </a:t>
            </a:r>
            <a:r>
              <a:rPr lang="en-CA" dirty="0" smtClean="0">
                <a:latin typeface="Arial" charset="0"/>
              </a:rPr>
              <a:t>not</a:t>
            </a:r>
            <a:r>
              <a:rPr lang="en-CA" dirty="0" smtClean="0">
                <a:solidFill>
                  <a:srgbClr val="7F7F7F"/>
                </a:solidFill>
                <a:latin typeface="Arial" charset="0"/>
              </a:rPr>
              <a:t> </a:t>
            </a:r>
            <a:r>
              <a:rPr lang="en-CA" dirty="0" smtClean="0">
                <a:latin typeface="Arial" charset="0"/>
              </a:rPr>
              <a:t>comply</a:t>
            </a:r>
            <a:r>
              <a:rPr lang="en-CA" dirty="0" smtClean="0">
                <a:solidFill>
                  <a:srgbClr val="7F7F7F"/>
                </a:solidFill>
                <a:latin typeface="Arial" charset="0"/>
              </a:rPr>
              <a:t> </a:t>
            </a:r>
            <a:r>
              <a:rPr lang="en-CA" dirty="0" smtClean="0">
                <a:latin typeface="Arial" charset="0"/>
              </a:rPr>
              <a:t>with</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requirements</a:t>
            </a:r>
            <a:r>
              <a:rPr lang="en-CA" dirty="0" smtClean="0">
                <a:solidFill>
                  <a:srgbClr val="7F7F7F"/>
                </a:solidFill>
                <a:latin typeface="Arial" charset="0"/>
              </a:rPr>
              <a:t> </a:t>
            </a:r>
            <a:r>
              <a:rPr lang="en-CA" dirty="0" smtClean="0">
                <a:latin typeface="Arial" charset="0"/>
              </a:rPr>
              <a:t>may</a:t>
            </a:r>
            <a:r>
              <a:rPr lang="en-CA" dirty="0" smtClean="0">
                <a:solidFill>
                  <a:srgbClr val="7F7F7F"/>
                </a:solidFill>
                <a:latin typeface="Arial" charset="0"/>
              </a:rPr>
              <a:t> </a:t>
            </a:r>
            <a:r>
              <a:rPr lang="en-CA" dirty="0" smtClean="0">
                <a:latin typeface="Arial" charset="0"/>
              </a:rPr>
              <a:t>recover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amount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increase</a:t>
            </a:r>
            <a:r>
              <a:rPr lang="en-CA" dirty="0" smtClean="0">
                <a:solidFill>
                  <a:srgbClr val="7F7F7F"/>
                </a:solidFill>
                <a:latin typeface="Arial" charset="0"/>
              </a:rPr>
              <a:t> </a:t>
            </a:r>
            <a:r>
              <a:rPr lang="en-CA" dirty="0" smtClean="0">
                <a:latin typeface="Arial" charset="0"/>
              </a:rPr>
              <a:t>through</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courts.</a:t>
            </a:r>
            <a:r>
              <a:rPr lang="en-US" dirty="0" smtClean="0">
                <a:solidFill>
                  <a:srgbClr val="7F7F7F"/>
                </a:solidFill>
                <a:latin typeface="Arial" charset="0"/>
              </a:rPr>
              <a:t> </a:t>
            </a:r>
          </a:p>
          <a:p>
            <a:pPr marL="0" indent="0" eaLnBrk="1" hangingPunct="1">
              <a:buFont typeface="Wingdings" pitchFamily="2" charset="2"/>
              <a:buNone/>
              <a:tabLst>
                <a:tab pos="53975" algn="l"/>
              </a:tabLst>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amount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must</a:t>
            </a:r>
            <a:r>
              <a:rPr lang="en-CA" dirty="0" smtClean="0">
                <a:solidFill>
                  <a:srgbClr val="7F7F7F"/>
                </a:solidFill>
                <a:latin typeface="Arial" charset="0"/>
              </a:rPr>
              <a:t> </a:t>
            </a:r>
            <a:r>
              <a:rPr lang="en-CA" dirty="0" smtClean="0">
                <a:latin typeface="Arial" charset="0"/>
              </a:rPr>
              <a:t>give,</a:t>
            </a:r>
            <a:r>
              <a:rPr lang="en-CA" dirty="0" smtClean="0">
                <a:solidFill>
                  <a:srgbClr val="7F7F7F"/>
                </a:solidFill>
                <a:latin typeface="Arial" charset="0"/>
              </a:rPr>
              <a:t> </a:t>
            </a:r>
            <a:r>
              <a:rPr lang="en-CA" dirty="0" smtClean="0">
                <a:latin typeface="Arial" charset="0"/>
              </a:rPr>
              <a:t>depends</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type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periodic</a:t>
            </a:r>
            <a:r>
              <a:rPr lang="en-CA" dirty="0" smtClean="0">
                <a:solidFill>
                  <a:srgbClr val="7F7F7F"/>
                </a:solidFill>
                <a:latin typeface="Arial" charset="0"/>
              </a:rPr>
              <a:t> </a:t>
            </a:r>
            <a:r>
              <a:rPr lang="en-CA" dirty="0" smtClean="0">
                <a:latin typeface="Arial" charset="0"/>
              </a:rPr>
              <a:t>tenancy:</a:t>
            </a:r>
          </a:p>
          <a:p>
            <a:pPr marL="0" indent="0" eaLnBrk="1" hangingPunct="1">
              <a:lnSpc>
                <a:spcPct val="80000"/>
              </a:lnSpc>
              <a:tabLst>
                <a:tab pos="53975" algn="l"/>
              </a:tabLst>
              <a:defRPr/>
            </a:pPr>
            <a:endParaRPr lang="en-US" dirty="0" smtClean="0">
              <a:solidFill>
                <a:srgbClr val="7F7F7F"/>
              </a:solidFill>
              <a:latin typeface="Arial" charset="0"/>
            </a:endParaRPr>
          </a:p>
        </p:txBody>
      </p:sp>
      <p:sp>
        <p:nvSpPr>
          <p:cNvPr id="18454" name="AutoShape 76">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8455" name="TextBox 4"/>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1524000" y="228600"/>
            <a:ext cx="6096000" cy="392113"/>
          </a:xfrm>
        </p:spPr>
        <p:txBody>
          <a:bodyPr/>
          <a:lstStyle/>
          <a:p>
            <a:pPr eaLnBrk="1" hangingPunct="1"/>
            <a:r>
              <a:rPr lang="en-CA" b="0" smtClean="0"/>
              <a:t>Landlord’s</a:t>
            </a:r>
            <a:r>
              <a:rPr lang="en-CA" b="0" smtClean="0">
                <a:solidFill>
                  <a:srgbClr val="7F7F7F"/>
                </a:solidFill>
              </a:rPr>
              <a:t> </a:t>
            </a:r>
            <a:r>
              <a:rPr lang="en-CA" b="0" smtClean="0"/>
              <a:t>Right</a:t>
            </a:r>
            <a:r>
              <a:rPr lang="en-CA" b="0" smtClean="0">
                <a:solidFill>
                  <a:srgbClr val="7F7F7F"/>
                </a:solidFill>
              </a:rPr>
              <a:t> </a:t>
            </a:r>
            <a:r>
              <a:rPr lang="en-CA" b="0" smtClean="0"/>
              <a:t>of</a:t>
            </a:r>
            <a:r>
              <a:rPr lang="en-CA" b="0" smtClean="0">
                <a:solidFill>
                  <a:srgbClr val="7F7F7F"/>
                </a:solidFill>
              </a:rPr>
              <a:t> </a:t>
            </a:r>
            <a:r>
              <a:rPr lang="en-CA" b="0" smtClean="0"/>
              <a:t>Entry</a:t>
            </a:r>
            <a:r>
              <a:rPr lang="en-US" b="0" smtClean="0">
                <a:solidFill>
                  <a:srgbClr val="7F7F7F"/>
                </a:solidFill>
              </a:rPr>
              <a:t> </a:t>
            </a:r>
          </a:p>
        </p:txBody>
      </p:sp>
      <p:sp>
        <p:nvSpPr>
          <p:cNvPr id="19459" name="Rectangle 5"/>
          <p:cNvSpPr>
            <a:spLocks noGrp="1" noChangeArrowheads="1"/>
          </p:cNvSpPr>
          <p:nvPr>
            <p:ph type="body" sz="half" idx="1"/>
          </p:nvPr>
        </p:nvSpPr>
        <p:spPr>
          <a:xfrm>
            <a:off x="457200" y="3657600"/>
            <a:ext cx="8229600" cy="2468563"/>
          </a:xfrm>
        </p:spPr>
        <p:txBody>
          <a:bodyPr/>
          <a:lstStyle/>
          <a:p>
            <a:pPr eaLnBrk="1" hangingPunct="1">
              <a:spcAft>
                <a:spcPts val="600"/>
              </a:spcAft>
              <a:buFont typeface="Wingdings" pitchFamily="2" charset="2"/>
              <a:buNone/>
              <a:defRPr/>
            </a:pPr>
            <a:r>
              <a:rPr lang="en-CA" b="1" dirty="0" smtClean="0">
                <a:solidFill>
                  <a:srgbClr val="FF0000"/>
                </a:solidFill>
                <a:latin typeface="Arial" charset="0"/>
              </a:rPr>
              <a:t>Entry with Notice</a:t>
            </a:r>
          </a:p>
          <a:p>
            <a:pPr marL="0" indent="0" eaLnBrk="1" hangingPunct="1">
              <a:spcAft>
                <a:spcPct val="0"/>
              </a:spcAft>
              <a:buFont typeface="Wingdings" pitchFamily="2" charset="2"/>
              <a:buNone/>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RTA</a:t>
            </a:r>
            <a:r>
              <a:rPr lang="en-CA" dirty="0" smtClean="0">
                <a:solidFill>
                  <a:srgbClr val="7F7F7F"/>
                </a:solidFill>
                <a:latin typeface="Arial" charset="0"/>
              </a:rPr>
              <a:t> </a:t>
            </a:r>
            <a:r>
              <a:rPr lang="en-CA" dirty="0" smtClean="0">
                <a:latin typeface="Arial" charset="0"/>
              </a:rPr>
              <a:t>says</a:t>
            </a:r>
            <a:r>
              <a:rPr lang="en-CA" dirty="0" smtClean="0">
                <a:solidFill>
                  <a:srgbClr val="7F7F7F"/>
                </a:solidFill>
                <a:latin typeface="Arial" charset="0"/>
              </a:rPr>
              <a:t> </a:t>
            </a:r>
            <a:r>
              <a:rPr lang="en-CA" dirty="0" smtClean="0">
                <a:latin typeface="Arial" charset="0"/>
              </a:rPr>
              <a:t>that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may</a:t>
            </a:r>
            <a:r>
              <a:rPr lang="en-CA" dirty="0" smtClean="0">
                <a:solidFill>
                  <a:srgbClr val="7F7F7F"/>
                </a:solidFill>
                <a:latin typeface="Arial" charset="0"/>
              </a:rPr>
              <a:t> </a:t>
            </a:r>
            <a:r>
              <a:rPr lang="en-CA" dirty="0" smtClean="0">
                <a:latin typeface="Arial" charset="0"/>
              </a:rPr>
              <a:t>enter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without</a:t>
            </a:r>
            <a:r>
              <a:rPr lang="en-CA" dirty="0" smtClean="0">
                <a:solidFill>
                  <a:srgbClr val="7F7F7F"/>
                </a:solidFill>
                <a:latin typeface="Arial" charset="0"/>
              </a:rPr>
              <a:t> </a:t>
            </a:r>
            <a:r>
              <a:rPr lang="en-CA" dirty="0" smtClean="0">
                <a:latin typeface="Arial" charset="0"/>
              </a:rPr>
              <a:t>permission,</a:t>
            </a:r>
            <a:r>
              <a:rPr lang="en-CA" dirty="0" smtClean="0">
                <a:solidFill>
                  <a:srgbClr val="7F7F7F"/>
                </a:solidFill>
                <a:latin typeface="Arial" charset="0"/>
              </a:rPr>
              <a:t> </a:t>
            </a:r>
            <a:r>
              <a:rPr lang="en-CA" dirty="0" smtClean="0">
                <a:latin typeface="Arial" charset="0"/>
              </a:rPr>
              <a:t>but</a:t>
            </a:r>
            <a:r>
              <a:rPr lang="en-CA" dirty="0" smtClean="0">
                <a:solidFill>
                  <a:srgbClr val="7F7F7F"/>
                </a:solidFill>
                <a:latin typeface="Arial" charset="0"/>
              </a:rPr>
              <a:t> </a:t>
            </a:r>
            <a:r>
              <a:rPr lang="en-CA" dirty="0" smtClean="0">
                <a:latin typeface="Arial" charset="0"/>
              </a:rPr>
              <a:t>only</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giving</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written</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least</a:t>
            </a:r>
            <a:r>
              <a:rPr lang="en-CA" dirty="0" smtClean="0">
                <a:solidFill>
                  <a:srgbClr val="7F7F7F"/>
                </a:solidFill>
                <a:latin typeface="Arial" charset="0"/>
              </a:rPr>
              <a:t> </a:t>
            </a:r>
            <a:r>
              <a:rPr lang="en-CA" dirty="0" smtClean="0">
                <a:latin typeface="Arial" charset="0"/>
              </a:rPr>
              <a:t>24</a:t>
            </a:r>
            <a:r>
              <a:rPr lang="en-CA" dirty="0" smtClean="0">
                <a:solidFill>
                  <a:srgbClr val="7F7F7F"/>
                </a:solidFill>
                <a:latin typeface="Arial" charset="0"/>
              </a:rPr>
              <a:t> </a:t>
            </a:r>
            <a:r>
              <a:rPr lang="en-CA" dirty="0" smtClean="0">
                <a:latin typeface="Arial" charset="0"/>
              </a:rPr>
              <a:t>hours</a:t>
            </a:r>
            <a:r>
              <a:rPr lang="en-CA" dirty="0" smtClean="0">
                <a:solidFill>
                  <a:srgbClr val="7F7F7F"/>
                </a:solidFill>
                <a:latin typeface="Arial" charset="0"/>
              </a:rPr>
              <a:t> </a:t>
            </a:r>
            <a:r>
              <a:rPr lang="en-CA" dirty="0" smtClean="0">
                <a:latin typeface="Arial" charset="0"/>
              </a:rPr>
              <a:t>before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entry</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one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following</a:t>
            </a:r>
            <a:r>
              <a:rPr lang="en-CA" dirty="0" smtClean="0">
                <a:solidFill>
                  <a:srgbClr val="7F7F7F"/>
                </a:solidFill>
                <a:latin typeface="Arial" charset="0"/>
              </a:rPr>
              <a:t> </a:t>
            </a:r>
            <a:r>
              <a:rPr lang="en-CA" dirty="0" smtClean="0">
                <a:latin typeface="Arial" charset="0"/>
              </a:rPr>
              <a:t>reasons:</a:t>
            </a:r>
          </a:p>
          <a:p>
            <a:pPr eaLnBrk="1" hangingPunct="1">
              <a:spcAft>
                <a:spcPct val="0"/>
              </a:spcAft>
              <a:defRPr/>
            </a:pPr>
            <a:r>
              <a:rPr lang="en-CA" dirty="0" smtClean="0">
                <a:latin typeface="Arial" charset="0"/>
              </a:rPr>
              <a:t>Do</a:t>
            </a:r>
            <a:r>
              <a:rPr lang="en-CA" dirty="0" smtClean="0">
                <a:solidFill>
                  <a:srgbClr val="7F7F7F"/>
                </a:solidFill>
                <a:latin typeface="Arial" charset="0"/>
              </a:rPr>
              <a:t> </a:t>
            </a:r>
            <a:r>
              <a:rPr lang="en-CA" dirty="0" smtClean="0">
                <a:latin typeface="Arial" charset="0"/>
              </a:rPr>
              <a:t>repairs</a:t>
            </a:r>
            <a:r>
              <a:rPr lang="en-CA" dirty="0" smtClean="0">
                <a:solidFill>
                  <a:srgbClr val="7F7F7F"/>
                </a:solidFill>
                <a:latin typeface="Arial" charset="0"/>
              </a:rPr>
              <a:t> </a:t>
            </a:r>
            <a:endParaRPr lang="en-CA" dirty="0" smtClean="0">
              <a:latin typeface="Arial" charset="0"/>
            </a:endParaRPr>
          </a:p>
          <a:p>
            <a:pPr eaLnBrk="1" hangingPunct="1">
              <a:spcAft>
                <a:spcPct val="0"/>
              </a:spcAft>
              <a:defRPr/>
            </a:pPr>
            <a:r>
              <a:rPr lang="en-CA" dirty="0" smtClean="0">
                <a:latin typeface="Arial" charset="0"/>
              </a:rPr>
              <a:t>Inspect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state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repair</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premises</a:t>
            </a:r>
          </a:p>
          <a:p>
            <a:pPr eaLnBrk="1" hangingPunct="1">
              <a:spcAft>
                <a:spcPct val="0"/>
              </a:spcAft>
              <a:defRPr/>
            </a:pPr>
            <a:r>
              <a:rPr lang="en-CA" dirty="0" smtClean="0">
                <a:latin typeface="Arial" charset="0"/>
              </a:rPr>
              <a:t>Take</a:t>
            </a:r>
            <a:r>
              <a:rPr lang="en-CA" dirty="0" smtClean="0">
                <a:solidFill>
                  <a:srgbClr val="7F7F7F"/>
                </a:solidFill>
                <a:latin typeface="Arial" charset="0"/>
              </a:rPr>
              <a:t> </a:t>
            </a:r>
            <a:r>
              <a:rPr lang="en-CA" dirty="0" smtClean="0">
                <a:latin typeface="Arial" charset="0"/>
              </a:rPr>
              <a:t>necessary</a:t>
            </a:r>
            <a:r>
              <a:rPr lang="en-CA" dirty="0" smtClean="0">
                <a:solidFill>
                  <a:srgbClr val="7F7F7F"/>
                </a:solidFill>
                <a:latin typeface="Arial" charset="0"/>
              </a:rPr>
              <a:t> </a:t>
            </a:r>
            <a:r>
              <a:rPr lang="en-CA" dirty="0" smtClean="0">
                <a:latin typeface="Arial" charset="0"/>
              </a:rPr>
              <a:t>steps</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control</a:t>
            </a:r>
            <a:r>
              <a:rPr lang="en-CA" dirty="0" smtClean="0">
                <a:solidFill>
                  <a:srgbClr val="7F7F7F"/>
                </a:solidFill>
                <a:latin typeface="Arial" charset="0"/>
              </a:rPr>
              <a:t> </a:t>
            </a:r>
            <a:r>
              <a:rPr lang="en-CA" dirty="0" smtClean="0">
                <a:latin typeface="Arial" charset="0"/>
              </a:rPr>
              <a:t>pests</a:t>
            </a:r>
          </a:p>
          <a:p>
            <a:pPr eaLnBrk="1" hangingPunct="1">
              <a:spcAft>
                <a:spcPct val="0"/>
              </a:spcAft>
              <a:defRPr/>
            </a:pPr>
            <a:r>
              <a:rPr lang="en-CA" dirty="0" smtClean="0">
                <a:latin typeface="Arial" charset="0"/>
              </a:rPr>
              <a:t>Show</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prospective</a:t>
            </a:r>
            <a:r>
              <a:rPr lang="en-CA" dirty="0" smtClean="0">
                <a:solidFill>
                  <a:srgbClr val="7F7F7F"/>
                </a:solidFill>
                <a:latin typeface="Arial" charset="0"/>
              </a:rPr>
              <a:t> </a:t>
            </a:r>
            <a:r>
              <a:rPr lang="en-CA" dirty="0" smtClean="0">
                <a:latin typeface="Arial" charset="0"/>
              </a:rPr>
              <a:t>purchasers,</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mortgagees</a:t>
            </a:r>
          </a:p>
          <a:p>
            <a:pPr eaLnBrk="1" hangingPunct="1">
              <a:spcAft>
                <a:spcPct val="0"/>
              </a:spcAft>
              <a:defRPr/>
            </a:pPr>
            <a:r>
              <a:rPr lang="en-CA" dirty="0" smtClean="0">
                <a:latin typeface="Arial" charset="0"/>
              </a:rPr>
              <a:t>Show</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prospective</a:t>
            </a:r>
            <a:r>
              <a:rPr lang="en-CA" dirty="0" smtClean="0">
                <a:solidFill>
                  <a:srgbClr val="7F7F7F"/>
                </a:solidFill>
                <a:latin typeface="Arial" charset="0"/>
              </a:rPr>
              <a:t> </a:t>
            </a:r>
            <a:r>
              <a:rPr lang="en-CA" dirty="0" smtClean="0">
                <a:latin typeface="Arial" charset="0"/>
              </a:rPr>
              <a:t>renters</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has</a:t>
            </a:r>
            <a:r>
              <a:rPr lang="en-CA" dirty="0" smtClean="0">
                <a:solidFill>
                  <a:srgbClr val="7F7F7F"/>
                </a:solidFill>
                <a:latin typeface="Arial" charset="0"/>
              </a:rPr>
              <a:t> </a:t>
            </a:r>
            <a:r>
              <a:rPr lang="en-CA" dirty="0" smtClean="0">
                <a:latin typeface="Arial" charset="0"/>
              </a:rPr>
              <a:t>given</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end</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periodic</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final</a:t>
            </a:r>
            <a:r>
              <a:rPr lang="en-CA" dirty="0" smtClean="0">
                <a:solidFill>
                  <a:srgbClr val="7F7F7F"/>
                </a:solidFill>
                <a:latin typeface="Arial" charset="0"/>
              </a:rPr>
              <a:t> </a:t>
            </a:r>
            <a:r>
              <a:rPr lang="en-CA" dirty="0" smtClean="0">
                <a:latin typeface="Arial" charset="0"/>
              </a:rPr>
              <a:t>month</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fixed-term</a:t>
            </a:r>
            <a:r>
              <a:rPr lang="en-CA" dirty="0" smtClean="0">
                <a:solidFill>
                  <a:srgbClr val="7F7F7F"/>
                </a:solidFill>
                <a:latin typeface="Arial" charset="0"/>
              </a:rPr>
              <a:t> </a:t>
            </a:r>
            <a:r>
              <a:rPr lang="en-CA" dirty="0" smtClean="0">
                <a:latin typeface="Arial" charset="0"/>
              </a:rPr>
              <a:t>tenancy</a:t>
            </a:r>
            <a:r>
              <a:rPr lang="en-US" dirty="0" smtClean="0">
                <a:solidFill>
                  <a:srgbClr val="7F7F7F"/>
                </a:solidFill>
                <a:latin typeface="Arial" charset="0"/>
              </a:rPr>
              <a:t>.</a:t>
            </a:r>
          </a:p>
        </p:txBody>
      </p:sp>
      <p:sp>
        <p:nvSpPr>
          <p:cNvPr id="19460" name="Text Box 7"/>
          <p:cNvSpPr txBox="1">
            <a:spLocks noChangeArrowheads="1"/>
          </p:cNvSpPr>
          <p:nvPr/>
        </p:nvSpPr>
        <p:spPr bwMode="auto">
          <a:xfrm>
            <a:off x="457200" y="1663700"/>
            <a:ext cx="8229600" cy="1938338"/>
          </a:xfrm>
          <a:prstGeom prst="rect">
            <a:avLst/>
          </a:prstGeom>
          <a:noFill/>
          <a:ln w="9525">
            <a:noFill/>
            <a:miter lim="800000"/>
            <a:headEnd/>
            <a:tailEnd/>
          </a:ln>
        </p:spPr>
        <p:txBody>
          <a:bodyPr>
            <a:spAutoFit/>
          </a:bodyPr>
          <a:lstStyle/>
          <a:p>
            <a:r>
              <a:rPr lang="en-CA" sz="1200"/>
              <a:t>The</a:t>
            </a:r>
            <a:r>
              <a:rPr lang="en-CA" sz="1200">
                <a:solidFill>
                  <a:srgbClr val="7F7F7F"/>
                </a:solidFill>
              </a:rPr>
              <a:t> </a:t>
            </a:r>
            <a:r>
              <a:rPr lang="en-CA" sz="1200"/>
              <a:t>residential</a:t>
            </a:r>
            <a:r>
              <a:rPr lang="en-CA" sz="1200">
                <a:solidFill>
                  <a:srgbClr val="7F7F7F"/>
                </a:solidFill>
              </a:rPr>
              <a:t> </a:t>
            </a:r>
            <a:r>
              <a:rPr lang="en-CA" sz="1200"/>
              <a:t>premise</a:t>
            </a:r>
            <a:r>
              <a:rPr lang="en-CA" sz="1200">
                <a:solidFill>
                  <a:srgbClr val="7F7F7F"/>
                </a:solidFill>
              </a:rPr>
              <a:t> </a:t>
            </a:r>
            <a:r>
              <a:rPr lang="en-CA" sz="1200"/>
              <a:t>is</a:t>
            </a:r>
            <a:r>
              <a:rPr lang="en-CA" sz="1200">
                <a:solidFill>
                  <a:srgbClr val="7F7F7F"/>
                </a:solidFill>
              </a:rPr>
              <a:t> </a:t>
            </a:r>
            <a:r>
              <a:rPr lang="en-CA" sz="1200"/>
              <a:t>the</a:t>
            </a:r>
            <a:r>
              <a:rPr lang="en-CA" sz="1200">
                <a:solidFill>
                  <a:srgbClr val="7F7F7F"/>
                </a:solidFill>
              </a:rPr>
              <a:t> </a:t>
            </a:r>
            <a:r>
              <a:rPr lang="en-CA" sz="1200"/>
              <a:t>landlord’s</a:t>
            </a:r>
            <a:r>
              <a:rPr lang="en-CA" sz="1200">
                <a:solidFill>
                  <a:srgbClr val="7F7F7F"/>
                </a:solidFill>
              </a:rPr>
              <a:t> </a:t>
            </a:r>
            <a:r>
              <a:rPr lang="en-CA" sz="1200"/>
              <a:t>property</a:t>
            </a:r>
            <a:r>
              <a:rPr lang="en-CA" sz="1200">
                <a:solidFill>
                  <a:srgbClr val="7F7F7F"/>
                </a:solidFill>
              </a:rPr>
              <a:t> </a:t>
            </a:r>
            <a:r>
              <a:rPr lang="en-CA" sz="1200"/>
              <a:t>and</a:t>
            </a:r>
            <a:r>
              <a:rPr lang="en-CA" sz="1200">
                <a:solidFill>
                  <a:srgbClr val="7F7F7F"/>
                </a:solidFill>
              </a:rPr>
              <a:t> </a:t>
            </a:r>
            <a:r>
              <a:rPr lang="en-CA" sz="1200"/>
              <a:t>it</a:t>
            </a:r>
            <a:r>
              <a:rPr lang="en-CA" sz="1200">
                <a:solidFill>
                  <a:srgbClr val="7F7F7F"/>
                </a:solidFill>
              </a:rPr>
              <a:t> </a:t>
            </a:r>
            <a:r>
              <a:rPr lang="en-CA" sz="1200"/>
              <a:t>is</a:t>
            </a:r>
            <a:r>
              <a:rPr lang="en-CA" sz="1200">
                <a:solidFill>
                  <a:srgbClr val="7F7F7F"/>
                </a:solidFill>
              </a:rPr>
              <a:t> </a:t>
            </a:r>
            <a:r>
              <a:rPr lang="en-CA" sz="1200"/>
              <a:t>also</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home.</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should</a:t>
            </a:r>
            <a:r>
              <a:rPr lang="en-CA" sz="1200">
                <a:solidFill>
                  <a:srgbClr val="7F7F7F"/>
                </a:solidFill>
              </a:rPr>
              <a:t> </a:t>
            </a:r>
            <a:r>
              <a:rPr lang="en-CA" sz="1200"/>
              <a:t>not</a:t>
            </a:r>
            <a:r>
              <a:rPr lang="en-CA" sz="1200">
                <a:solidFill>
                  <a:srgbClr val="7F7F7F"/>
                </a:solidFill>
              </a:rPr>
              <a:t> </a:t>
            </a:r>
            <a:r>
              <a:rPr lang="en-CA" sz="1200"/>
              <a:t>be</a:t>
            </a:r>
            <a:r>
              <a:rPr lang="en-CA" sz="1200">
                <a:solidFill>
                  <a:srgbClr val="7F7F7F"/>
                </a:solidFill>
              </a:rPr>
              <a:t> </a:t>
            </a:r>
            <a:r>
              <a:rPr lang="en-CA" sz="1200"/>
              <a:t>disturbed</a:t>
            </a:r>
            <a:r>
              <a:rPr lang="en-CA" sz="1200">
                <a:solidFill>
                  <a:srgbClr val="7F7F7F"/>
                </a:solidFill>
              </a:rPr>
              <a:t> </a:t>
            </a:r>
            <a:r>
              <a:rPr lang="en-CA" sz="1200"/>
              <a:t>or</a:t>
            </a:r>
            <a:r>
              <a:rPr lang="en-CA" sz="1200">
                <a:solidFill>
                  <a:srgbClr val="7F7F7F"/>
                </a:solidFill>
              </a:rPr>
              <a:t> </a:t>
            </a:r>
            <a:r>
              <a:rPr lang="en-CA" sz="1200"/>
              <a:t>inconvenienced</a:t>
            </a:r>
            <a:r>
              <a:rPr lang="en-CA" sz="1200">
                <a:solidFill>
                  <a:srgbClr val="7F7F7F"/>
                </a:solidFill>
              </a:rPr>
              <a:t> </a:t>
            </a:r>
            <a:r>
              <a:rPr lang="en-CA" sz="1200"/>
              <a:t>by</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or</a:t>
            </a:r>
            <a:r>
              <a:rPr lang="en-CA" sz="1200">
                <a:solidFill>
                  <a:srgbClr val="7F7F7F"/>
                </a:solidFill>
              </a:rPr>
              <a:t> </a:t>
            </a:r>
            <a:r>
              <a:rPr lang="en-CA" sz="1200"/>
              <a:t>anyone</a:t>
            </a:r>
            <a:r>
              <a:rPr lang="en-CA" sz="1200">
                <a:solidFill>
                  <a:srgbClr val="7F7F7F"/>
                </a:solidFill>
              </a:rPr>
              <a:t> </a:t>
            </a:r>
            <a:r>
              <a:rPr lang="en-CA" sz="1200"/>
              <a:t>working</a:t>
            </a:r>
            <a:r>
              <a:rPr lang="en-CA" sz="1200">
                <a:solidFill>
                  <a:srgbClr val="7F7F7F"/>
                </a:solidFill>
              </a:rPr>
              <a:t> </a:t>
            </a:r>
            <a:r>
              <a:rPr lang="en-CA" sz="1200"/>
              <a:t>for</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without</a:t>
            </a:r>
            <a:r>
              <a:rPr lang="en-CA" sz="1200">
                <a:solidFill>
                  <a:srgbClr val="7F7F7F"/>
                </a:solidFill>
              </a:rPr>
              <a:t> </a:t>
            </a:r>
            <a:r>
              <a:rPr lang="en-CA" sz="1200"/>
              <a:t>a</a:t>
            </a:r>
            <a:r>
              <a:rPr lang="en-CA" sz="1200">
                <a:solidFill>
                  <a:srgbClr val="7F7F7F"/>
                </a:solidFill>
              </a:rPr>
              <a:t> </a:t>
            </a:r>
            <a:r>
              <a:rPr lang="en-CA" sz="1200"/>
              <a:t>valid</a:t>
            </a:r>
            <a:r>
              <a:rPr lang="en-CA" sz="1200">
                <a:solidFill>
                  <a:srgbClr val="7F7F7F"/>
                </a:solidFill>
              </a:rPr>
              <a:t> </a:t>
            </a:r>
            <a:r>
              <a:rPr lang="en-CA" sz="1200"/>
              <a:t>reason.</a:t>
            </a:r>
            <a:r>
              <a:rPr lang="en-CA" sz="1200">
                <a:solidFill>
                  <a:srgbClr val="7F7F7F"/>
                </a:solidFill>
              </a:rPr>
              <a:t> </a:t>
            </a:r>
            <a:r>
              <a:rPr lang="en-CA" sz="1200"/>
              <a:t>The</a:t>
            </a:r>
            <a:r>
              <a:rPr lang="en-CA" sz="1200">
                <a:solidFill>
                  <a:srgbClr val="7F7F7F"/>
                </a:solidFill>
              </a:rPr>
              <a:t>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a:t>
            </a:r>
            <a:r>
              <a:rPr lang="en-CA" sz="1200">
                <a:solidFill>
                  <a:srgbClr val="7F7F7F"/>
                </a:solidFill>
              </a:rPr>
              <a:t> </a:t>
            </a:r>
            <a:r>
              <a:rPr lang="en-CA" sz="1200"/>
              <a:t>(RTA)</a:t>
            </a:r>
            <a:r>
              <a:rPr lang="en-CA" sz="1200">
                <a:solidFill>
                  <a:srgbClr val="7F7F7F"/>
                </a:solidFill>
              </a:rPr>
              <a:t> </a:t>
            </a:r>
            <a:r>
              <a:rPr lang="en-CA" sz="1200"/>
              <a:t>section 23</a:t>
            </a:r>
            <a:r>
              <a:rPr lang="en-CA" sz="1200">
                <a:solidFill>
                  <a:srgbClr val="7F7F7F"/>
                </a:solidFill>
              </a:rPr>
              <a:t> </a:t>
            </a:r>
            <a:r>
              <a:rPr lang="en-CA" sz="1200"/>
              <a:t>speaks</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landlord’s</a:t>
            </a:r>
            <a:r>
              <a:rPr lang="en-CA" sz="1200">
                <a:solidFill>
                  <a:srgbClr val="7F7F7F"/>
                </a:solidFill>
              </a:rPr>
              <a:t> </a:t>
            </a:r>
            <a:r>
              <a:rPr lang="en-CA" sz="1200"/>
              <a:t>right</a:t>
            </a:r>
            <a:r>
              <a:rPr lang="en-CA" sz="1200">
                <a:solidFill>
                  <a:srgbClr val="7F7F7F"/>
                </a:solidFill>
              </a:rPr>
              <a:t> </a:t>
            </a:r>
            <a:r>
              <a:rPr lang="en-CA" sz="1200"/>
              <a:t>to</a:t>
            </a:r>
            <a:r>
              <a:rPr lang="en-CA" sz="1200">
                <a:solidFill>
                  <a:srgbClr val="7F7F7F"/>
                </a:solidFill>
              </a:rPr>
              <a:t> </a:t>
            </a:r>
            <a:r>
              <a:rPr lang="en-CA" sz="1200"/>
              <a:t>enter</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premises and what requirements the landlord must meet.</a:t>
            </a:r>
          </a:p>
          <a:p>
            <a:endParaRPr lang="en-CA" sz="1200"/>
          </a:p>
          <a:p>
            <a:r>
              <a:rPr lang="en-CA" sz="1200"/>
              <a:t>A</a:t>
            </a:r>
            <a:r>
              <a:rPr lang="en-CA" sz="1200">
                <a:solidFill>
                  <a:srgbClr val="7F7F7F"/>
                </a:solidFill>
              </a:rPr>
              <a:t> </a:t>
            </a:r>
            <a:r>
              <a:rPr lang="en-CA" sz="1200"/>
              <a:t>landlord</a:t>
            </a:r>
            <a:r>
              <a:rPr lang="en-CA" sz="1200">
                <a:solidFill>
                  <a:srgbClr val="7F7F7F"/>
                </a:solidFill>
              </a:rPr>
              <a:t> </a:t>
            </a:r>
            <a:r>
              <a:rPr lang="en-CA" sz="1200"/>
              <a:t>may</a:t>
            </a:r>
            <a:r>
              <a:rPr lang="en-CA" sz="1200">
                <a:solidFill>
                  <a:srgbClr val="7F7F7F"/>
                </a:solidFill>
              </a:rPr>
              <a:t> </a:t>
            </a:r>
            <a:r>
              <a:rPr lang="en-CA" sz="1200"/>
              <a:t>enter</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home</a:t>
            </a:r>
            <a:r>
              <a:rPr lang="en-CA" sz="1200">
                <a:solidFill>
                  <a:srgbClr val="7F7F7F"/>
                </a:solidFill>
              </a:rPr>
              <a:t> </a:t>
            </a:r>
            <a:r>
              <a:rPr lang="en-CA" sz="1200"/>
              <a:t>at</a:t>
            </a:r>
            <a:r>
              <a:rPr lang="en-CA" sz="1200">
                <a:solidFill>
                  <a:srgbClr val="7F7F7F"/>
                </a:solidFill>
              </a:rPr>
              <a:t> </a:t>
            </a:r>
            <a:r>
              <a:rPr lang="en-CA" sz="1200"/>
              <a:t>any time</a:t>
            </a:r>
            <a:r>
              <a:rPr lang="en-CA" sz="1200">
                <a:solidFill>
                  <a:srgbClr val="7F7F7F"/>
                </a:solidFill>
              </a:rPr>
              <a:t> </a:t>
            </a:r>
            <a:r>
              <a:rPr lang="en-CA" sz="1200"/>
              <a:t>with</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consent.</a:t>
            </a:r>
            <a:r>
              <a:rPr lang="en-CA" sz="1200">
                <a:solidFill>
                  <a:srgbClr val="7F7F7F"/>
                </a:solidFill>
              </a:rPr>
              <a:t> </a:t>
            </a:r>
            <a:r>
              <a:rPr lang="en-CA" sz="1200"/>
              <a:t>Consent</a:t>
            </a:r>
            <a:r>
              <a:rPr lang="en-CA" sz="1200">
                <a:solidFill>
                  <a:srgbClr val="7F7F7F"/>
                </a:solidFill>
              </a:rPr>
              <a:t> </a:t>
            </a:r>
            <a:r>
              <a:rPr lang="en-CA" sz="1200"/>
              <a:t>can</a:t>
            </a:r>
            <a:r>
              <a:rPr lang="en-CA" sz="1200">
                <a:solidFill>
                  <a:srgbClr val="7F7F7F"/>
                </a:solidFill>
              </a:rPr>
              <a:t> </a:t>
            </a:r>
            <a:r>
              <a:rPr lang="en-CA" sz="1200"/>
              <a:t>be</a:t>
            </a:r>
            <a:r>
              <a:rPr lang="en-CA" sz="1200">
                <a:solidFill>
                  <a:srgbClr val="7F7F7F"/>
                </a:solidFill>
              </a:rPr>
              <a:t> </a:t>
            </a:r>
            <a:r>
              <a:rPr lang="en-CA" sz="1200"/>
              <a:t>verbal</a:t>
            </a:r>
            <a:r>
              <a:rPr lang="en-CA" sz="1200">
                <a:solidFill>
                  <a:srgbClr val="7F7F7F"/>
                </a:solidFill>
              </a:rPr>
              <a:t> </a:t>
            </a:r>
            <a:r>
              <a:rPr lang="en-CA" sz="1200"/>
              <a:t>or</a:t>
            </a:r>
            <a:r>
              <a:rPr lang="en-CA" sz="1200">
                <a:solidFill>
                  <a:srgbClr val="7F7F7F"/>
                </a:solidFill>
              </a:rPr>
              <a:t> </a:t>
            </a:r>
            <a:r>
              <a:rPr lang="en-CA" sz="1200"/>
              <a:t>written.</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has</a:t>
            </a:r>
            <a:r>
              <a:rPr lang="en-CA" sz="1200">
                <a:solidFill>
                  <a:srgbClr val="7F7F7F"/>
                </a:solidFill>
              </a:rPr>
              <a:t> </a:t>
            </a:r>
            <a:r>
              <a:rPr lang="en-CA" sz="1200"/>
              <a:t>the</a:t>
            </a:r>
            <a:r>
              <a:rPr lang="en-CA" sz="1200">
                <a:solidFill>
                  <a:srgbClr val="7F7F7F"/>
                </a:solidFill>
              </a:rPr>
              <a:t> </a:t>
            </a:r>
            <a:r>
              <a:rPr lang="en-CA" sz="1200"/>
              <a:t>tenant’s</a:t>
            </a:r>
            <a:r>
              <a:rPr lang="en-CA" sz="1200">
                <a:solidFill>
                  <a:srgbClr val="7F7F7F"/>
                </a:solidFill>
              </a:rPr>
              <a:t> </a:t>
            </a:r>
            <a:r>
              <a:rPr lang="en-CA" sz="1200"/>
              <a:t>consent</a:t>
            </a:r>
            <a:r>
              <a:rPr lang="en-CA" sz="1200">
                <a:solidFill>
                  <a:srgbClr val="7F7F7F"/>
                </a:solidFill>
              </a:rPr>
              <a:t> </a:t>
            </a:r>
            <a:r>
              <a:rPr lang="en-CA" sz="1200"/>
              <a:t>no</a:t>
            </a:r>
            <a:r>
              <a:rPr lang="en-CA" sz="1200">
                <a:solidFill>
                  <a:srgbClr val="7F7F7F"/>
                </a:solidFill>
              </a:rPr>
              <a:t> </a:t>
            </a:r>
            <a:r>
              <a:rPr lang="en-CA" sz="1200"/>
              <a:t>notice</a:t>
            </a:r>
            <a:r>
              <a:rPr lang="en-CA" sz="1200">
                <a:solidFill>
                  <a:srgbClr val="7F7F7F"/>
                </a:solidFill>
              </a:rPr>
              <a:t> </a:t>
            </a:r>
            <a:r>
              <a:rPr lang="en-CA" sz="1200"/>
              <a:t>is</a:t>
            </a:r>
            <a:r>
              <a:rPr lang="en-CA" sz="1200">
                <a:solidFill>
                  <a:srgbClr val="7F7F7F"/>
                </a:solidFill>
              </a:rPr>
              <a:t> </a:t>
            </a:r>
            <a:r>
              <a:rPr lang="en-CA" sz="1200"/>
              <a:t>required.</a:t>
            </a:r>
          </a:p>
          <a:p>
            <a:endParaRPr lang="en-CA" sz="1200"/>
          </a:p>
          <a:p>
            <a:r>
              <a:rPr lang="en-CA" sz="1200"/>
              <a:t>The</a:t>
            </a:r>
            <a:r>
              <a:rPr lang="en-CA" sz="1200">
                <a:solidFill>
                  <a:srgbClr val="7F7F7F"/>
                </a:solidFill>
              </a:rPr>
              <a:t> </a:t>
            </a:r>
            <a:r>
              <a:rPr lang="en-CA" sz="1200"/>
              <a:t>RTA</a:t>
            </a:r>
            <a:r>
              <a:rPr lang="en-CA" sz="1200">
                <a:solidFill>
                  <a:srgbClr val="7F7F7F"/>
                </a:solidFill>
              </a:rPr>
              <a:t> </a:t>
            </a:r>
            <a:r>
              <a:rPr lang="en-CA" sz="1200"/>
              <a:t>says</a:t>
            </a:r>
            <a:r>
              <a:rPr lang="en-CA" sz="1200">
                <a:solidFill>
                  <a:srgbClr val="7F7F7F"/>
                </a:solidFill>
              </a:rPr>
              <a:t> </a:t>
            </a:r>
            <a:r>
              <a:rPr lang="en-CA" sz="1200"/>
              <a:t>that</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does</a:t>
            </a:r>
            <a:r>
              <a:rPr lang="en-CA" sz="1200">
                <a:solidFill>
                  <a:srgbClr val="7F7F7F"/>
                </a:solidFill>
              </a:rPr>
              <a:t> </a:t>
            </a:r>
            <a:r>
              <a:rPr lang="en-CA" sz="1200" b="1"/>
              <a:t>not</a:t>
            </a:r>
            <a:r>
              <a:rPr lang="en-CA" sz="1200">
                <a:solidFill>
                  <a:srgbClr val="7F7F7F"/>
                </a:solidFill>
              </a:rPr>
              <a:t> </a:t>
            </a:r>
            <a:r>
              <a:rPr lang="en-CA" sz="1200"/>
              <a:t>have</a:t>
            </a:r>
            <a:r>
              <a:rPr lang="en-CA" sz="1200">
                <a:solidFill>
                  <a:srgbClr val="7F7F7F"/>
                </a:solidFill>
              </a:rPr>
              <a:t> </a:t>
            </a:r>
            <a:r>
              <a:rPr lang="en-CA" sz="1200"/>
              <a:t>to</a:t>
            </a:r>
            <a:r>
              <a:rPr lang="en-CA" sz="1200">
                <a:solidFill>
                  <a:srgbClr val="7F7F7F"/>
                </a:solidFill>
              </a:rPr>
              <a:t> </a:t>
            </a:r>
            <a:r>
              <a:rPr lang="en-CA" sz="1200"/>
              <a:t>give</a:t>
            </a:r>
            <a:r>
              <a:rPr lang="en-CA" sz="1200">
                <a:solidFill>
                  <a:srgbClr val="7F7F7F"/>
                </a:solidFill>
              </a:rPr>
              <a:t> </a:t>
            </a:r>
            <a:r>
              <a:rPr lang="en-CA" sz="1200"/>
              <a:t>a</a:t>
            </a:r>
            <a:r>
              <a:rPr lang="en-CA" sz="1200">
                <a:solidFill>
                  <a:srgbClr val="7F7F7F"/>
                </a:solidFill>
              </a:rPr>
              <a:t> </a:t>
            </a:r>
            <a:r>
              <a:rPr lang="en-CA" sz="1200"/>
              <a:t>notice</a:t>
            </a:r>
            <a:r>
              <a:rPr lang="en-CA" sz="1200">
                <a:solidFill>
                  <a:srgbClr val="7F7F7F"/>
                </a:solidFill>
              </a:rPr>
              <a:t> </a:t>
            </a:r>
            <a:r>
              <a:rPr lang="en-CA" sz="1200"/>
              <a:t>of</a:t>
            </a:r>
            <a:r>
              <a:rPr lang="en-CA" sz="1200">
                <a:solidFill>
                  <a:srgbClr val="7F7F7F"/>
                </a:solidFill>
              </a:rPr>
              <a:t> </a:t>
            </a:r>
            <a:r>
              <a:rPr lang="en-CA" sz="1200"/>
              <a:t>entry</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has</a:t>
            </a:r>
            <a:r>
              <a:rPr lang="en-CA" sz="1200">
                <a:solidFill>
                  <a:srgbClr val="7F7F7F"/>
                </a:solidFill>
              </a:rPr>
              <a:t> </a:t>
            </a:r>
            <a:r>
              <a:rPr lang="en-CA" sz="1200"/>
              <a:t>reasonable</a:t>
            </a:r>
            <a:r>
              <a:rPr lang="en-CA" sz="1200">
                <a:solidFill>
                  <a:srgbClr val="7F7F7F"/>
                </a:solidFill>
              </a:rPr>
              <a:t> </a:t>
            </a:r>
            <a:r>
              <a:rPr lang="en-CA" sz="1200"/>
              <a:t>grounds</a:t>
            </a:r>
            <a:r>
              <a:rPr lang="en-CA" sz="1200">
                <a:solidFill>
                  <a:srgbClr val="7F7F7F"/>
                </a:solidFill>
              </a:rPr>
              <a:t> </a:t>
            </a:r>
            <a:r>
              <a:rPr lang="en-CA" sz="1200"/>
              <a:t>to</a:t>
            </a:r>
            <a:r>
              <a:rPr lang="en-CA" sz="1200">
                <a:solidFill>
                  <a:srgbClr val="7F7F7F"/>
                </a:solidFill>
              </a:rPr>
              <a:t> </a:t>
            </a:r>
            <a:r>
              <a:rPr lang="en-CA" sz="1200"/>
              <a:t>believe</a:t>
            </a:r>
            <a:r>
              <a:rPr lang="en-CA" sz="1200">
                <a:solidFill>
                  <a:srgbClr val="7F7F7F"/>
                </a:solidFill>
              </a:rPr>
              <a:t> </a:t>
            </a:r>
            <a:r>
              <a:rPr lang="en-CA" sz="1200"/>
              <a:t>there</a:t>
            </a:r>
            <a:r>
              <a:rPr lang="en-CA" sz="1200">
                <a:solidFill>
                  <a:srgbClr val="7F7F7F"/>
                </a:solidFill>
              </a:rPr>
              <a:t> </a:t>
            </a:r>
            <a:r>
              <a:rPr lang="en-CA" sz="1200"/>
              <a:t>is</a:t>
            </a:r>
            <a:r>
              <a:rPr lang="en-CA" sz="1200">
                <a:solidFill>
                  <a:srgbClr val="7F7F7F"/>
                </a:solidFill>
              </a:rPr>
              <a:t> </a:t>
            </a:r>
            <a:r>
              <a:rPr lang="en-CA" sz="1200"/>
              <a:t>an</a:t>
            </a:r>
            <a:r>
              <a:rPr lang="en-CA" sz="1200">
                <a:solidFill>
                  <a:srgbClr val="7F7F7F"/>
                </a:solidFill>
              </a:rPr>
              <a:t> </a:t>
            </a:r>
            <a:r>
              <a:rPr lang="en-CA" sz="1200"/>
              <a:t>emergency</a:t>
            </a:r>
            <a:r>
              <a:rPr lang="en-CA" sz="1200">
                <a:solidFill>
                  <a:srgbClr val="7F7F7F"/>
                </a:solidFill>
              </a:rPr>
              <a:t> </a:t>
            </a:r>
            <a:r>
              <a:rPr lang="en-CA" sz="1200"/>
              <a:t>in</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premises,</a:t>
            </a:r>
            <a:r>
              <a:rPr lang="en-CA" sz="1200">
                <a:solidFill>
                  <a:srgbClr val="7F7F7F"/>
                </a:solidFill>
              </a:rPr>
              <a:t> </a:t>
            </a:r>
            <a:r>
              <a:rPr lang="en-CA" sz="1200"/>
              <a:t>or</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has</a:t>
            </a:r>
            <a:r>
              <a:rPr lang="en-CA" sz="1200">
                <a:solidFill>
                  <a:srgbClr val="7F7F7F"/>
                </a:solidFill>
              </a:rPr>
              <a:t> </a:t>
            </a:r>
            <a:r>
              <a:rPr lang="en-CA" sz="1200"/>
              <a:t>abandoned</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premises.</a:t>
            </a:r>
            <a:r>
              <a:rPr lang="en-US" sz="1200">
                <a:solidFill>
                  <a:srgbClr val="7F7F7F"/>
                </a:solidFill>
              </a:rPr>
              <a:t> </a:t>
            </a:r>
          </a:p>
        </p:txBody>
      </p:sp>
      <p:sp>
        <p:nvSpPr>
          <p:cNvPr id="19461" name="TextBox 5"/>
          <p:cNvSpPr txBox="1">
            <a:spLocks noChangeArrowheads="1"/>
          </p:cNvSpPr>
          <p:nvPr/>
        </p:nvSpPr>
        <p:spPr bwMode="auto">
          <a:xfrm>
            <a:off x="4572000" y="6172200"/>
            <a:ext cx="2895600" cy="276225"/>
          </a:xfrm>
          <a:prstGeom prst="rect">
            <a:avLst/>
          </a:prstGeom>
          <a:noFill/>
          <a:ln w="9525">
            <a:noFill/>
            <a:miter lim="800000"/>
            <a:headEnd/>
            <a:tailEnd/>
          </a:ln>
        </p:spPr>
        <p:txBody>
          <a:bodyPr>
            <a:spAutoFit/>
          </a:bodyPr>
          <a:lstStyle/>
          <a:p>
            <a:r>
              <a:rPr lang="en-CA" sz="1200" dirty="0">
                <a:hlinkClick r:id="rId4" action="ppaction://hlinksldjump"/>
              </a:rPr>
              <a:t>continued on next slide</a:t>
            </a:r>
            <a:endParaRPr lang="en-CA" sz="1200" dirty="0"/>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295400" y="152400"/>
            <a:ext cx="6553200" cy="533400"/>
          </a:xfrm>
        </p:spPr>
        <p:txBody>
          <a:bodyPr/>
          <a:lstStyle/>
          <a:p>
            <a:r>
              <a:rPr lang="en-CA" smtClean="0"/>
              <a:t>Landlord’s</a:t>
            </a:r>
            <a:r>
              <a:rPr lang="en-CA" smtClean="0">
                <a:solidFill>
                  <a:srgbClr val="7F7F7F"/>
                </a:solidFill>
              </a:rPr>
              <a:t> </a:t>
            </a:r>
            <a:r>
              <a:rPr lang="en-CA" smtClean="0"/>
              <a:t>Right</a:t>
            </a:r>
            <a:r>
              <a:rPr lang="en-CA" smtClean="0">
                <a:solidFill>
                  <a:srgbClr val="7F7F7F"/>
                </a:solidFill>
              </a:rPr>
              <a:t> </a:t>
            </a:r>
            <a:r>
              <a:rPr lang="en-CA" smtClean="0"/>
              <a:t>of</a:t>
            </a:r>
            <a:r>
              <a:rPr lang="en-CA" smtClean="0">
                <a:solidFill>
                  <a:srgbClr val="7F7F7F"/>
                </a:solidFill>
              </a:rPr>
              <a:t> </a:t>
            </a:r>
            <a:r>
              <a:rPr lang="en-CA" smtClean="0"/>
              <a:t>Entry</a:t>
            </a:r>
            <a:r>
              <a:rPr lang="en-US" smtClean="0">
                <a:solidFill>
                  <a:srgbClr val="7F7F7F"/>
                </a:solidFill>
              </a:rPr>
              <a:t> </a:t>
            </a:r>
            <a:endParaRPr lang="en-US" smtClean="0"/>
          </a:p>
        </p:txBody>
      </p:sp>
      <p:sp>
        <p:nvSpPr>
          <p:cNvPr id="20483" name="Rectangle 6"/>
          <p:cNvSpPr>
            <a:spLocks noGrp="1" noChangeArrowheads="1"/>
          </p:cNvSpPr>
          <p:nvPr>
            <p:ph sz="half" idx="4294967295"/>
          </p:nvPr>
        </p:nvSpPr>
        <p:spPr>
          <a:xfrm>
            <a:off x="533400" y="1600200"/>
            <a:ext cx="8077200" cy="3505200"/>
          </a:xfrm>
        </p:spPr>
        <p:txBody>
          <a:bodyPr/>
          <a:lstStyle/>
          <a:p>
            <a:pPr eaLnBrk="1" hangingPunct="1">
              <a:buFont typeface="Wingdings" pitchFamily="2" charset="2"/>
              <a:buNone/>
              <a:defRPr/>
            </a:pPr>
            <a:r>
              <a:rPr lang="en-CA" b="1" dirty="0" smtClean="0">
                <a:solidFill>
                  <a:srgbClr val="FF0000"/>
                </a:solidFill>
                <a:latin typeface="Arial" charset="0"/>
              </a:rPr>
              <a:t>Form of Notice</a:t>
            </a:r>
            <a:endParaRPr lang="en-US" b="1" dirty="0" smtClean="0">
              <a:solidFill>
                <a:srgbClr val="FF0000"/>
              </a:solidFill>
              <a:latin typeface="Arial" charset="0"/>
            </a:endParaRPr>
          </a:p>
          <a:p>
            <a:pPr eaLnBrk="1" hangingPunct="1">
              <a:buFont typeface="Wingdings" pitchFamily="2" charset="2"/>
              <a:buNone/>
              <a:defRPr/>
            </a:pPr>
            <a:r>
              <a:rPr lang="en-US" dirty="0" smtClean="0">
                <a:latin typeface="Arial" charset="0"/>
              </a:rPr>
              <a:t>A</a:t>
            </a:r>
            <a:r>
              <a:rPr lang="en-US" dirty="0" smtClean="0">
                <a:solidFill>
                  <a:srgbClr val="7F7F7F"/>
                </a:solidFill>
                <a:latin typeface="Arial" charset="0"/>
              </a:rPr>
              <a:t> </a:t>
            </a:r>
            <a:r>
              <a:rPr lang="en-US" dirty="0" smtClean="0">
                <a:latin typeface="Arial" charset="0"/>
              </a:rPr>
              <a:t>notice</a:t>
            </a:r>
            <a:r>
              <a:rPr lang="en-US" dirty="0" smtClean="0">
                <a:solidFill>
                  <a:srgbClr val="7F7F7F"/>
                </a:solidFill>
                <a:latin typeface="Arial" charset="0"/>
              </a:rPr>
              <a:t> </a:t>
            </a:r>
            <a:r>
              <a:rPr lang="en-US" dirty="0" smtClean="0">
                <a:latin typeface="Arial" charset="0"/>
              </a:rPr>
              <a:t>to</a:t>
            </a:r>
            <a:r>
              <a:rPr lang="en-US" dirty="0" smtClean="0">
                <a:solidFill>
                  <a:srgbClr val="7F7F7F"/>
                </a:solidFill>
                <a:latin typeface="Arial" charset="0"/>
              </a:rPr>
              <a:t> </a:t>
            </a:r>
            <a:r>
              <a:rPr lang="en-US" dirty="0" smtClean="0">
                <a:latin typeface="Arial" charset="0"/>
              </a:rPr>
              <a:t>enter</a:t>
            </a:r>
            <a:r>
              <a:rPr lang="en-US" dirty="0" smtClean="0">
                <a:solidFill>
                  <a:srgbClr val="7F7F7F"/>
                </a:solidFill>
                <a:latin typeface="Arial" charset="0"/>
              </a:rPr>
              <a:t> </a:t>
            </a:r>
            <a:r>
              <a:rPr lang="en-US" dirty="0" smtClean="0">
                <a:latin typeface="Arial" charset="0"/>
              </a:rPr>
              <a:t>the</a:t>
            </a:r>
            <a:r>
              <a:rPr lang="en-US" dirty="0" smtClean="0">
                <a:solidFill>
                  <a:srgbClr val="7F7F7F"/>
                </a:solidFill>
                <a:latin typeface="Arial" charset="0"/>
              </a:rPr>
              <a:t> </a:t>
            </a:r>
            <a:r>
              <a:rPr lang="en-US" dirty="0" smtClean="0">
                <a:latin typeface="Arial" charset="0"/>
              </a:rPr>
              <a:t>residential</a:t>
            </a:r>
            <a:r>
              <a:rPr lang="en-US" dirty="0" smtClean="0">
                <a:solidFill>
                  <a:srgbClr val="7F7F7F"/>
                </a:solidFill>
                <a:latin typeface="Arial" charset="0"/>
              </a:rPr>
              <a:t> </a:t>
            </a:r>
            <a:r>
              <a:rPr lang="en-US" dirty="0" smtClean="0">
                <a:latin typeface="Arial" charset="0"/>
              </a:rPr>
              <a:t>premises</a:t>
            </a:r>
            <a:r>
              <a:rPr lang="en-US" dirty="0" smtClean="0">
                <a:solidFill>
                  <a:srgbClr val="7F7F7F"/>
                </a:solidFill>
                <a:latin typeface="Arial" charset="0"/>
              </a:rPr>
              <a:t> </a:t>
            </a:r>
            <a:r>
              <a:rPr lang="en-US" b="1" dirty="0" smtClean="0">
                <a:latin typeface="Arial" charset="0"/>
              </a:rPr>
              <a:t>must</a:t>
            </a:r>
            <a:r>
              <a:rPr lang="en-US" dirty="0" smtClean="0">
                <a:latin typeface="Arial" charset="0"/>
              </a:rPr>
              <a:t>:</a:t>
            </a:r>
            <a:endParaRPr lang="en-CA" dirty="0" smtClean="0">
              <a:latin typeface="Arial" charset="0"/>
            </a:endParaRPr>
          </a:p>
          <a:p>
            <a:pPr eaLnBrk="1" hangingPunct="1">
              <a:defRPr/>
            </a:pPr>
            <a:r>
              <a:rPr lang="en-CA" dirty="0" smtClean="0">
                <a:latin typeface="Arial" charset="0"/>
              </a:rPr>
              <a:t>Be</a:t>
            </a:r>
            <a:r>
              <a:rPr lang="en-CA" dirty="0" smtClean="0">
                <a:solidFill>
                  <a:srgbClr val="7F7F7F"/>
                </a:solidFill>
                <a:latin typeface="Arial" charset="0"/>
              </a:rPr>
              <a:t> </a:t>
            </a:r>
            <a:r>
              <a:rPr lang="en-CA" dirty="0" smtClean="0">
                <a:latin typeface="Arial" charset="0"/>
              </a:rPr>
              <a:t>served</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least</a:t>
            </a:r>
            <a:r>
              <a:rPr lang="en-CA" dirty="0" smtClean="0">
                <a:solidFill>
                  <a:srgbClr val="7F7F7F"/>
                </a:solidFill>
                <a:latin typeface="Arial" charset="0"/>
              </a:rPr>
              <a:t> </a:t>
            </a:r>
            <a:r>
              <a:rPr lang="en-CA" dirty="0" smtClean="0">
                <a:latin typeface="Arial" charset="0"/>
              </a:rPr>
              <a:t>24</a:t>
            </a:r>
            <a:r>
              <a:rPr lang="en-CA" dirty="0" smtClean="0">
                <a:solidFill>
                  <a:srgbClr val="7F7F7F"/>
                </a:solidFill>
                <a:latin typeface="Arial" charset="0"/>
              </a:rPr>
              <a:t> </a:t>
            </a:r>
            <a:r>
              <a:rPr lang="en-CA" dirty="0" smtClean="0">
                <a:latin typeface="Arial" charset="0"/>
              </a:rPr>
              <a:t>hours</a:t>
            </a:r>
            <a:r>
              <a:rPr lang="en-CA" dirty="0" smtClean="0">
                <a:solidFill>
                  <a:srgbClr val="7F7F7F"/>
                </a:solidFill>
                <a:latin typeface="Arial" charset="0"/>
              </a:rPr>
              <a:t> </a:t>
            </a:r>
            <a:r>
              <a:rPr lang="en-CA" dirty="0" smtClean="0">
                <a:latin typeface="Arial" charset="0"/>
              </a:rPr>
              <a:t>before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entry,</a:t>
            </a:r>
          </a:p>
          <a:p>
            <a:pPr eaLnBrk="1" hangingPunct="1">
              <a:defRPr/>
            </a:pPr>
            <a:r>
              <a:rPr lang="en-CA" dirty="0" smtClean="0">
                <a:latin typeface="Arial" charset="0"/>
              </a:rPr>
              <a:t>Be</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writing,</a:t>
            </a:r>
          </a:p>
          <a:p>
            <a:pPr eaLnBrk="1" hangingPunct="1">
              <a:defRPr/>
            </a:pPr>
            <a:r>
              <a:rPr lang="en-CA" dirty="0" smtClean="0">
                <a:latin typeface="Arial" charset="0"/>
              </a:rPr>
              <a:t>Be</a:t>
            </a:r>
            <a:r>
              <a:rPr lang="en-CA" dirty="0" smtClean="0">
                <a:solidFill>
                  <a:srgbClr val="7F7F7F"/>
                </a:solidFill>
                <a:latin typeface="Arial" charset="0"/>
              </a:rPr>
              <a:t> </a:t>
            </a:r>
            <a:r>
              <a:rPr lang="en-CA" dirty="0" smtClean="0">
                <a:latin typeface="Arial" charset="0"/>
              </a:rPr>
              <a:t>signed</a:t>
            </a:r>
            <a:r>
              <a:rPr lang="en-CA" dirty="0" smtClean="0">
                <a:solidFill>
                  <a:srgbClr val="7F7F7F"/>
                </a:solidFill>
                <a:latin typeface="Arial" charset="0"/>
              </a:rPr>
              <a:t> </a:t>
            </a:r>
            <a:r>
              <a:rPr lang="en-CA" dirty="0" smtClean="0">
                <a:latin typeface="Arial" charset="0"/>
              </a:rPr>
              <a:t>by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agent,</a:t>
            </a:r>
          </a:p>
          <a:p>
            <a:pPr eaLnBrk="1" hangingPunct="1">
              <a:defRPr/>
            </a:pPr>
            <a:r>
              <a:rPr lang="en-CA" dirty="0" smtClean="0">
                <a:latin typeface="Arial" charset="0"/>
              </a:rPr>
              <a:t>State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reason</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entry, and</a:t>
            </a:r>
          </a:p>
          <a:p>
            <a:pPr eaLnBrk="1" hangingPunct="1">
              <a:defRPr/>
            </a:pPr>
            <a:r>
              <a:rPr lang="en-CA" dirty="0" smtClean="0">
                <a:latin typeface="Arial" charset="0"/>
              </a:rPr>
              <a:t>State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date</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entry.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may</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expressed</a:t>
            </a:r>
            <a:r>
              <a:rPr lang="en-CA" dirty="0" smtClean="0">
                <a:solidFill>
                  <a:srgbClr val="7F7F7F"/>
                </a:solidFill>
                <a:latin typeface="Arial" charset="0"/>
              </a:rPr>
              <a:t> </a:t>
            </a:r>
            <a:r>
              <a:rPr lang="en-CA" dirty="0" smtClean="0">
                <a:latin typeface="Arial" charset="0"/>
              </a:rPr>
              <a:t>as</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period</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that</a:t>
            </a:r>
            <a:r>
              <a:rPr lang="en-CA" dirty="0" smtClean="0">
                <a:solidFill>
                  <a:srgbClr val="7F7F7F"/>
                </a:solidFill>
                <a:latin typeface="Arial" charset="0"/>
              </a:rPr>
              <a:t> </a:t>
            </a:r>
            <a:r>
              <a:rPr lang="en-CA" dirty="0" smtClean="0">
                <a:latin typeface="Arial" charset="0"/>
              </a:rPr>
              <a:t>begins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ends</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specified</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can</a:t>
            </a:r>
            <a:r>
              <a:rPr lang="en-CA" dirty="0" smtClean="0">
                <a:solidFill>
                  <a:srgbClr val="7F7F7F"/>
                </a:solidFill>
                <a:latin typeface="Arial" charset="0"/>
              </a:rPr>
              <a:t> </a:t>
            </a:r>
            <a:r>
              <a:rPr lang="en-CA" dirty="0" smtClean="0">
                <a:latin typeface="Arial" charset="0"/>
              </a:rPr>
              <a:t>only</a:t>
            </a:r>
            <a:r>
              <a:rPr lang="en-CA" dirty="0" smtClean="0">
                <a:solidFill>
                  <a:srgbClr val="7F7F7F"/>
                </a:solidFill>
                <a:latin typeface="Arial" charset="0"/>
              </a:rPr>
              <a:t> </a:t>
            </a:r>
            <a:r>
              <a:rPr lang="en-CA" dirty="0" smtClean="0">
                <a:latin typeface="Arial" charset="0"/>
              </a:rPr>
              <a:t>enter</a:t>
            </a:r>
            <a:r>
              <a:rPr lang="en-CA" dirty="0" smtClean="0">
                <a:solidFill>
                  <a:srgbClr val="7F7F7F"/>
                </a:solidFill>
                <a:latin typeface="Arial" charset="0"/>
              </a:rPr>
              <a:t> </a:t>
            </a:r>
            <a:r>
              <a:rPr lang="en-CA" dirty="0" smtClean="0">
                <a:latin typeface="Arial" charset="0"/>
              </a:rPr>
              <a:t>between</a:t>
            </a:r>
            <a:r>
              <a:rPr lang="en-CA" dirty="0" smtClean="0">
                <a:solidFill>
                  <a:srgbClr val="7F7F7F"/>
                </a:solidFill>
                <a:latin typeface="Arial" charset="0"/>
              </a:rPr>
              <a:t> </a:t>
            </a:r>
            <a:r>
              <a:rPr lang="en-CA" dirty="0" smtClean="0">
                <a:latin typeface="Arial" charset="0"/>
              </a:rPr>
              <a:t>8</a:t>
            </a:r>
            <a:r>
              <a:rPr lang="en-CA" dirty="0" smtClean="0">
                <a:solidFill>
                  <a:srgbClr val="7F7F7F"/>
                </a:solidFill>
                <a:latin typeface="Arial" charset="0"/>
              </a:rPr>
              <a:t> </a:t>
            </a:r>
            <a:r>
              <a:rPr lang="en-CA" dirty="0" smtClean="0">
                <a:latin typeface="Arial" charset="0"/>
              </a:rPr>
              <a:t>a.m.</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8</a:t>
            </a:r>
            <a:r>
              <a:rPr lang="en-CA" dirty="0" smtClean="0">
                <a:solidFill>
                  <a:srgbClr val="7F7F7F"/>
                </a:solidFill>
                <a:latin typeface="Arial" charset="0"/>
              </a:rPr>
              <a:t> </a:t>
            </a:r>
            <a:r>
              <a:rPr lang="en-CA" dirty="0" smtClean="0">
                <a:latin typeface="Arial" charset="0"/>
              </a:rPr>
              <a:t>p.m.</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day</a:t>
            </a:r>
            <a:r>
              <a:rPr lang="en-CA" dirty="0" smtClean="0">
                <a:solidFill>
                  <a:srgbClr val="7F7F7F"/>
                </a:solidFill>
                <a:latin typeface="Arial" charset="0"/>
              </a:rPr>
              <a:t> </a:t>
            </a:r>
            <a:r>
              <a:rPr lang="en-CA" dirty="0" smtClean="0">
                <a:latin typeface="Arial" charset="0"/>
              </a:rPr>
              <a:t>that</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not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holiday</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tenant’s</a:t>
            </a:r>
            <a:r>
              <a:rPr lang="en-CA" dirty="0" smtClean="0">
                <a:solidFill>
                  <a:srgbClr val="7F7F7F"/>
                </a:solidFill>
                <a:latin typeface="Arial" charset="0"/>
              </a:rPr>
              <a:t> </a:t>
            </a:r>
            <a:r>
              <a:rPr lang="en-CA" dirty="0" smtClean="0">
                <a:latin typeface="Arial" charset="0"/>
              </a:rPr>
              <a:t>day</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worship.</a:t>
            </a:r>
          </a:p>
          <a:p>
            <a:pPr marL="0" indent="0" eaLnBrk="1" hangingPunct="1">
              <a:buFont typeface="Wingdings" pitchFamily="2" charset="2"/>
              <a:buNone/>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does</a:t>
            </a:r>
            <a:r>
              <a:rPr lang="en-CA" dirty="0" smtClean="0">
                <a:solidFill>
                  <a:srgbClr val="7F7F7F"/>
                </a:solidFill>
                <a:latin typeface="Arial" charset="0"/>
              </a:rPr>
              <a:t> </a:t>
            </a:r>
            <a:r>
              <a:rPr lang="en-CA" b="1" dirty="0" smtClean="0">
                <a:latin typeface="Arial" charset="0"/>
              </a:rPr>
              <a:t>not</a:t>
            </a:r>
            <a:r>
              <a:rPr lang="en-CA" dirty="0" smtClean="0">
                <a:solidFill>
                  <a:srgbClr val="7F7F7F"/>
                </a:solidFill>
                <a:latin typeface="Arial" charset="0"/>
              </a:rPr>
              <a:t> </a:t>
            </a:r>
            <a:r>
              <a:rPr lang="en-CA" dirty="0" smtClean="0">
                <a:latin typeface="Arial" charset="0"/>
              </a:rPr>
              <a:t>have</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present.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has</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right</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enter</a:t>
            </a:r>
            <a:r>
              <a:rPr lang="en-CA" dirty="0" smtClean="0">
                <a:solidFill>
                  <a:srgbClr val="7F7F7F"/>
                </a:solidFill>
                <a:latin typeface="Arial" charset="0"/>
              </a:rPr>
              <a:t> </a:t>
            </a:r>
            <a:r>
              <a:rPr lang="en-CA" dirty="0" smtClean="0">
                <a:latin typeface="Arial" charset="0"/>
              </a:rPr>
              <a:t>as</a:t>
            </a:r>
            <a:r>
              <a:rPr lang="en-CA" dirty="0" smtClean="0">
                <a:solidFill>
                  <a:srgbClr val="7F7F7F"/>
                </a:solidFill>
                <a:latin typeface="Arial" charset="0"/>
              </a:rPr>
              <a:t> </a:t>
            </a:r>
            <a:r>
              <a:rPr lang="en-CA" dirty="0" smtClean="0">
                <a:latin typeface="Arial" charset="0"/>
              </a:rPr>
              <a:t>long</a:t>
            </a:r>
            <a:r>
              <a:rPr lang="en-CA" dirty="0" smtClean="0">
                <a:solidFill>
                  <a:srgbClr val="7F7F7F"/>
                </a:solidFill>
                <a:latin typeface="Arial" charset="0"/>
              </a:rPr>
              <a:t> </a:t>
            </a:r>
            <a:r>
              <a:rPr lang="en-CA" dirty="0" smtClean="0">
                <a:latin typeface="Arial" charset="0"/>
              </a:rPr>
              <a:t>as</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gives</a:t>
            </a:r>
            <a:r>
              <a:rPr lang="en-CA" dirty="0" smtClean="0">
                <a:solidFill>
                  <a:srgbClr val="7F7F7F"/>
                </a:solidFill>
                <a:latin typeface="Arial" charset="0"/>
              </a:rPr>
              <a:t> </a:t>
            </a:r>
            <a:r>
              <a:rPr lang="en-CA" dirty="0" smtClean="0">
                <a:latin typeface="Arial" charset="0"/>
              </a:rPr>
              <a:t>proper</a:t>
            </a:r>
            <a:r>
              <a:rPr lang="en-CA" dirty="0" smtClean="0">
                <a:solidFill>
                  <a:srgbClr val="7F7F7F"/>
                </a:solidFill>
                <a:latin typeface="Arial" charset="0"/>
              </a:rPr>
              <a:t> </a:t>
            </a:r>
            <a:r>
              <a:rPr lang="en-CA" dirty="0" smtClean="0">
                <a:latin typeface="Arial" charset="0"/>
              </a:rPr>
              <a:t>notice.</a:t>
            </a:r>
            <a:r>
              <a:rPr lang="en-US" dirty="0" smtClean="0">
                <a:solidFill>
                  <a:srgbClr val="7F7F7F"/>
                </a:solidFill>
                <a:latin typeface="Arial" charset="0"/>
              </a:rPr>
              <a:t> </a:t>
            </a:r>
          </a:p>
        </p:txBody>
      </p:sp>
      <p:sp>
        <p:nvSpPr>
          <p:cNvPr id="20484" name="AutoShape 11">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0485" name="TextBox 4"/>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752600" y="152400"/>
            <a:ext cx="6553200" cy="533400"/>
          </a:xfrm>
        </p:spPr>
        <p:txBody>
          <a:bodyPr/>
          <a:lstStyle/>
          <a:p>
            <a:r>
              <a:rPr lang="en-CA" smtClean="0"/>
              <a:t>Introduction</a:t>
            </a:r>
            <a:endParaRPr lang="en-US" smtClean="0"/>
          </a:p>
        </p:txBody>
      </p:sp>
      <p:sp>
        <p:nvSpPr>
          <p:cNvPr id="3" name="Content Placeholder 2"/>
          <p:cNvSpPr>
            <a:spLocks noGrp="1"/>
          </p:cNvSpPr>
          <p:nvPr>
            <p:ph idx="1"/>
          </p:nvPr>
        </p:nvSpPr>
        <p:spPr>
          <a:xfrm>
            <a:off x="457200" y="1600200"/>
            <a:ext cx="8229600" cy="4114800"/>
          </a:xfrm>
        </p:spPr>
        <p:txBody>
          <a:bodyPr/>
          <a:lstStyle/>
          <a:p>
            <a:pPr marL="0" indent="0">
              <a:buFont typeface="Wingdings" pitchFamily="2" charset="2"/>
              <a:buNone/>
              <a:defRPr/>
            </a:pPr>
            <a:r>
              <a:rPr/>
              <a:t>This </a:t>
            </a:r>
            <a:r>
              <a:rPr b="1"/>
              <a:t>Quick Reference </a:t>
            </a:r>
            <a:r>
              <a:rPr/>
              <a:t>is designed to provide general information for all tenants, landlords, and agents involved in renting residential premises in Alberta under the  </a:t>
            </a:r>
            <a:r>
              <a:rPr b="1" i="1"/>
              <a:t>Residential Tenancies Act </a:t>
            </a:r>
            <a:r>
              <a:rPr/>
              <a:t>(RTA) and regulations:</a:t>
            </a:r>
          </a:p>
          <a:p>
            <a:pPr>
              <a:spcAft>
                <a:spcPts val="0"/>
              </a:spcAft>
              <a:defRPr/>
            </a:pPr>
            <a:r>
              <a:rPr/>
              <a:t>Residential Tenancies Exemption Regulation </a:t>
            </a:r>
          </a:p>
          <a:p>
            <a:pPr>
              <a:spcAft>
                <a:spcPts val="0"/>
              </a:spcAft>
              <a:defRPr/>
            </a:pPr>
            <a:r>
              <a:rPr/>
              <a:t>Residential Tenancies Ministerial Regulation </a:t>
            </a:r>
          </a:p>
          <a:p>
            <a:pPr>
              <a:spcAft>
                <a:spcPts val="0"/>
              </a:spcAft>
              <a:defRPr/>
            </a:pPr>
            <a:r>
              <a:rPr/>
              <a:t>Residential Tenancy Dispute Resolution Service Regulation </a:t>
            </a:r>
          </a:p>
          <a:p>
            <a:pPr>
              <a:spcAft>
                <a:spcPts val="0"/>
              </a:spcAft>
              <a:defRPr/>
            </a:pPr>
            <a:r>
              <a:rPr/>
              <a:t>Security Deposit Interest Rate Regulation</a:t>
            </a:r>
          </a:p>
          <a:p>
            <a:pPr>
              <a:defRPr/>
            </a:pPr>
            <a:r>
              <a:rPr/>
              <a:t>Subsidized Public Housing Regulation</a:t>
            </a:r>
          </a:p>
          <a:p>
            <a:pPr marL="0" indent="0">
              <a:buFont typeface="Wingdings" pitchFamily="2" charset="2"/>
              <a:buNone/>
              <a:defRPr/>
            </a:pPr>
            <a:r>
              <a:rPr/>
              <a:t>The </a:t>
            </a:r>
            <a:r>
              <a:rPr b="1"/>
              <a:t>Quick Reference </a:t>
            </a:r>
            <a:r>
              <a:rPr/>
              <a:t>will explain the minimum legislated requirements set out in the RTA. It provides landlords and tenants with options to deal with matters not established as minimum requirements and makes residential tenancy resource material available in a user-friendly format.</a:t>
            </a:r>
          </a:p>
          <a:p>
            <a:pPr marL="0" indent="0">
              <a:buFont typeface="Wingdings" pitchFamily="2" charset="2"/>
              <a:buNone/>
              <a:defRPr/>
            </a:pPr>
            <a:r>
              <a:rPr/>
              <a:t>As a </a:t>
            </a:r>
            <a:r>
              <a:rPr b="1"/>
              <a:t>Quick Reference </a:t>
            </a:r>
            <a:r>
              <a:rPr/>
              <a:t>on residential tenancy matters, this does </a:t>
            </a:r>
            <a:r>
              <a:rPr b="1"/>
              <a:t>not</a:t>
            </a:r>
            <a:r>
              <a:rPr/>
              <a:t> set out everything in the RTA, nor does it state the law.  Landlords and tenants should refer to the RTA to determine their legislative rights and obligations. In every instance, the law as set out in the RTA governs.</a:t>
            </a:r>
          </a:p>
          <a:p>
            <a:pPr marL="0" indent="0">
              <a:buFont typeface="Wingdings" pitchFamily="2" charset="2"/>
              <a:buNone/>
              <a:defRPr/>
            </a:pPr>
            <a:r>
              <a:rPr lang="en-CA" b="1">
                <a:effectLst>
                  <a:outerShdw blurRad="38100" dist="38100" dir="2700000" algn="tl">
                    <a:srgbClr val="000000">
                      <a:alpha val="43137"/>
                    </a:srgbClr>
                  </a:outerShdw>
                </a:effectLst>
              </a:rPr>
              <a:t>NOTE</a:t>
            </a:r>
            <a:r>
              <a:rPr lang="en-CA" b="1" i="1"/>
              <a:t>:  The information provided in the Quick Reference is not a substitute for legal advice.</a:t>
            </a:r>
            <a:endParaRPr b="1" i="1"/>
          </a:p>
        </p:txBody>
      </p:sp>
      <p:sp>
        <p:nvSpPr>
          <p:cNvPr id="4100" name="AutoShape 10">
            <a:hlinkClick r:id="rId2"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4101" name="TextBox 4"/>
          <p:cNvSpPr txBox="1">
            <a:spLocks noChangeArrowheads="1"/>
          </p:cNvSpPr>
          <p:nvPr/>
        </p:nvSpPr>
        <p:spPr bwMode="auto">
          <a:xfrm>
            <a:off x="914400" y="6167438"/>
            <a:ext cx="3657600" cy="277812"/>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1143000" y="152400"/>
            <a:ext cx="6858000" cy="447675"/>
          </a:xfrm>
        </p:spPr>
        <p:txBody>
          <a:bodyPr/>
          <a:lstStyle/>
          <a:p>
            <a:pPr eaLnBrk="1" hangingPunct="1"/>
            <a:r>
              <a:rPr lang="en-CA" smtClean="0"/>
              <a:t>Locks and Security Devices</a:t>
            </a:r>
            <a:endParaRPr lang="en-US" smtClean="0">
              <a:solidFill>
                <a:srgbClr val="7F7F7F"/>
              </a:solidFill>
            </a:endParaRPr>
          </a:p>
        </p:txBody>
      </p:sp>
      <p:sp>
        <p:nvSpPr>
          <p:cNvPr id="21507" name="Rectangle 5"/>
          <p:cNvSpPr>
            <a:spLocks noGrp="1" noChangeArrowheads="1"/>
          </p:cNvSpPr>
          <p:nvPr>
            <p:ph type="body" sz="half" idx="1"/>
          </p:nvPr>
        </p:nvSpPr>
        <p:spPr>
          <a:xfrm>
            <a:off x="457200" y="2057400"/>
            <a:ext cx="3962400" cy="3886200"/>
          </a:xfrm>
        </p:spPr>
        <p:txBody>
          <a:bodyPr/>
          <a:lstStyle/>
          <a:p>
            <a:pPr eaLnBrk="1" hangingPunct="1">
              <a:spcAft>
                <a:spcPct val="0"/>
              </a:spcAft>
              <a:buFont typeface="Wingdings" pitchFamily="2" charset="2"/>
              <a:buNone/>
            </a:pPr>
            <a:r>
              <a:rPr lang="en-CA" b="1" smtClean="0">
                <a:solidFill>
                  <a:srgbClr val="FF0000"/>
                </a:solidFill>
                <a:latin typeface="Arial" charset="0"/>
              </a:rPr>
              <a:t>Landlord’s Responsibility</a:t>
            </a:r>
          </a:p>
          <a:p>
            <a:pPr eaLnBrk="1" hangingPunct="1">
              <a:spcAft>
                <a:spcPct val="0"/>
              </a:spcAft>
            </a:pPr>
            <a:r>
              <a:rPr lang="en-CA" smtClean="0">
                <a:latin typeface="Arial" charset="0"/>
              </a:rPr>
              <a:t>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beginning</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has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key</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residential</a:t>
            </a:r>
            <a:r>
              <a:rPr lang="en-CA" smtClean="0">
                <a:solidFill>
                  <a:srgbClr val="7F7F7F"/>
                </a:solidFill>
                <a:latin typeface="Arial" charset="0"/>
              </a:rPr>
              <a:t> </a:t>
            </a:r>
            <a:r>
              <a:rPr lang="en-CA" smtClean="0">
                <a:latin typeface="Arial" charset="0"/>
              </a:rPr>
              <a:t>premises,</a:t>
            </a:r>
            <a:r>
              <a:rPr lang="en-CA" smtClean="0">
                <a:solidFill>
                  <a:srgbClr val="7F7F7F"/>
                </a:solidFill>
                <a:latin typeface="Arial" charset="0"/>
              </a:rPr>
              <a:t> </a:t>
            </a:r>
            <a:r>
              <a:rPr lang="en-CA" smtClean="0">
                <a:latin typeface="Arial" charset="0"/>
              </a:rPr>
              <a:t>main</a:t>
            </a:r>
            <a:r>
              <a:rPr lang="en-CA" smtClean="0">
                <a:solidFill>
                  <a:srgbClr val="7F7F7F"/>
                </a:solidFill>
                <a:latin typeface="Arial" charset="0"/>
              </a:rPr>
              <a:t> </a:t>
            </a:r>
            <a:r>
              <a:rPr lang="en-CA" smtClean="0">
                <a:latin typeface="Arial" charset="0"/>
              </a:rPr>
              <a:t>doors,</a:t>
            </a:r>
            <a:r>
              <a:rPr lang="en-CA" smtClean="0">
                <a:solidFill>
                  <a:srgbClr val="7F7F7F"/>
                </a:solidFill>
                <a:latin typeface="Arial" charset="0"/>
              </a:rPr>
              <a:t> </a:t>
            </a:r>
            <a:r>
              <a:rPr lang="en-CA" smtClean="0">
                <a:latin typeface="Arial" charset="0"/>
              </a:rPr>
              <a:t>mail</a:t>
            </a:r>
            <a:r>
              <a:rPr lang="en-CA" smtClean="0">
                <a:solidFill>
                  <a:srgbClr val="7F7F7F"/>
                </a:solidFill>
                <a:latin typeface="Arial" charset="0"/>
              </a:rPr>
              <a:t> </a:t>
            </a:r>
            <a:r>
              <a:rPr lang="en-CA" smtClean="0">
                <a:latin typeface="Arial" charset="0"/>
              </a:rPr>
              <a:t>box</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any</a:t>
            </a:r>
            <a:r>
              <a:rPr lang="en-CA" smtClean="0">
                <a:solidFill>
                  <a:srgbClr val="7F7F7F"/>
                </a:solidFill>
                <a:latin typeface="Arial" charset="0"/>
              </a:rPr>
              <a:t> </a:t>
            </a:r>
            <a:r>
              <a:rPr lang="en-CA" smtClean="0">
                <a:latin typeface="Arial" charset="0"/>
              </a:rPr>
              <a:t>other</a:t>
            </a:r>
            <a:r>
              <a:rPr lang="en-CA" smtClean="0">
                <a:solidFill>
                  <a:srgbClr val="7F7F7F"/>
                </a:solidFill>
                <a:latin typeface="Arial" charset="0"/>
              </a:rPr>
              <a:t> </a:t>
            </a:r>
            <a:r>
              <a:rPr lang="en-CA" smtClean="0">
                <a:latin typeface="Arial" charset="0"/>
              </a:rPr>
              <a:t>common</a:t>
            </a:r>
            <a:r>
              <a:rPr lang="en-CA" smtClean="0">
                <a:solidFill>
                  <a:srgbClr val="7F7F7F"/>
                </a:solidFill>
                <a:latin typeface="Arial" charset="0"/>
              </a:rPr>
              <a:t> </a:t>
            </a:r>
            <a:r>
              <a:rPr lang="en-CA" smtClean="0">
                <a:latin typeface="Arial" charset="0"/>
              </a:rPr>
              <a:t>areas,</a:t>
            </a:r>
            <a:r>
              <a:rPr lang="en-CA" smtClean="0">
                <a:solidFill>
                  <a:srgbClr val="7F7F7F"/>
                </a:solidFill>
                <a:latin typeface="Arial" charset="0"/>
              </a:rPr>
              <a:t> </a:t>
            </a:r>
            <a:r>
              <a:rPr lang="en-CA" smtClean="0">
                <a:latin typeface="Arial" charset="0"/>
              </a:rPr>
              <a:t>such</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recreational</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laundry</a:t>
            </a:r>
            <a:r>
              <a:rPr lang="en-CA" smtClean="0">
                <a:solidFill>
                  <a:srgbClr val="7F7F7F"/>
                </a:solidFill>
                <a:latin typeface="Arial" charset="0"/>
              </a:rPr>
              <a:t> </a:t>
            </a:r>
            <a:r>
              <a:rPr lang="en-CA" smtClean="0">
                <a:latin typeface="Arial" charset="0"/>
              </a:rPr>
              <a:t>rooms</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has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right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access.</a:t>
            </a:r>
          </a:p>
          <a:p>
            <a:pPr eaLnBrk="1" hangingPunct="1">
              <a:spcAft>
                <a:spcPct val="0"/>
              </a:spcAft>
            </a:pPr>
            <a:r>
              <a:rPr lang="en-CA" smtClean="0">
                <a:latin typeface="Arial" charset="0"/>
              </a:rPr>
              <a:t>A</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change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locks</a:t>
            </a:r>
            <a:r>
              <a:rPr lang="en-CA" smtClean="0">
                <a:solidFill>
                  <a:srgbClr val="7F7F7F"/>
                </a:solidFill>
                <a:latin typeface="Arial" charset="0"/>
              </a:rPr>
              <a:t> </a:t>
            </a:r>
            <a:r>
              <a:rPr lang="en-CA" smtClean="0">
                <a:latin typeface="Arial" charset="0"/>
              </a:rPr>
              <a:t>without</a:t>
            </a:r>
            <a:r>
              <a:rPr lang="en-CA" smtClean="0">
                <a:solidFill>
                  <a:srgbClr val="7F7F7F"/>
                </a:solidFill>
                <a:latin typeface="Arial" charset="0"/>
              </a:rPr>
              <a:t> </a:t>
            </a:r>
            <a:r>
              <a:rPr lang="en-CA" smtClean="0">
                <a:latin typeface="Arial" charset="0"/>
              </a:rPr>
              <a:t>giving</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prior</a:t>
            </a:r>
            <a:r>
              <a:rPr lang="en-CA" smtClean="0">
                <a:solidFill>
                  <a:srgbClr val="7F7F7F"/>
                </a:solidFill>
                <a:latin typeface="Arial" charset="0"/>
              </a:rPr>
              <a:t> </a:t>
            </a:r>
            <a:r>
              <a:rPr lang="en-CA" smtClean="0">
                <a:latin typeface="Arial" charset="0"/>
              </a:rPr>
              <a:t>notice,</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long</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gives</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new</a:t>
            </a:r>
            <a:r>
              <a:rPr lang="en-CA" smtClean="0">
                <a:solidFill>
                  <a:srgbClr val="7F7F7F"/>
                </a:solidFill>
                <a:latin typeface="Arial" charset="0"/>
              </a:rPr>
              <a:t> </a:t>
            </a:r>
            <a:r>
              <a:rPr lang="en-CA" smtClean="0">
                <a:latin typeface="Arial" charset="0"/>
              </a:rPr>
              <a:t>set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keys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soon</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change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made.</a:t>
            </a:r>
            <a:r>
              <a:rPr lang="en-US" smtClean="0">
                <a:solidFill>
                  <a:srgbClr val="7F7F7F"/>
                </a:solidFill>
                <a:latin typeface="Arial" charset="0"/>
              </a:rPr>
              <a:t> </a:t>
            </a:r>
          </a:p>
        </p:txBody>
      </p:sp>
      <p:sp>
        <p:nvSpPr>
          <p:cNvPr id="21508" name="Rectangle 6"/>
          <p:cNvSpPr>
            <a:spLocks noGrp="1" noChangeArrowheads="1"/>
          </p:cNvSpPr>
          <p:nvPr>
            <p:ph type="body" sz="half" idx="4294967295"/>
          </p:nvPr>
        </p:nvSpPr>
        <p:spPr>
          <a:xfrm>
            <a:off x="4572000" y="1981200"/>
            <a:ext cx="4114800" cy="4114800"/>
          </a:xfrm>
        </p:spPr>
        <p:txBody>
          <a:bodyPr/>
          <a:lstStyle/>
          <a:p>
            <a:pPr eaLnBrk="1" hangingPunct="1">
              <a:lnSpc>
                <a:spcPct val="150000"/>
              </a:lnSpc>
              <a:spcAft>
                <a:spcPct val="0"/>
              </a:spcAft>
              <a:buFont typeface="Wingdings" pitchFamily="2" charset="2"/>
              <a:buNone/>
            </a:pPr>
            <a:r>
              <a:rPr lang="en-CA" b="1" smtClean="0">
                <a:solidFill>
                  <a:srgbClr val="FF0000"/>
                </a:solidFill>
                <a:latin typeface="Arial" charset="0"/>
              </a:rPr>
              <a:t>Tenant’s Responsibility</a:t>
            </a:r>
          </a:p>
          <a:p>
            <a:pPr eaLnBrk="1" hangingPunct="1"/>
            <a:r>
              <a:rPr lang="en-CA" smtClean="0">
                <a:latin typeface="Arial" charset="0"/>
              </a:rPr>
              <a:t>If</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wants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add</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change</a:t>
            </a:r>
            <a:r>
              <a:rPr lang="en-CA" smtClean="0">
                <a:solidFill>
                  <a:srgbClr val="7F7F7F"/>
                </a:solidFill>
                <a:latin typeface="Arial" charset="0"/>
              </a:rPr>
              <a:t> </a:t>
            </a:r>
            <a:r>
              <a:rPr lang="en-CA" smtClean="0">
                <a:latin typeface="Arial" charset="0"/>
              </a:rPr>
              <a:t>locks</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increase</a:t>
            </a:r>
            <a:r>
              <a:rPr lang="en-CA" smtClean="0">
                <a:solidFill>
                  <a:srgbClr val="7F7F7F"/>
                </a:solidFill>
                <a:latin typeface="Arial" charset="0"/>
              </a:rPr>
              <a:t> </a:t>
            </a:r>
            <a:r>
              <a:rPr lang="en-CA" smtClean="0">
                <a:latin typeface="Arial" charset="0"/>
              </a:rPr>
              <a:t>security,</a:t>
            </a:r>
            <a:r>
              <a:rPr lang="en-CA" smtClean="0">
                <a:solidFill>
                  <a:srgbClr val="7F7F7F"/>
                </a:solidFill>
                <a:latin typeface="Arial" charset="0"/>
              </a:rPr>
              <a:t> </a:t>
            </a:r>
            <a:r>
              <a:rPr lang="en-CA" smtClean="0">
                <a:latin typeface="Arial" charset="0"/>
              </a:rPr>
              <a:t>they</a:t>
            </a:r>
            <a:r>
              <a:rPr lang="en-CA" smtClean="0">
                <a:solidFill>
                  <a:srgbClr val="7F7F7F"/>
                </a:solidFill>
                <a:latin typeface="Arial" charset="0"/>
              </a:rPr>
              <a:t> </a:t>
            </a:r>
            <a:r>
              <a:rPr lang="en-CA" smtClean="0">
                <a:latin typeface="Arial" charset="0"/>
              </a:rPr>
              <a:t>may</a:t>
            </a:r>
            <a:r>
              <a:rPr lang="en-CA" smtClean="0">
                <a:solidFill>
                  <a:srgbClr val="7F7F7F"/>
                </a:solidFill>
                <a:latin typeface="Arial" charset="0"/>
              </a:rPr>
              <a:t> </a:t>
            </a:r>
            <a:r>
              <a:rPr lang="en-CA" smtClean="0">
                <a:latin typeface="Arial" charset="0"/>
              </a:rPr>
              <a:t>do</a:t>
            </a:r>
            <a:r>
              <a:rPr lang="en-CA" smtClean="0">
                <a:solidFill>
                  <a:srgbClr val="7F7F7F"/>
                </a:solidFill>
                <a:latin typeface="Arial" charset="0"/>
              </a:rPr>
              <a:t> </a:t>
            </a:r>
            <a:r>
              <a:rPr lang="en-CA" smtClean="0">
                <a:latin typeface="Arial" charset="0"/>
              </a:rPr>
              <a:t>so</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they</a:t>
            </a:r>
            <a:r>
              <a:rPr lang="en-CA" smtClean="0">
                <a:solidFill>
                  <a:srgbClr val="7F7F7F"/>
                </a:solidFill>
                <a:latin typeface="Arial" charset="0"/>
              </a:rPr>
              <a:t> </a:t>
            </a:r>
            <a:r>
              <a:rPr lang="en-CA" smtClean="0">
                <a:latin typeface="Arial" charset="0"/>
              </a:rPr>
              <a:t>get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landlord's</a:t>
            </a:r>
            <a:r>
              <a:rPr lang="en-CA" smtClean="0">
                <a:solidFill>
                  <a:srgbClr val="7F7F7F"/>
                </a:solidFill>
                <a:latin typeface="Arial" charset="0"/>
              </a:rPr>
              <a:t> </a:t>
            </a:r>
            <a:r>
              <a:rPr lang="en-CA" smtClean="0">
                <a:latin typeface="Arial" charset="0"/>
              </a:rPr>
              <a:t>permission.</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new</a:t>
            </a:r>
            <a:r>
              <a:rPr lang="en-CA" smtClean="0">
                <a:solidFill>
                  <a:srgbClr val="7F7F7F"/>
                </a:solidFill>
                <a:latin typeface="Arial" charset="0"/>
              </a:rPr>
              <a:t> </a:t>
            </a:r>
            <a:r>
              <a:rPr lang="en-CA" smtClean="0">
                <a:latin typeface="Arial" charset="0"/>
              </a:rPr>
              <a:t>key</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soon</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change</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made.</a:t>
            </a:r>
          </a:p>
          <a:p>
            <a:pPr eaLnBrk="1" hangingPunct="1"/>
            <a:r>
              <a:rPr lang="en-CA" smtClean="0">
                <a:latin typeface="Arial" charset="0"/>
              </a:rPr>
              <a:t>Without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landlord's</a:t>
            </a:r>
            <a:r>
              <a:rPr lang="en-CA" smtClean="0">
                <a:solidFill>
                  <a:srgbClr val="7F7F7F"/>
                </a:solidFill>
                <a:latin typeface="Arial" charset="0"/>
              </a:rPr>
              <a:t> </a:t>
            </a:r>
            <a:r>
              <a:rPr lang="en-CA" smtClean="0">
                <a:latin typeface="Arial" charset="0"/>
              </a:rPr>
              <a:t>permission,</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may</a:t>
            </a:r>
            <a:r>
              <a:rPr lang="en-CA" smtClean="0">
                <a:solidFill>
                  <a:srgbClr val="7F7F7F"/>
                </a:solidFill>
                <a:latin typeface="Arial" charset="0"/>
              </a:rPr>
              <a:t> </a:t>
            </a:r>
            <a:r>
              <a:rPr lang="en-CA" smtClean="0">
                <a:latin typeface="Arial" charset="0"/>
              </a:rPr>
              <a:t>only</a:t>
            </a:r>
            <a:r>
              <a:rPr lang="en-CA" smtClean="0">
                <a:solidFill>
                  <a:srgbClr val="7F7F7F"/>
                </a:solidFill>
                <a:latin typeface="Arial" charset="0"/>
              </a:rPr>
              <a:t> </a:t>
            </a:r>
            <a:r>
              <a:rPr lang="en-CA" smtClean="0">
                <a:latin typeface="Arial" charset="0"/>
              </a:rPr>
              <a:t>add</a:t>
            </a:r>
            <a:r>
              <a:rPr lang="en-CA" smtClean="0">
                <a:solidFill>
                  <a:srgbClr val="7F7F7F"/>
                </a:solidFill>
                <a:latin typeface="Arial" charset="0"/>
              </a:rPr>
              <a:t> </a:t>
            </a:r>
            <a:r>
              <a:rPr lang="en-CA" smtClean="0">
                <a:latin typeface="Arial" charset="0"/>
              </a:rPr>
              <a:t>locks</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used</a:t>
            </a:r>
            <a:r>
              <a:rPr lang="en-CA" smtClean="0">
                <a:solidFill>
                  <a:srgbClr val="7F7F7F"/>
                </a:solidFill>
                <a:latin typeface="Arial" charset="0"/>
              </a:rPr>
              <a:t> </a:t>
            </a:r>
            <a:r>
              <a:rPr lang="en-CA" smtClean="0">
                <a:latin typeface="Arial" charset="0"/>
              </a:rPr>
              <a:t>from</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inside,</a:t>
            </a:r>
            <a:r>
              <a:rPr lang="en-CA" smtClean="0">
                <a:solidFill>
                  <a:srgbClr val="7F7F7F"/>
                </a:solidFill>
                <a:latin typeface="Arial" charset="0"/>
              </a:rPr>
              <a:t> </a:t>
            </a:r>
            <a:r>
              <a:rPr lang="en-CA" smtClean="0">
                <a:latin typeface="Arial" charset="0"/>
              </a:rPr>
              <a:t>such</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chain</a:t>
            </a:r>
            <a:r>
              <a:rPr lang="en-CA" smtClean="0">
                <a:solidFill>
                  <a:srgbClr val="7F7F7F"/>
                </a:solidFill>
                <a:latin typeface="Arial" charset="0"/>
              </a:rPr>
              <a:t> </a:t>
            </a:r>
            <a:r>
              <a:rPr lang="en-CA" smtClean="0">
                <a:latin typeface="Arial" charset="0"/>
              </a:rPr>
              <a:t>locks.</a:t>
            </a:r>
            <a:r>
              <a:rPr lang="en-CA" smtClean="0">
                <a:solidFill>
                  <a:srgbClr val="7F7F7F"/>
                </a:solidFill>
                <a:latin typeface="Arial" charset="0"/>
              </a:rPr>
              <a:t> </a:t>
            </a:r>
            <a:endParaRPr lang="en-CA" smtClean="0">
              <a:latin typeface="Arial" charset="0"/>
            </a:endParaRPr>
          </a:p>
          <a:p>
            <a:pPr eaLnBrk="1" hangingPunct="1"/>
            <a:r>
              <a:rPr lang="en-CA" smtClean="0">
                <a:latin typeface="Arial" charset="0"/>
              </a:rPr>
              <a:t>If</a:t>
            </a:r>
            <a:r>
              <a:rPr lang="en-CA" smtClean="0">
                <a:solidFill>
                  <a:srgbClr val="7F7F7F"/>
                </a:solidFill>
                <a:latin typeface="Arial" charset="0"/>
              </a:rPr>
              <a:t> </a:t>
            </a:r>
            <a:r>
              <a:rPr lang="en-CA" smtClean="0">
                <a:latin typeface="Arial" charset="0"/>
              </a:rPr>
              <a:t>adding</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lock</a:t>
            </a:r>
            <a:r>
              <a:rPr lang="en-CA" smtClean="0">
                <a:solidFill>
                  <a:srgbClr val="7F7F7F"/>
                </a:solidFill>
                <a:latin typeface="Arial" charset="0"/>
              </a:rPr>
              <a:t> </a:t>
            </a:r>
            <a:r>
              <a:rPr lang="en-CA" smtClean="0">
                <a:latin typeface="Arial" charset="0"/>
              </a:rPr>
              <a:t>makes</a:t>
            </a:r>
            <a:r>
              <a:rPr lang="en-CA" smtClean="0">
                <a:solidFill>
                  <a:srgbClr val="7F7F7F"/>
                </a:solidFill>
                <a:latin typeface="Arial" charset="0"/>
              </a:rPr>
              <a:t> </a:t>
            </a:r>
            <a:r>
              <a:rPr lang="en-CA" smtClean="0">
                <a:latin typeface="Arial" charset="0"/>
              </a:rPr>
              <a:t>holes</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door</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frame,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leave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lock</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place</a:t>
            </a:r>
            <a:r>
              <a:rPr lang="en-CA" smtClean="0">
                <a:solidFill>
                  <a:srgbClr val="7F7F7F"/>
                </a:solidFill>
                <a:latin typeface="Arial" charset="0"/>
              </a:rPr>
              <a:t> </a:t>
            </a:r>
            <a:r>
              <a:rPr lang="en-CA" smtClean="0">
                <a:latin typeface="Arial" charset="0"/>
              </a:rPr>
              <a:t>when</a:t>
            </a:r>
            <a:r>
              <a:rPr lang="en-CA" smtClean="0">
                <a:solidFill>
                  <a:srgbClr val="7F7F7F"/>
                </a:solidFill>
                <a:latin typeface="Arial" charset="0"/>
              </a:rPr>
              <a:t> </a:t>
            </a:r>
            <a:r>
              <a:rPr lang="en-CA" smtClean="0">
                <a:latin typeface="Arial" charset="0"/>
              </a:rPr>
              <a:t>moving</a:t>
            </a:r>
            <a:r>
              <a:rPr lang="en-CA" smtClean="0">
                <a:solidFill>
                  <a:srgbClr val="7F7F7F"/>
                </a:solidFill>
                <a:latin typeface="Arial" charset="0"/>
              </a:rPr>
              <a:t> </a:t>
            </a:r>
            <a:r>
              <a:rPr lang="en-CA" smtClean="0">
                <a:latin typeface="Arial" charset="0"/>
              </a:rPr>
              <a:t>out</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repair</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damage</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lock</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removed.</a:t>
            </a:r>
            <a:r>
              <a:rPr lang="en-CA" smtClean="0">
                <a:solidFill>
                  <a:srgbClr val="7F7F7F"/>
                </a:solidFill>
                <a:latin typeface="Arial" charset="0"/>
              </a:rPr>
              <a:t> </a:t>
            </a:r>
            <a:r>
              <a:rPr lang="en-CA" smtClean="0">
                <a:latin typeface="Arial" charset="0"/>
              </a:rPr>
              <a:t>If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device</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lock</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stay,</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smtClean="0">
                <a:latin typeface="Arial" charset="0"/>
              </a:rPr>
              <a:t>becomes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property</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p>
          <a:p>
            <a:pPr eaLnBrk="1" hangingPunct="1"/>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return</a:t>
            </a:r>
            <a:r>
              <a:rPr lang="en-CA" smtClean="0">
                <a:solidFill>
                  <a:srgbClr val="7F7F7F"/>
                </a:solidFill>
                <a:latin typeface="Arial" charset="0"/>
              </a:rPr>
              <a:t> </a:t>
            </a:r>
            <a:r>
              <a:rPr lang="en-CA" smtClean="0">
                <a:latin typeface="Arial" charset="0"/>
              </a:rPr>
              <a:t>all</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keys</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end</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including</a:t>
            </a:r>
            <a:r>
              <a:rPr lang="en-CA" smtClean="0">
                <a:solidFill>
                  <a:srgbClr val="7F7F7F"/>
                </a:solidFill>
                <a:latin typeface="Arial" charset="0"/>
              </a:rPr>
              <a:t> </a:t>
            </a:r>
            <a:r>
              <a:rPr lang="en-CA" smtClean="0">
                <a:latin typeface="Arial" charset="0"/>
              </a:rPr>
              <a:t>any</a:t>
            </a:r>
            <a:r>
              <a:rPr lang="en-CA" smtClean="0">
                <a:solidFill>
                  <a:srgbClr val="7F7F7F"/>
                </a:solidFill>
                <a:latin typeface="Arial" charset="0"/>
              </a:rPr>
              <a:t> </a:t>
            </a:r>
            <a:r>
              <a:rPr lang="en-CA" smtClean="0">
                <a:latin typeface="Arial" charset="0"/>
              </a:rPr>
              <a:t>extra</a:t>
            </a:r>
            <a:r>
              <a:rPr lang="en-CA" smtClean="0">
                <a:solidFill>
                  <a:srgbClr val="7F7F7F"/>
                </a:solidFill>
                <a:latin typeface="Arial" charset="0"/>
              </a:rPr>
              <a:t> </a:t>
            </a:r>
            <a:r>
              <a:rPr lang="en-CA" smtClean="0">
                <a:latin typeface="Arial" charset="0"/>
              </a:rPr>
              <a:t>keys</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had</a:t>
            </a:r>
            <a:r>
              <a:rPr lang="en-CA" smtClean="0">
                <a:solidFill>
                  <a:srgbClr val="7F7F7F"/>
                </a:solidFill>
                <a:latin typeface="Arial" charset="0"/>
              </a:rPr>
              <a:t> </a:t>
            </a:r>
            <a:r>
              <a:rPr lang="en-CA" smtClean="0">
                <a:latin typeface="Arial" charset="0"/>
              </a:rPr>
              <a:t>cut</a:t>
            </a:r>
            <a:r>
              <a:rPr lang="en-CA" smtClean="0">
                <a:solidFill>
                  <a:srgbClr val="7F7F7F"/>
                </a:solidFill>
                <a:latin typeface="Arial" charset="0"/>
              </a:rPr>
              <a:t> </a:t>
            </a:r>
            <a:r>
              <a:rPr lang="en-CA" smtClean="0">
                <a:latin typeface="Arial" charset="0"/>
              </a:rPr>
              <a:t>at</a:t>
            </a:r>
            <a:r>
              <a:rPr lang="en-CA" smtClean="0">
                <a:solidFill>
                  <a:srgbClr val="7F7F7F"/>
                </a:solidFill>
                <a:latin typeface="Arial" charset="0"/>
              </a:rPr>
              <a:t> </a:t>
            </a:r>
            <a:r>
              <a:rPr lang="en-CA" smtClean="0">
                <a:latin typeface="Arial" charset="0"/>
              </a:rPr>
              <a:t>their</a:t>
            </a:r>
            <a:r>
              <a:rPr lang="en-CA" smtClean="0">
                <a:solidFill>
                  <a:srgbClr val="7F7F7F"/>
                </a:solidFill>
                <a:latin typeface="Arial" charset="0"/>
              </a:rPr>
              <a:t> </a:t>
            </a:r>
            <a:r>
              <a:rPr lang="en-CA" smtClean="0">
                <a:latin typeface="Arial" charset="0"/>
              </a:rPr>
              <a:t>own</a:t>
            </a:r>
            <a:r>
              <a:rPr lang="en-CA" smtClean="0">
                <a:solidFill>
                  <a:srgbClr val="7F7F7F"/>
                </a:solidFill>
                <a:latin typeface="Arial" charset="0"/>
              </a:rPr>
              <a:t> </a:t>
            </a:r>
            <a:r>
              <a:rPr lang="en-CA" smtClean="0">
                <a:latin typeface="Arial" charset="0"/>
              </a:rPr>
              <a:t>expense.</a:t>
            </a:r>
            <a:r>
              <a:rPr lang="en-CA" smtClean="0">
                <a:solidFill>
                  <a:srgbClr val="7F7F7F"/>
                </a:solidFill>
                <a:latin typeface="Arial" charset="0"/>
              </a:rPr>
              <a:t> </a:t>
            </a:r>
            <a:r>
              <a:rPr lang="en-CA" smtClean="0">
                <a:latin typeface="Arial" charset="0"/>
              </a:rPr>
              <a:t>This</a:t>
            </a:r>
            <a:r>
              <a:rPr lang="en-CA" smtClean="0">
                <a:solidFill>
                  <a:srgbClr val="7F7F7F"/>
                </a:solidFill>
                <a:latin typeface="Arial" charset="0"/>
              </a:rPr>
              <a:t> </a:t>
            </a:r>
            <a:r>
              <a:rPr lang="en-CA" smtClean="0">
                <a:latin typeface="Arial" charset="0"/>
              </a:rPr>
              <a:t>helps</a:t>
            </a:r>
            <a:r>
              <a:rPr lang="en-CA" smtClean="0">
                <a:solidFill>
                  <a:srgbClr val="7F7F7F"/>
                </a:solidFill>
                <a:latin typeface="Arial" charset="0"/>
              </a:rPr>
              <a:t> </a:t>
            </a:r>
            <a:r>
              <a:rPr lang="en-CA" smtClean="0">
                <a:latin typeface="Arial" charset="0"/>
              </a:rPr>
              <a:t>keep</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premises</a:t>
            </a:r>
            <a:r>
              <a:rPr lang="en-CA" smtClean="0">
                <a:solidFill>
                  <a:srgbClr val="7F7F7F"/>
                </a:solidFill>
                <a:latin typeface="Arial" charset="0"/>
              </a:rPr>
              <a:t> </a:t>
            </a:r>
            <a:r>
              <a:rPr lang="en-CA" smtClean="0">
                <a:latin typeface="Arial" charset="0"/>
              </a:rPr>
              <a:t>secure.</a:t>
            </a:r>
            <a:r>
              <a:rPr lang="en-US" smtClean="0">
                <a:solidFill>
                  <a:srgbClr val="7F7F7F"/>
                </a:solidFill>
                <a:latin typeface="Arial" charset="0"/>
              </a:rPr>
              <a:t> </a:t>
            </a:r>
          </a:p>
        </p:txBody>
      </p:sp>
      <p:sp>
        <p:nvSpPr>
          <p:cNvPr id="21509" name="Text Box 8"/>
          <p:cNvSpPr txBox="1">
            <a:spLocks noChangeArrowheads="1"/>
          </p:cNvSpPr>
          <p:nvPr/>
        </p:nvSpPr>
        <p:spPr bwMode="auto">
          <a:xfrm>
            <a:off x="457200" y="1447800"/>
            <a:ext cx="8305800" cy="461963"/>
          </a:xfrm>
          <a:prstGeom prst="rect">
            <a:avLst/>
          </a:prstGeom>
          <a:noFill/>
          <a:ln w="9525">
            <a:noFill/>
            <a:miter lim="800000"/>
            <a:headEnd/>
            <a:tailEnd/>
          </a:ln>
        </p:spPr>
        <p:txBody>
          <a:bodyPr>
            <a:spAutoFit/>
          </a:bodyPr>
          <a:lstStyle/>
          <a:p>
            <a:pPr>
              <a:spcBef>
                <a:spcPts val="600"/>
              </a:spcBef>
              <a:spcAft>
                <a:spcPts val="600"/>
              </a:spcAft>
            </a:pPr>
            <a:r>
              <a:rPr lang="en-CA" sz="1200"/>
              <a:t>Neither</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nor</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can</a:t>
            </a:r>
            <a:r>
              <a:rPr lang="en-CA" sz="1200">
                <a:solidFill>
                  <a:srgbClr val="7F7F7F"/>
                </a:solidFill>
              </a:rPr>
              <a:t> </a:t>
            </a:r>
            <a:r>
              <a:rPr lang="en-CA" sz="1200"/>
              <a:t>be</a:t>
            </a:r>
            <a:r>
              <a:rPr lang="en-CA" sz="1200">
                <a:solidFill>
                  <a:srgbClr val="7F7F7F"/>
                </a:solidFill>
              </a:rPr>
              <a:t> </a:t>
            </a:r>
            <a:r>
              <a:rPr lang="en-CA" sz="1200"/>
              <a:t>locked</a:t>
            </a:r>
            <a:r>
              <a:rPr lang="en-CA" sz="1200">
                <a:solidFill>
                  <a:srgbClr val="7F7F7F"/>
                </a:solidFill>
              </a:rPr>
              <a:t> </a:t>
            </a:r>
            <a:r>
              <a:rPr lang="en-CA" sz="1200"/>
              <a:t>out</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premises.</a:t>
            </a:r>
            <a:r>
              <a:rPr lang="en-CA" sz="1200">
                <a:solidFill>
                  <a:srgbClr val="7F7F7F"/>
                </a:solidFill>
              </a:rPr>
              <a:t> </a:t>
            </a:r>
            <a:r>
              <a:rPr lang="en-CA" sz="1200"/>
              <a:t>The</a:t>
            </a:r>
            <a:r>
              <a:rPr lang="en-CA" sz="1200">
                <a:solidFill>
                  <a:srgbClr val="7F7F7F"/>
                </a:solidFill>
              </a:rPr>
              <a:t>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a:t>
            </a:r>
            <a:r>
              <a:rPr lang="en-CA" sz="1200">
                <a:solidFill>
                  <a:srgbClr val="7F7F7F"/>
                </a:solidFill>
              </a:rPr>
              <a:t> </a:t>
            </a:r>
            <a:r>
              <a:rPr lang="en-CA" sz="1200"/>
              <a:t>(RTA)</a:t>
            </a:r>
            <a:r>
              <a:rPr lang="en-CA" sz="1200">
                <a:solidFill>
                  <a:srgbClr val="7F7F7F"/>
                </a:solidFill>
              </a:rPr>
              <a:t> </a:t>
            </a:r>
            <a:r>
              <a:rPr lang="en-CA" sz="1200"/>
              <a:t>section 24</a:t>
            </a:r>
            <a:r>
              <a:rPr lang="en-CA" sz="1200">
                <a:solidFill>
                  <a:srgbClr val="7F7F7F"/>
                </a:solidFill>
              </a:rPr>
              <a:t> </a:t>
            </a:r>
            <a:r>
              <a:rPr lang="en-CA" sz="1200"/>
              <a:t>speaks</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issue</a:t>
            </a:r>
            <a:r>
              <a:rPr lang="en-CA" sz="1200">
                <a:solidFill>
                  <a:srgbClr val="7F7F7F"/>
                </a:solidFill>
              </a:rPr>
              <a:t> </a:t>
            </a:r>
            <a:r>
              <a:rPr lang="en-CA" sz="1200"/>
              <a:t>of</a:t>
            </a:r>
            <a:r>
              <a:rPr lang="en-CA" sz="1200">
                <a:solidFill>
                  <a:srgbClr val="7F7F7F"/>
                </a:solidFill>
              </a:rPr>
              <a:t> </a:t>
            </a:r>
            <a:r>
              <a:rPr lang="en-CA" sz="1200"/>
              <a:t>locks</a:t>
            </a:r>
            <a:r>
              <a:rPr lang="en-CA" sz="1200">
                <a:solidFill>
                  <a:srgbClr val="7F7F7F"/>
                </a:solidFill>
              </a:rPr>
              <a:t> </a:t>
            </a:r>
            <a:r>
              <a:rPr lang="en-CA" sz="1200"/>
              <a:t>and</a:t>
            </a:r>
            <a:r>
              <a:rPr lang="en-CA" sz="1200">
                <a:solidFill>
                  <a:srgbClr val="7F7F7F"/>
                </a:solidFill>
              </a:rPr>
              <a:t> </a:t>
            </a:r>
            <a:r>
              <a:rPr lang="en-CA" sz="1200"/>
              <a:t>security</a:t>
            </a:r>
            <a:r>
              <a:rPr lang="en-CA" sz="1200">
                <a:solidFill>
                  <a:srgbClr val="7F7F7F"/>
                </a:solidFill>
              </a:rPr>
              <a:t> </a:t>
            </a:r>
            <a:r>
              <a:rPr lang="en-CA" sz="1200"/>
              <a:t>devices.</a:t>
            </a:r>
            <a:r>
              <a:rPr lang="en-US" sz="1200">
                <a:solidFill>
                  <a:srgbClr val="7F7F7F"/>
                </a:solidFill>
              </a:rPr>
              <a:t> </a:t>
            </a:r>
          </a:p>
        </p:txBody>
      </p:sp>
      <p:sp>
        <p:nvSpPr>
          <p:cNvPr id="21510" name="AutoShape 11">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1511" name="TextBox 6"/>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143000" y="152400"/>
            <a:ext cx="6858000" cy="533400"/>
          </a:xfrm>
        </p:spPr>
        <p:txBody>
          <a:bodyPr/>
          <a:lstStyle/>
          <a:p>
            <a:r>
              <a:rPr lang="en-CA" smtClean="0"/>
              <a:t>Termination of a Tenancy</a:t>
            </a:r>
            <a:endParaRPr lang="en-US" smtClean="0"/>
          </a:p>
        </p:txBody>
      </p:sp>
      <p:sp>
        <p:nvSpPr>
          <p:cNvPr id="3" name="Content Placeholder 2"/>
          <p:cNvSpPr>
            <a:spLocks noGrp="1"/>
          </p:cNvSpPr>
          <p:nvPr>
            <p:ph sz="half" idx="1"/>
          </p:nvPr>
        </p:nvSpPr>
        <p:spPr>
          <a:xfrm>
            <a:off x="457200" y="1371600"/>
            <a:ext cx="4038600" cy="4800600"/>
          </a:xfrm>
        </p:spPr>
        <p:txBody>
          <a:bodyPr/>
          <a:lstStyle/>
          <a:p>
            <a:pPr marL="0" indent="0">
              <a:buFont typeface="Wingdings" pitchFamily="2" charset="2"/>
              <a:buNone/>
              <a:defRPr/>
            </a:pPr>
            <a:r>
              <a:rPr lang="en-US" dirty="0" smtClean="0"/>
              <a:t>When the tenant has </a:t>
            </a:r>
            <a:r>
              <a:rPr lang="en-US" b="1" dirty="0" smtClean="0"/>
              <a:t>not </a:t>
            </a:r>
            <a:r>
              <a:rPr lang="en-US" dirty="0" smtClean="0"/>
              <a:t>committed a substantial breach a</a:t>
            </a:r>
            <a:r>
              <a:rPr lang="en-US" b="1" dirty="0" smtClean="0"/>
              <a:t> </a:t>
            </a:r>
            <a:r>
              <a:rPr lang="en-US" dirty="0" smtClean="0"/>
              <a:t> landlord can only end a periodic tenancy for the following reasons:</a:t>
            </a:r>
          </a:p>
          <a:p>
            <a:pPr>
              <a:defRPr/>
            </a:pPr>
            <a:r>
              <a:rPr lang="en-US" dirty="0" smtClean="0"/>
              <a:t>The landlord or a relative of the landlord intends to live in the residential premises. </a:t>
            </a:r>
          </a:p>
          <a:p>
            <a:pPr>
              <a:defRPr/>
            </a:pPr>
            <a:r>
              <a:rPr lang="en-US" dirty="0" smtClean="0"/>
              <a:t>The landlord has sold the residential premises and the purchaser or a relative of the purchaser wants to move in.</a:t>
            </a:r>
          </a:p>
          <a:p>
            <a:pPr>
              <a:defRPr/>
            </a:pPr>
            <a:r>
              <a:rPr lang="en-US" dirty="0" smtClean="0"/>
              <a:t>The landlord has sold a detached or semi-detached dwelling unit or condominium unit, and the purchaser has requested in writing that the tenancy be terminated.</a:t>
            </a:r>
          </a:p>
          <a:p>
            <a:pPr>
              <a:defRPr/>
            </a:pPr>
            <a:r>
              <a:rPr lang="en-US" dirty="0" smtClean="0"/>
              <a:t>The landlord intends to demolish the building.</a:t>
            </a:r>
          </a:p>
          <a:p>
            <a:pPr>
              <a:defRPr/>
            </a:pPr>
            <a:r>
              <a:rPr lang="en-US" dirty="0" smtClean="0"/>
              <a:t>The landlord intends to use the residential premises for a non-residential use, such as business purposes.</a:t>
            </a:r>
          </a:p>
          <a:p>
            <a:pPr>
              <a:defRPr/>
            </a:pPr>
            <a:r>
              <a:rPr lang="en-US" dirty="0" smtClean="0"/>
              <a:t>The landlord is an educational institution and the tenant is no longer a student or will no longer be a student at the termination date specified in the notice of termination.</a:t>
            </a:r>
            <a:endParaRPr lang="en-US" dirty="0"/>
          </a:p>
        </p:txBody>
      </p:sp>
      <p:sp>
        <p:nvSpPr>
          <p:cNvPr id="4" name="Content Placeholder 3"/>
          <p:cNvSpPr>
            <a:spLocks noGrp="1"/>
          </p:cNvSpPr>
          <p:nvPr>
            <p:ph sz="half" idx="13"/>
          </p:nvPr>
        </p:nvSpPr>
        <p:spPr>
          <a:xfrm>
            <a:off x="4724400" y="1371600"/>
            <a:ext cx="4038600" cy="4876800"/>
          </a:xfrm>
        </p:spPr>
        <p:txBody>
          <a:bodyPr/>
          <a:lstStyle/>
          <a:p>
            <a:pPr eaLnBrk="1" hangingPunct="1">
              <a:buFont typeface="Wingdings" pitchFamily="2" charset="2"/>
              <a:buNone/>
              <a:defRPr/>
            </a:pPr>
            <a:r>
              <a:rPr lang="en-US" dirty="0" smtClean="0"/>
              <a:t>The landlord’s notice to the tenant </a:t>
            </a:r>
            <a:r>
              <a:rPr lang="en-US" b="1" dirty="0" smtClean="0"/>
              <a:t>must</a:t>
            </a:r>
            <a:r>
              <a:rPr lang="en-US" dirty="0" smtClean="0"/>
              <a:t>:</a:t>
            </a:r>
          </a:p>
          <a:p>
            <a:pPr eaLnBrk="1" hangingPunct="1">
              <a:defRPr/>
            </a:pPr>
            <a:r>
              <a:rPr lang="en-US" dirty="0" smtClean="0"/>
              <a:t>Be in writing,</a:t>
            </a:r>
          </a:p>
          <a:p>
            <a:pPr eaLnBrk="1" hangingPunct="1">
              <a:defRPr/>
            </a:pPr>
            <a:r>
              <a:rPr lang="en-US" dirty="0" smtClean="0"/>
              <a:t>Give the address of the residential premises,</a:t>
            </a:r>
          </a:p>
          <a:p>
            <a:pPr eaLnBrk="1" hangingPunct="1">
              <a:defRPr/>
            </a:pPr>
            <a:r>
              <a:rPr lang="en-US" dirty="0" smtClean="0"/>
              <a:t>Be signed by the landlord,</a:t>
            </a:r>
          </a:p>
          <a:p>
            <a:pPr eaLnBrk="1" hangingPunct="1">
              <a:defRPr/>
            </a:pPr>
            <a:r>
              <a:rPr lang="en-US" dirty="0" smtClean="0"/>
              <a:t>State the reasons for the termination, and</a:t>
            </a:r>
          </a:p>
          <a:p>
            <a:pPr eaLnBrk="1" hangingPunct="1">
              <a:defRPr/>
            </a:pPr>
            <a:r>
              <a:rPr lang="en-US" dirty="0" smtClean="0"/>
              <a:t>Set out the termination date.</a:t>
            </a:r>
            <a:br>
              <a:rPr lang="en-US" dirty="0" smtClean="0"/>
            </a:br>
            <a:endParaRPr lang="en-CA" dirty="0" smtClean="0"/>
          </a:p>
          <a:p>
            <a:pPr eaLnBrk="1" hangingPunct="1">
              <a:buFont typeface="Wingdings" pitchFamily="2" charset="2"/>
              <a:buNone/>
              <a:defRPr/>
            </a:pPr>
            <a:r>
              <a:rPr lang="en-CA" b="1" dirty="0" smtClean="0"/>
              <a:t>How</a:t>
            </a:r>
            <a:r>
              <a:rPr lang="en-CA" b="1" dirty="0" smtClean="0">
                <a:solidFill>
                  <a:srgbClr val="7F7F7F"/>
                </a:solidFill>
              </a:rPr>
              <a:t> </a:t>
            </a:r>
            <a:r>
              <a:rPr lang="en-CA" b="1" dirty="0" smtClean="0"/>
              <a:t>must</a:t>
            </a:r>
            <a:r>
              <a:rPr lang="en-CA" b="1" dirty="0" smtClean="0">
                <a:solidFill>
                  <a:srgbClr val="7F7F7F"/>
                </a:solidFill>
              </a:rPr>
              <a:t> </a:t>
            </a:r>
            <a:r>
              <a:rPr lang="en-CA" b="1" dirty="0" smtClean="0"/>
              <a:t>a</a:t>
            </a:r>
            <a:r>
              <a:rPr lang="en-CA" b="1" dirty="0" smtClean="0">
                <a:solidFill>
                  <a:srgbClr val="7F7F7F"/>
                </a:solidFill>
              </a:rPr>
              <a:t> </a:t>
            </a:r>
            <a:r>
              <a:rPr lang="en-CA" b="1" dirty="0" smtClean="0"/>
              <a:t>notice</a:t>
            </a:r>
            <a:r>
              <a:rPr lang="en-CA" b="1" dirty="0" smtClean="0">
                <a:solidFill>
                  <a:srgbClr val="7F7F7F"/>
                </a:solidFill>
              </a:rPr>
              <a:t> </a:t>
            </a:r>
            <a:r>
              <a:rPr lang="en-CA" b="1" dirty="0" smtClean="0"/>
              <a:t>be</a:t>
            </a:r>
            <a:r>
              <a:rPr lang="en-CA" b="1" dirty="0" smtClean="0">
                <a:solidFill>
                  <a:srgbClr val="7F7F7F"/>
                </a:solidFill>
              </a:rPr>
              <a:t> </a:t>
            </a:r>
            <a:r>
              <a:rPr lang="en-CA" b="1" dirty="0" smtClean="0"/>
              <a:t>delivered</a:t>
            </a:r>
            <a:r>
              <a:rPr lang="en-CA" b="1" dirty="0" smtClean="0">
                <a:solidFill>
                  <a:srgbClr val="7F7F7F"/>
                </a:solidFill>
              </a:rPr>
              <a:t> </a:t>
            </a:r>
            <a:r>
              <a:rPr lang="en-CA" dirty="0" smtClean="0"/>
              <a:t>(RTA</a:t>
            </a:r>
            <a:r>
              <a:rPr lang="en-CA" dirty="0" smtClean="0">
                <a:solidFill>
                  <a:srgbClr val="7F7F7F"/>
                </a:solidFill>
              </a:rPr>
              <a:t> </a:t>
            </a:r>
            <a:r>
              <a:rPr lang="en-CA" dirty="0" smtClean="0"/>
              <a:t>section 57)</a:t>
            </a:r>
            <a:endParaRPr lang="en-US" dirty="0" smtClean="0"/>
          </a:p>
          <a:p>
            <a:pPr eaLnBrk="1" hangingPunct="1">
              <a:defRPr/>
            </a:pPr>
            <a:r>
              <a:rPr lang="en-CA" dirty="0" smtClean="0"/>
              <a:t>In</a:t>
            </a:r>
            <a:r>
              <a:rPr lang="en-CA" dirty="0" smtClean="0">
                <a:solidFill>
                  <a:srgbClr val="7F7F7F"/>
                </a:solidFill>
              </a:rPr>
              <a:t> </a:t>
            </a:r>
            <a:r>
              <a:rPr lang="en-CA" dirty="0" smtClean="0"/>
              <a:t>person</a:t>
            </a:r>
            <a:endParaRPr lang="en-CA" b="1" dirty="0" smtClean="0"/>
          </a:p>
          <a:p>
            <a:pPr eaLnBrk="1" hangingPunct="1">
              <a:defRPr/>
            </a:pPr>
            <a:r>
              <a:rPr lang="en-CA" dirty="0" smtClean="0"/>
              <a:t>By</a:t>
            </a:r>
            <a:r>
              <a:rPr lang="en-CA" dirty="0" smtClean="0">
                <a:solidFill>
                  <a:srgbClr val="7F7F7F"/>
                </a:solidFill>
              </a:rPr>
              <a:t> </a:t>
            </a:r>
            <a:r>
              <a:rPr lang="en-CA" dirty="0" smtClean="0"/>
              <a:t>registered</a:t>
            </a:r>
            <a:r>
              <a:rPr lang="en-CA" dirty="0" smtClean="0">
                <a:solidFill>
                  <a:srgbClr val="7F7F7F"/>
                </a:solidFill>
              </a:rPr>
              <a:t> </a:t>
            </a:r>
            <a:r>
              <a:rPr lang="en-CA" dirty="0" smtClean="0"/>
              <a:t>or</a:t>
            </a:r>
            <a:r>
              <a:rPr lang="en-CA" dirty="0" smtClean="0">
                <a:solidFill>
                  <a:srgbClr val="7F7F7F"/>
                </a:solidFill>
              </a:rPr>
              <a:t> </a:t>
            </a:r>
            <a:r>
              <a:rPr lang="en-CA" dirty="0" smtClean="0"/>
              <a:t>certified</a:t>
            </a:r>
            <a:r>
              <a:rPr lang="en-CA" dirty="0" smtClean="0">
                <a:solidFill>
                  <a:srgbClr val="7F7F7F"/>
                </a:solidFill>
              </a:rPr>
              <a:t> </a:t>
            </a:r>
            <a:r>
              <a:rPr lang="en-CA" dirty="0" smtClean="0"/>
              <a:t>mail</a:t>
            </a:r>
            <a:endParaRPr lang="en-CA" b="1" dirty="0" smtClean="0"/>
          </a:p>
          <a:p>
            <a:pPr eaLnBrk="1" hangingPunct="1">
              <a:defRPr/>
            </a:pPr>
            <a:r>
              <a:rPr lang="en-CA" dirty="0" smtClean="0"/>
              <a:t>If</a:t>
            </a:r>
            <a:r>
              <a:rPr lang="en-CA" dirty="0" smtClean="0">
                <a:solidFill>
                  <a:srgbClr val="7F7F7F"/>
                </a:solidFill>
              </a:rPr>
              <a:t> </a:t>
            </a:r>
            <a:r>
              <a:rPr lang="en-CA" dirty="0" smtClean="0"/>
              <a:t>these</a:t>
            </a:r>
            <a:r>
              <a:rPr lang="en-CA" dirty="0" smtClean="0">
                <a:solidFill>
                  <a:srgbClr val="7F7F7F"/>
                </a:solidFill>
              </a:rPr>
              <a:t> </a:t>
            </a:r>
            <a:r>
              <a:rPr lang="en-CA" dirty="0" smtClean="0"/>
              <a:t>methods</a:t>
            </a:r>
            <a:r>
              <a:rPr lang="en-CA" dirty="0" smtClean="0">
                <a:solidFill>
                  <a:srgbClr val="7F7F7F"/>
                </a:solidFill>
              </a:rPr>
              <a:t> </a:t>
            </a:r>
            <a:r>
              <a:rPr lang="en-CA" dirty="0" smtClean="0"/>
              <a:t>of</a:t>
            </a:r>
            <a:r>
              <a:rPr lang="en-CA" dirty="0" smtClean="0">
                <a:solidFill>
                  <a:srgbClr val="7F7F7F"/>
                </a:solidFill>
              </a:rPr>
              <a:t> </a:t>
            </a:r>
            <a:r>
              <a:rPr lang="en-CA" dirty="0" smtClean="0"/>
              <a:t>service</a:t>
            </a:r>
            <a:r>
              <a:rPr lang="en-CA" dirty="0" smtClean="0">
                <a:solidFill>
                  <a:srgbClr val="7F7F7F"/>
                </a:solidFill>
              </a:rPr>
              <a:t> </a:t>
            </a:r>
            <a:r>
              <a:rPr lang="en-CA" dirty="0" smtClean="0"/>
              <a:t>are</a:t>
            </a:r>
            <a:r>
              <a:rPr lang="en-CA" dirty="0" smtClean="0">
                <a:solidFill>
                  <a:srgbClr val="7F7F7F"/>
                </a:solidFill>
              </a:rPr>
              <a:t> </a:t>
            </a:r>
            <a:r>
              <a:rPr lang="en-CA" dirty="0" smtClean="0"/>
              <a:t>not</a:t>
            </a:r>
            <a:r>
              <a:rPr lang="en-CA" dirty="0" smtClean="0">
                <a:solidFill>
                  <a:srgbClr val="7F7F7F"/>
                </a:solidFill>
              </a:rPr>
              <a:t> </a:t>
            </a:r>
            <a:r>
              <a:rPr lang="en-CA" dirty="0" smtClean="0"/>
              <a:t>effective</a:t>
            </a:r>
            <a:r>
              <a:rPr lang="en-CA" dirty="0" smtClean="0">
                <a:solidFill>
                  <a:srgbClr val="7F7F7F"/>
                </a:solidFill>
              </a:rPr>
              <a:t> </a:t>
            </a:r>
            <a:r>
              <a:rPr lang="en-CA" dirty="0" smtClean="0"/>
              <a:t>because</a:t>
            </a:r>
            <a:r>
              <a:rPr lang="en-CA" dirty="0" smtClean="0">
                <a:solidFill>
                  <a:srgbClr val="7F7F7F"/>
                </a:solidFill>
              </a:rPr>
              <a:t> </a:t>
            </a:r>
            <a:r>
              <a:rPr lang="en-CA" dirty="0" smtClean="0"/>
              <a:t>the</a:t>
            </a:r>
            <a:r>
              <a:rPr lang="en-CA" dirty="0" smtClean="0">
                <a:solidFill>
                  <a:srgbClr val="7F7F7F"/>
                </a:solidFill>
              </a:rPr>
              <a:t> </a:t>
            </a:r>
            <a:r>
              <a:rPr lang="en-CA" dirty="0" smtClean="0"/>
              <a:t>tenant</a:t>
            </a:r>
            <a:r>
              <a:rPr lang="en-CA" dirty="0" smtClean="0">
                <a:solidFill>
                  <a:srgbClr val="7F7F7F"/>
                </a:solidFill>
              </a:rPr>
              <a:t> </a:t>
            </a:r>
            <a:r>
              <a:rPr lang="en-CA" dirty="0" smtClean="0"/>
              <a:t>is</a:t>
            </a:r>
            <a:r>
              <a:rPr lang="en-CA" dirty="0" smtClean="0">
                <a:solidFill>
                  <a:srgbClr val="7F7F7F"/>
                </a:solidFill>
              </a:rPr>
              <a:t> </a:t>
            </a:r>
            <a:r>
              <a:rPr lang="en-CA" dirty="0" smtClean="0"/>
              <a:t>rarely</a:t>
            </a:r>
            <a:r>
              <a:rPr lang="en-CA" dirty="0" smtClean="0">
                <a:solidFill>
                  <a:srgbClr val="7F7F7F"/>
                </a:solidFill>
              </a:rPr>
              <a:t> </a:t>
            </a:r>
            <a:r>
              <a:rPr lang="en-CA" dirty="0" smtClean="0"/>
              <a:t>home,</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can</a:t>
            </a:r>
            <a:r>
              <a:rPr lang="en-CA" dirty="0" smtClean="0">
                <a:solidFill>
                  <a:srgbClr val="7F7F7F"/>
                </a:solidFill>
              </a:rPr>
              <a:t> </a:t>
            </a:r>
            <a:r>
              <a:rPr lang="en-CA" dirty="0" smtClean="0"/>
              <a:t>give</a:t>
            </a:r>
            <a:r>
              <a:rPr lang="en-CA" dirty="0" smtClean="0">
                <a:solidFill>
                  <a:srgbClr val="7F7F7F"/>
                </a:solidFill>
              </a:rPr>
              <a:t> </a:t>
            </a:r>
            <a:r>
              <a:rPr lang="en-CA" dirty="0" smtClean="0"/>
              <a:t>the</a:t>
            </a:r>
            <a:r>
              <a:rPr lang="en-CA" dirty="0" smtClean="0">
                <a:solidFill>
                  <a:srgbClr val="7F7F7F"/>
                </a:solidFill>
              </a:rPr>
              <a:t> </a:t>
            </a:r>
            <a:r>
              <a:rPr lang="en-CA" dirty="0" smtClean="0"/>
              <a:t>notice</a:t>
            </a:r>
            <a:r>
              <a:rPr lang="en-CA" dirty="0" smtClean="0">
                <a:solidFill>
                  <a:srgbClr val="7F7F7F"/>
                </a:solidFill>
              </a:rPr>
              <a:t> </a:t>
            </a:r>
            <a:r>
              <a:rPr lang="en-CA" dirty="0" smtClean="0"/>
              <a:t>to</a:t>
            </a:r>
            <a:r>
              <a:rPr lang="en-CA" dirty="0" smtClean="0">
                <a:solidFill>
                  <a:srgbClr val="7F7F7F"/>
                </a:solidFill>
              </a:rPr>
              <a:t> </a:t>
            </a:r>
            <a:r>
              <a:rPr lang="en-CA" dirty="0" smtClean="0"/>
              <a:t>another</a:t>
            </a:r>
            <a:r>
              <a:rPr lang="en-CA" dirty="0" smtClean="0">
                <a:solidFill>
                  <a:srgbClr val="7F7F7F"/>
                </a:solidFill>
              </a:rPr>
              <a:t> </a:t>
            </a:r>
            <a:r>
              <a:rPr lang="en-CA" dirty="0" smtClean="0"/>
              <a:t>adult</a:t>
            </a:r>
            <a:r>
              <a:rPr lang="en-CA" dirty="0" smtClean="0">
                <a:solidFill>
                  <a:srgbClr val="7F7F7F"/>
                </a:solidFill>
              </a:rPr>
              <a:t> </a:t>
            </a:r>
            <a:r>
              <a:rPr lang="en-CA" dirty="0" smtClean="0"/>
              <a:t>who</a:t>
            </a:r>
            <a:r>
              <a:rPr lang="en-CA" dirty="0" smtClean="0">
                <a:solidFill>
                  <a:srgbClr val="7F7F7F"/>
                </a:solidFill>
              </a:rPr>
              <a:t> </a:t>
            </a:r>
            <a:r>
              <a:rPr lang="en-CA" dirty="0" smtClean="0"/>
              <a:t>lives</a:t>
            </a:r>
            <a:r>
              <a:rPr lang="en-CA" dirty="0" smtClean="0">
                <a:solidFill>
                  <a:srgbClr val="7F7F7F"/>
                </a:solidFill>
              </a:rPr>
              <a:t> </a:t>
            </a:r>
            <a:r>
              <a:rPr lang="en-CA" dirty="0" smtClean="0"/>
              <a:t>with</a:t>
            </a:r>
            <a:r>
              <a:rPr lang="en-CA" dirty="0" smtClean="0">
                <a:solidFill>
                  <a:srgbClr val="7F7F7F"/>
                </a:solidFill>
              </a:rPr>
              <a:t> </a:t>
            </a:r>
            <a:r>
              <a:rPr lang="en-CA" dirty="0" smtClean="0"/>
              <a:t>the</a:t>
            </a:r>
            <a:r>
              <a:rPr lang="en-CA" dirty="0" smtClean="0">
                <a:solidFill>
                  <a:srgbClr val="7F7F7F"/>
                </a:solidFill>
              </a:rPr>
              <a:t> </a:t>
            </a:r>
            <a:r>
              <a:rPr lang="en-CA" dirty="0" smtClean="0"/>
              <a:t>tenant</a:t>
            </a:r>
            <a:r>
              <a:rPr lang="en-CA" dirty="0" smtClean="0">
                <a:solidFill>
                  <a:srgbClr val="7F7F7F"/>
                </a:solidFill>
              </a:rPr>
              <a:t> </a:t>
            </a:r>
            <a:r>
              <a:rPr lang="en-CA" dirty="0" smtClean="0"/>
              <a:t>or</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can</a:t>
            </a:r>
            <a:r>
              <a:rPr lang="en-CA" dirty="0" smtClean="0">
                <a:solidFill>
                  <a:srgbClr val="7F7F7F"/>
                </a:solidFill>
              </a:rPr>
              <a:t> </a:t>
            </a:r>
            <a:r>
              <a:rPr lang="en-CA" dirty="0" smtClean="0"/>
              <a:t>post</a:t>
            </a:r>
            <a:r>
              <a:rPr lang="en-CA" dirty="0" smtClean="0">
                <a:solidFill>
                  <a:srgbClr val="7F7F7F"/>
                </a:solidFill>
              </a:rPr>
              <a:t> </a:t>
            </a:r>
            <a:r>
              <a:rPr lang="en-CA" dirty="0" smtClean="0"/>
              <a:t>the</a:t>
            </a:r>
            <a:r>
              <a:rPr lang="en-CA" dirty="0" smtClean="0">
                <a:solidFill>
                  <a:srgbClr val="7F7F7F"/>
                </a:solidFill>
              </a:rPr>
              <a:t> </a:t>
            </a:r>
            <a:r>
              <a:rPr lang="en-CA" dirty="0" smtClean="0"/>
              <a:t>notice</a:t>
            </a:r>
            <a:r>
              <a:rPr lang="en-CA" dirty="0" smtClean="0">
                <a:solidFill>
                  <a:srgbClr val="7F7F7F"/>
                </a:solidFill>
              </a:rPr>
              <a:t> </a:t>
            </a:r>
            <a:r>
              <a:rPr lang="en-CA" dirty="0" smtClean="0"/>
              <a:t>in</a:t>
            </a:r>
            <a:r>
              <a:rPr lang="en-CA" dirty="0" smtClean="0">
                <a:solidFill>
                  <a:srgbClr val="7F7F7F"/>
                </a:solidFill>
              </a:rPr>
              <a:t> </a:t>
            </a:r>
            <a:r>
              <a:rPr lang="en-CA" dirty="0" smtClean="0"/>
              <a:t>plain</a:t>
            </a:r>
            <a:r>
              <a:rPr lang="en-CA" dirty="0" smtClean="0">
                <a:solidFill>
                  <a:srgbClr val="7F7F7F"/>
                </a:solidFill>
              </a:rPr>
              <a:t> </a:t>
            </a:r>
            <a:r>
              <a:rPr lang="en-CA" dirty="0" smtClean="0"/>
              <a:t>view</a:t>
            </a:r>
            <a:r>
              <a:rPr lang="en-CA" dirty="0" smtClean="0">
                <a:solidFill>
                  <a:srgbClr val="7F7F7F"/>
                </a:solidFill>
              </a:rPr>
              <a:t> </a:t>
            </a:r>
            <a:r>
              <a:rPr lang="en-CA" dirty="0" smtClean="0"/>
              <a:t>on</a:t>
            </a:r>
            <a:r>
              <a:rPr lang="en-CA" dirty="0" smtClean="0">
                <a:solidFill>
                  <a:srgbClr val="7F7F7F"/>
                </a:solidFill>
              </a:rPr>
              <a:t> </a:t>
            </a:r>
            <a:r>
              <a:rPr lang="en-CA" dirty="0" smtClean="0"/>
              <a:t>the</a:t>
            </a:r>
            <a:r>
              <a:rPr lang="en-CA" dirty="0" smtClean="0">
                <a:solidFill>
                  <a:srgbClr val="7F7F7F"/>
                </a:solidFill>
              </a:rPr>
              <a:t> </a:t>
            </a:r>
            <a:r>
              <a:rPr lang="en-CA" dirty="0" smtClean="0"/>
              <a:t>residential</a:t>
            </a:r>
            <a:r>
              <a:rPr lang="en-CA" dirty="0" smtClean="0">
                <a:solidFill>
                  <a:srgbClr val="7F7F7F"/>
                </a:solidFill>
              </a:rPr>
              <a:t> </a:t>
            </a:r>
            <a:r>
              <a:rPr lang="en-CA" dirty="0" smtClean="0"/>
              <a:t>premises.</a:t>
            </a:r>
            <a:endParaRPr lang="en-US" dirty="0" smtClean="0"/>
          </a:p>
          <a:p>
            <a:pPr>
              <a:defRPr/>
            </a:pPr>
            <a:r>
              <a:rPr lang="en-US" dirty="0" smtClean="0"/>
              <a:t>If a landlord or tenant </a:t>
            </a:r>
            <a:r>
              <a:rPr lang="en-US" b="1" dirty="0" smtClean="0"/>
              <a:t>cannot</a:t>
            </a:r>
            <a:r>
              <a:rPr lang="en-US" dirty="0" smtClean="0"/>
              <a:t> serve a notice as indicated above, the notice may be sent through electronic means. The electronic method must result in a printed copy of the notice. The sender has to ask for acknowledgment and the recipient has to acknowledge their receipt of the notice</a:t>
            </a:r>
          </a:p>
          <a:p>
            <a:pPr marL="0" indent="0">
              <a:buFont typeface="Wingdings" pitchFamily="2" charset="2"/>
              <a:buNone/>
              <a:defRPr/>
            </a:pPr>
            <a:endParaRPr lang="en-US" dirty="0"/>
          </a:p>
        </p:txBody>
      </p:sp>
      <p:sp>
        <p:nvSpPr>
          <p:cNvPr id="22533" name="TextBox 4"/>
          <p:cNvSpPr txBox="1">
            <a:spLocks noChangeArrowheads="1"/>
          </p:cNvSpPr>
          <p:nvPr/>
        </p:nvSpPr>
        <p:spPr bwMode="auto">
          <a:xfrm>
            <a:off x="4572000" y="6276975"/>
            <a:ext cx="2362200" cy="276225"/>
          </a:xfrm>
          <a:prstGeom prst="rect">
            <a:avLst/>
          </a:prstGeom>
          <a:noFill/>
          <a:ln w="9525">
            <a:noFill/>
            <a:miter lim="800000"/>
            <a:headEnd/>
            <a:tailEnd/>
          </a:ln>
        </p:spPr>
        <p:txBody>
          <a:bodyPr>
            <a:spAutoFit/>
          </a:bodyPr>
          <a:lstStyle/>
          <a:p>
            <a:r>
              <a:rPr lang="en-CA" sz="1200" dirty="0">
                <a:hlinkClick r:id="rId4" action="ppaction://hlinksldjump"/>
              </a:rPr>
              <a:t>Continued</a:t>
            </a:r>
            <a:r>
              <a:rPr lang="en-CA" sz="1200" dirty="0">
                <a:solidFill>
                  <a:srgbClr val="7F7F7F"/>
                </a:solidFill>
                <a:hlinkClick r:id="rId4" action="ppaction://hlinksldjump"/>
              </a:rPr>
              <a:t> </a:t>
            </a:r>
            <a:r>
              <a:rPr lang="en-CA" sz="1200" dirty="0">
                <a:hlinkClick r:id="rId4" action="ppaction://hlinksldjump"/>
              </a:rPr>
              <a:t>on</a:t>
            </a:r>
            <a:r>
              <a:rPr lang="en-CA" sz="1200" dirty="0">
                <a:solidFill>
                  <a:srgbClr val="7F7F7F"/>
                </a:solidFill>
                <a:hlinkClick r:id="rId4" action="ppaction://hlinksldjump"/>
              </a:rPr>
              <a:t> </a:t>
            </a:r>
            <a:r>
              <a:rPr lang="en-CA" sz="1200" dirty="0">
                <a:hlinkClick r:id="rId4" action="ppaction://hlinksldjump"/>
              </a:rPr>
              <a:t>the</a:t>
            </a:r>
            <a:r>
              <a:rPr lang="en-CA" sz="1200" dirty="0">
                <a:solidFill>
                  <a:srgbClr val="7F7F7F"/>
                </a:solidFill>
                <a:hlinkClick r:id="rId4" action="ppaction://hlinksldjump"/>
              </a:rPr>
              <a:t> </a:t>
            </a:r>
            <a:r>
              <a:rPr lang="en-CA" sz="1200" dirty="0">
                <a:hlinkClick r:id="rId4" action="ppaction://hlinksldjump"/>
              </a:rPr>
              <a:t>next</a:t>
            </a:r>
            <a:r>
              <a:rPr lang="en-CA" sz="1200" dirty="0">
                <a:solidFill>
                  <a:srgbClr val="7F7F7F"/>
                </a:solidFill>
                <a:hlinkClick r:id="rId4" action="ppaction://hlinksldjump"/>
              </a:rPr>
              <a:t> </a:t>
            </a:r>
            <a:r>
              <a:rPr lang="en-CA" sz="1200" dirty="0">
                <a:hlinkClick r:id="rId4" action="ppaction://hlinksldjump"/>
              </a:rPr>
              <a:t>page</a:t>
            </a:r>
            <a:endParaRPr lang="en-US" sz="1200" dirty="0"/>
          </a:p>
        </p:txBody>
      </p:sp>
    </p:spTree>
    <p:custDataLst>
      <p:tags r:id="rId1"/>
    </p:custData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1143000" y="152400"/>
            <a:ext cx="6858000" cy="533400"/>
          </a:xfrm>
        </p:spPr>
        <p:txBody>
          <a:bodyPr/>
          <a:lstStyle/>
          <a:p>
            <a:pPr eaLnBrk="1" hangingPunct="1"/>
            <a:r>
              <a:rPr lang="en-CA" smtClean="0"/>
              <a:t>Termination of a Tenancy</a:t>
            </a:r>
            <a:endParaRPr lang="en-US" smtClean="0"/>
          </a:p>
        </p:txBody>
      </p:sp>
      <p:sp>
        <p:nvSpPr>
          <p:cNvPr id="23555" name="Text Box 8"/>
          <p:cNvSpPr txBox="1">
            <a:spLocks noChangeArrowheads="1"/>
          </p:cNvSpPr>
          <p:nvPr/>
        </p:nvSpPr>
        <p:spPr bwMode="auto">
          <a:xfrm>
            <a:off x="304800" y="1539875"/>
            <a:ext cx="4267200" cy="830263"/>
          </a:xfrm>
          <a:prstGeom prst="rect">
            <a:avLst/>
          </a:prstGeom>
          <a:noFill/>
          <a:ln w="9525">
            <a:noFill/>
            <a:miter lim="800000"/>
            <a:headEnd/>
            <a:tailEnd/>
          </a:ln>
        </p:spPr>
        <p:txBody>
          <a:bodyPr>
            <a:spAutoFit/>
          </a:bodyPr>
          <a:lstStyle/>
          <a:p>
            <a:r>
              <a:rPr lang="en-CA" sz="1200" b="1">
                <a:solidFill>
                  <a:srgbClr val="FF0000"/>
                </a:solidFill>
              </a:rPr>
              <a:t>Notice require to end a periodic tenancy</a:t>
            </a:r>
            <a:r>
              <a:rPr lang="en-CA" sz="1200" b="1"/>
              <a:t/>
            </a:r>
            <a:br>
              <a:rPr lang="en-CA" sz="1200" b="1"/>
            </a:br>
            <a:endParaRPr lang="en-CA" sz="1200"/>
          </a:p>
          <a:p>
            <a:r>
              <a:rPr lang="en-CA" sz="1200"/>
              <a:t>The</a:t>
            </a:r>
            <a:r>
              <a:rPr lang="en-CA" sz="1200">
                <a:solidFill>
                  <a:srgbClr val="7F7F7F"/>
                </a:solidFill>
              </a:rPr>
              <a:t> </a:t>
            </a:r>
            <a:r>
              <a:rPr lang="en-CA" sz="1200"/>
              <a:t>notice</a:t>
            </a:r>
            <a:r>
              <a:rPr lang="en-CA" sz="1200">
                <a:solidFill>
                  <a:srgbClr val="7F7F7F"/>
                </a:solidFill>
              </a:rPr>
              <a:t> </a:t>
            </a:r>
            <a:r>
              <a:rPr lang="en-CA" sz="1200"/>
              <a:t>period</a:t>
            </a:r>
            <a:r>
              <a:rPr lang="en-CA" sz="1200">
                <a:solidFill>
                  <a:srgbClr val="7F7F7F"/>
                </a:solidFill>
              </a:rPr>
              <a:t> </a:t>
            </a:r>
            <a:r>
              <a:rPr lang="en-CA" sz="1200"/>
              <a:t>depends</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type</a:t>
            </a:r>
            <a:r>
              <a:rPr lang="en-CA" sz="1200">
                <a:solidFill>
                  <a:srgbClr val="7F7F7F"/>
                </a:solidFill>
              </a:rPr>
              <a:t> </a:t>
            </a:r>
            <a:r>
              <a:rPr lang="en-CA" sz="1200"/>
              <a:t>of</a:t>
            </a:r>
            <a:r>
              <a:rPr lang="en-CA" sz="1200">
                <a:solidFill>
                  <a:srgbClr val="7F7F7F"/>
                </a:solidFill>
              </a:rPr>
              <a:t> </a:t>
            </a:r>
            <a:r>
              <a:rPr lang="en-CA" sz="1200"/>
              <a:t>tenancy</a:t>
            </a:r>
            <a:r>
              <a:rPr lang="en-CA" sz="1200">
                <a:solidFill>
                  <a:srgbClr val="7F7F7F"/>
                </a:solidFill>
              </a:rPr>
              <a:t> </a:t>
            </a:r>
            <a:r>
              <a:rPr lang="en-CA" sz="1200"/>
              <a:t>and</a:t>
            </a:r>
            <a:r>
              <a:rPr lang="en-CA" sz="1200">
                <a:solidFill>
                  <a:srgbClr val="7F7F7F"/>
                </a:solidFill>
              </a:rPr>
              <a:t> </a:t>
            </a:r>
            <a:r>
              <a:rPr lang="en-CA" sz="1200"/>
              <a:t>who</a:t>
            </a:r>
            <a:r>
              <a:rPr lang="en-CA" sz="1200">
                <a:solidFill>
                  <a:srgbClr val="7F7F7F"/>
                </a:solidFill>
              </a:rPr>
              <a:t> </a:t>
            </a:r>
            <a:r>
              <a:rPr lang="en-CA" sz="1200"/>
              <a:t>is</a:t>
            </a:r>
            <a:r>
              <a:rPr lang="en-CA" sz="1200">
                <a:solidFill>
                  <a:srgbClr val="7F7F7F"/>
                </a:solidFill>
              </a:rPr>
              <a:t> </a:t>
            </a:r>
            <a:r>
              <a:rPr lang="en-CA" sz="1200"/>
              <a:t>giving</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RTA</a:t>
            </a:r>
            <a:r>
              <a:rPr lang="en-CA" sz="1200">
                <a:solidFill>
                  <a:srgbClr val="7F7F7F"/>
                </a:solidFill>
              </a:rPr>
              <a:t> </a:t>
            </a:r>
            <a:r>
              <a:rPr lang="en-CA" sz="1200"/>
              <a:t>section 5,</a:t>
            </a:r>
            <a:r>
              <a:rPr lang="en-CA" sz="1200">
                <a:solidFill>
                  <a:srgbClr val="7F7F7F"/>
                </a:solidFill>
              </a:rPr>
              <a:t> </a:t>
            </a:r>
            <a:r>
              <a:rPr lang="en-CA" sz="1200"/>
              <a:t>6,</a:t>
            </a:r>
            <a:r>
              <a:rPr lang="en-CA" sz="1200">
                <a:solidFill>
                  <a:srgbClr val="7F7F7F"/>
                </a:solidFill>
              </a:rPr>
              <a:t> </a:t>
            </a:r>
            <a:r>
              <a:rPr lang="en-CA" sz="1200"/>
              <a:t>7,</a:t>
            </a:r>
            <a:r>
              <a:rPr lang="en-CA" sz="1200">
                <a:solidFill>
                  <a:srgbClr val="7F7F7F"/>
                </a:solidFill>
              </a:rPr>
              <a:t> </a:t>
            </a:r>
            <a:r>
              <a:rPr lang="en-CA" sz="1200"/>
              <a:t>8,</a:t>
            </a:r>
            <a:r>
              <a:rPr lang="en-CA" sz="1200">
                <a:solidFill>
                  <a:srgbClr val="7F7F7F"/>
                </a:solidFill>
              </a:rPr>
              <a:t> </a:t>
            </a:r>
            <a:r>
              <a:rPr lang="en-CA" sz="1200"/>
              <a:t>9.</a:t>
            </a:r>
            <a:r>
              <a:rPr lang="en-US" sz="1200">
                <a:solidFill>
                  <a:srgbClr val="7F7F7F"/>
                </a:solidFill>
              </a:rPr>
              <a:t> </a:t>
            </a:r>
          </a:p>
        </p:txBody>
      </p:sp>
      <p:graphicFrame>
        <p:nvGraphicFramePr>
          <p:cNvPr id="45104" name="Group 48"/>
          <p:cNvGraphicFramePr>
            <a:graphicFrameLocks noGrp="1"/>
          </p:cNvGraphicFramePr>
          <p:nvPr>
            <p:ph sz="half" idx="4294967295"/>
          </p:nvPr>
        </p:nvGraphicFramePr>
        <p:xfrm>
          <a:off x="381000" y="2682875"/>
          <a:ext cx="4191000" cy="975360"/>
        </p:xfrm>
        <a:graphic>
          <a:graphicData uri="http://schemas.openxmlformats.org/drawingml/2006/table">
            <a:tbl>
              <a:tblPr/>
              <a:tblGrid>
                <a:gridCol w="12954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tblGrid>
              <a:tr h="231775">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1" i="0" u="none" strike="noStrike" cap="none" normalizeH="0" baseline="0" dirty="0" smtClean="0">
                          <a:ln>
                            <a:noFill/>
                          </a:ln>
                          <a:solidFill>
                            <a:schemeClr val="tx1"/>
                          </a:solidFill>
                          <a:effectLst/>
                          <a:latin typeface="Arial" charset="0"/>
                        </a:rPr>
                        <a:t>Type of Tenancy</a:t>
                      </a:r>
                      <a:endParaRPr kumimoji="0" lang="en-US" sz="1000" b="1"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1" i="0" u="none" strike="noStrike" cap="none" normalizeH="0" baseline="0" smtClean="0">
                          <a:ln>
                            <a:noFill/>
                          </a:ln>
                          <a:solidFill>
                            <a:schemeClr val="tx1"/>
                          </a:solidFill>
                          <a:effectLst/>
                          <a:latin typeface="Arial" charset="0"/>
                        </a:rPr>
                        <a:t>Tenant</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1" i="0" u="none" strike="noStrike" cap="none" normalizeH="0" baseline="0" smtClean="0">
                          <a:ln>
                            <a:noFill/>
                          </a:ln>
                          <a:solidFill>
                            <a:schemeClr val="tx1"/>
                          </a:solidFill>
                          <a:effectLst/>
                          <a:latin typeface="Arial" charset="0"/>
                        </a:rPr>
                        <a:t>Landlord</a:t>
                      </a:r>
                      <a:endParaRPr kumimoji="0" lang="en-US" sz="1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1775">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dirty="0" smtClean="0">
                          <a:ln>
                            <a:noFill/>
                          </a:ln>
                          <a:solidFill>
                            <a:schemeClr val="tx1"/>
                          </a:solidFill>
                          <a:effectLst/>
                          <a:latin typeface="Arial" charset="0"/>
                        </a:rPr>
                        <a:t>Week to Week</a:t>
                      </a:r>
                      <a:endParaRPr kumimoji="0" lang="en-US" sz="10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smtClean="0">
                          <a:ln>
                            <a:noFill/>
                          </a:ln>
                          <a:solidFill>
                            <a:schemeClr val="tx1"/>
                          </a:solidFill>
                          <a:effectLst/>
                          <a:latin typeface="Arial" charset="0"/>
                        </a:rPr>
                        <a:t>1 full tenancy week</a:t>
                      </a:r>
                      <a:endParaRPr kumimoji="0" lang="en-US"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smtClean="0">
                          <a:ln>
                            <a:noFill/>
                          </a:ln>
                          <a:solidFill>
                            <a:schemeClr val="tx1"/>
                          </a:solidFill>
                          <a:effectLst/>
                          <a:latin typeface="Arial" charset="0"/>
                        </a:rPr>
                        <a:t>1 full tenancy week</a:t>
                      </a:r>
                      <a:endParaRPr kumimoji="0" lang="en-US"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1775">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smtClean="0">
                          <a:ln>
                            <a:noFill/>
                          </a:ln>
                          <a:solidFill>
                            <a:schemeClr val="tx1"/>
                          </a:solidFill>
                          <a:effectLst/>
                          <a:latin typeface="Arial" charset="0"/>
                        </a:rPr>
                        <a:t>Month to Month</a:t>
                      </a:r>
                      <a:endParaRPr kumimoji="0" lang="en-US" sz="1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smtClean="0">
                          <a:ln>
                            <a:noFill/>
                          </a:ln>
                          <a:solidFill>
                            <a:schemeClr val="tx1"/>
                          </a:solidFill>
                          <a:effectLst/>
                          <a:latin typeface="Arial" charset="0"/>
                        </a:rPr>
                        <a:t>1 full tenancy month</a:t>
                      </a:r>
                      <a:endParaRPr kumimoji="0" lang="en-US"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dirty="0" smtClean="0">
                          <a:ln>
                            <a:noFill/>
                          </a:ln>
                          <a:solidFill>
                            <a:schemeClr val="tx1"/>
                          </a:solidFill>
                          <a:effectLst/>
                          <a:latin typeface="Arial" charset="0"/>
                        </a:rPr>
                        <a:t>3 full tenancy months</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1775">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smtClean="0">
                          <a:ln>
                            <a:noFill/>
                          </a:ln>
                          <a:solidFill>
                            <a:schemeClr val="tx1"/>
                          </a:solidFill>
                          <a:effectLst/>
                          <a:latin typeface="Arial" charset="0"/>
                        </a:rPr>
                        <a:t>Year to Year</a:t>
                      </a:r>
                      <a:endParaRPr kumimoji="0" lang="en-US" sz="1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dirty="0" smtClean="0">
                          <a:ln>
                            <a:noFill/>
                          </a:ln>
                          <a:solidFill>
                            <a:schemeClr val="tx1"/>
                          </a:solidFill>
                          <a:effectLst/>
                          <a:latin typeface="Arial" charset="0"/>
                        </a:rPr>
                        <a:t>60 days</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CA" sz="1000" b="0" i="0" u="none" strike="noStrike" cap="none" normalizeH="0" baseline="0" dirty="0" smtClean="0">
                          <a:ln>
                            <a:noFill/>
                          </a:ln>
                          <a:solidFill>
                            <a:schemeClr val="tx1"/>
                          </a:solidFill>
                          <a:effectLst/>
                          <a:latin typeface="Arial" charset="0"/>
                        </a:rPr>
                        <a:t>90 days</a:t>
                      </a:r>
                      <a:endParaRPr kumimoji="0" lang="en-US" sz="10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3578" name="Rectangle 40"/>
          <p:cNvSpPr>
            <a:spLocks noChangeArrowheads="1"/>
          </p:cNvSpPr>
          <p:nvPr/>
        </p:nvSpPr>
        <p:spPr bwMode="gray">
          <a:xfrm>
            <a:off x="381000" y="3962400"/>
            <a:ext cx="4191000" cy="1905000"/>
          </a:xfrm>
          <a:prstGeom prst="rect">
            <a:avLst/>
          </a:prstGeom>
          <a:noFill/>
          <a:ln w="9525">
            <a:noFill/>
            <a:miter lim="800000"/>
            <a:headEnd/>
            <a:tailEnd/>
          </a:ln>
        </p:spPr>
        <p:txBody>
          <a:bodyPr/>
          <a:lstStyle/>
          <a:p>
            <a:pPr marL="342900" indent="-342900">
              <a:spcBef>
                <a:spcPts val="600"/>
              </a:spcBef>
              <a:spcAft>
                <a:spcPts val="600"/>
              </a:spcAft>
              <a:buFont typeface="Wingdings" pitchFamily="2" charset="2"/>
              <a:buChar char="v"/>
            </a:pPr>
            <a:r>
              <a:rPr lang="en-CA" sz="1200"/>
              <a:t>Notice</a:t>
            </a:r>
            <a:r>
              <a:rPr lang="en-CA" sz="1200">
                <a:solidFill>
                  <a:srgbClr val="7F7F7F"/>
                </a:solidFill>
              </a:rPr>
              <a:t> </a:t>
            </a:r>
            <a:r>
              <a:rPr lang="en-CA" sz="1200"/>
              <a:t>is</a:t>
            </a:r>
            <a:r>
              <a:rPr lang="en-CA" sz="1200">
                <a:solidFill>
                  <a:srgbClr val="7F7F7F"/>
                </a:solidFill>
              </a:rPr>
              <a:t> </a:t>
            </a:r>
            <a:r>
              <a:rPr lang="en-CA" sz="1200"/>
              <a:t>to</a:t>
            </a:r>
            <a:r>
              <a:rPr lang="en-CA" sz="1200">
                <a:solidFill>
                  <a:srgbClr val="7F7F7F"/>
                </a:solidFill>
              </a:rPr>
              <a:t> </a:t>
            </a:r>
            <a:r>
              <a:rPr lang="en-CA" sz="1200"/>
              <a:t>be</a:t>
            </a:r>
            <a:r>
              <a:rPr lang="en-CA" sz="1200">
                <a:solidFill>
                  <a:srgbClr val="7F7F7F"/>
                </a:solidFill>
              </a:rPr>
              <a:t> </a:t>
            </a:r>
            <a:r>
              <a:rPr lang="en-CA" sz="1200"/>
              <a:t>given</a:t>
            </a:r>
            <a:r>
              <a:rPr lang="en-CA" sz="1200">
                <a:solidFill>
                  <a:srgbClr val="7F7F7F"/>
                </a:solidFill>
              </a:rPr>
              <a:t> </a:t>
            </a:r>
            <a:r>
              <a:rPr lang="en-CA" sz="1200"/>
              <a:t>on</a:t>
            </a:r>
            <a:r>
              <a:rPr lang="en-CA" sz="1200">
                <a:solidFill>
                  <a:srgbClr val="7F7F7F"/>
                </a:solidFill>
              </a:rPr>
              <a:t> </a:t>
            </a:r>
            <a:r>
              <a:rPr lang="en-CA" sz="1200"/>
              <a:t>or</a:t>
            </a:r>
            <a:r>
              <a:rPr lang="en-CA" sz="1200">
                <a:solidFill>
                  <a:srgbClr val="7F7F7F"/>
                </a:solidFill>
              </a:rPr>
              <a:t> </a:t>
            </a:r>
            <a:r>
              <a:rPr lang="en-CA" sz="1200"/>
              <a:t>before</a:t>
            </a:r>
            <a:r>
              <a:rPr lang="en-CA" sz="1200">
                <a:solidFill>
                  <a:srgbClr val="7F7F7F"/>
                </a:solidFill>
              </a:rPr>
              <a:t> </a:t>
            </a:r>
            <a:r>
              <a:rPr lang="en-CA" sz="1200"/>
              <a:t>the</a:t>
            </a:r>
            <a:r>
              <a:rPr lang="en-CA" sz="1200">
                <a:solidFill>
                  <a:srgbClr val="7F7F7F"/>
                </a:solidFill>
              </a:rPr>
              <a:t> </a:t>
            </a:r>
            <a:r>
              <a:rPr lang="en-CA" sz="1200"/>
              <a:t>first</a:t>
            </a:r>
            <a:r>
              <a:rPr lang="en-CA" sz="1200">
                <a:solidFill>
                  <a:srgbClr val="7F7F7F"/>
                </a:solidFill>
              </a:rPr>
              <a:t> </a:t>
            </a:r>
            <a:r>
              <a:rPr lang="en-CA" sz="1200"/>
              <a:t>day</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required</a:t>
            </a:r>
            <a:r>
              <a:rPr lang="en-CA" sz="1200">
                <a:solidFill>
                  <a:srgbClr val="7F7F7F"/>
                </a:solidFill>
              </a:rPr>
              <a:t> </a:t>
            </a:r>
            <a:r>
              <a:rPr lang="en-CA" sz="1200"/>
              <a:t>notice</a:t>
            </a:r>
            <a:r>
              <a:rPr lang="en-CA" sz="1200">
                <a:solidFill>
                  <a:srgbClr val="7F7F7F"/>
                </a:solidFill>
              </a:rPr>
              <a:t> </a:t>
            </a:r>
            <a:r>
              <a:rPr lang="en-CA" sz="1200"/>
              <a:t>period.</a:t>
            </a:r>
            <a:endParaRPr lang="en-US" sz="1200" b="1"/>
          </a:p>
          <a:p>
            <a:pPr marL="342900" indent="-342900">
              <a:spcBef>
                <a:spcPts val="600"/>
              </a:spcBef>
              <a:spcAft>
                <a:spcPts val="600"/>
              </a:spcAft>
              <a:buFont typeface="Wingdings" pitchFamily="2" charset="2"/>
              <a:buChar char="v"/>
            </a:pPr>
            <a:r>
              <a:rPr lang="en-CA" sz="1200"/>
              <a:t>Tenancy</a:t>
            </a:r>
            <a:r>
              <a:rPr lang="en-CA" sz="1200">
                <a:solidFill>
                  <a:srgbClr val="7F7F7F"/>
                </a:solidFill>
              </a:rPr>
              <a:t> </a:t>
            </a:r>
            <a:r>
              <a:rPr lang="en-CA" sz="1200"/>
              <a:t>ends</a:t>
            </a:r>
            <a:r>
              <a:rPr lang="en-CA" sz="1200">
                <a:solidFill>
                  <a:srgbClr val="7F7F7F"/>
                </a:solidFill>
              </a:rPr>
              <a:t> </a:t>
            </a:r>
            <a:r>
              <a:rPr lang="en-CA" sz="1200"/>
              <a:t>at</a:t>
            </a:r>
            <a:r>
              <a:rPr lang="en-CA" sz="1200">
                <a:solidFill>
                  <a:srgbClr val="7F7F7F"/>
                </a:solidFill>
              </a:rPr>
              <a:t> </a:t>
            </a:r>
            <a:r>
              <a:rPr lang="en-CA" sz="1200"/>
              <a:t>12</a:t>
            </a:r>
            <a:r>
              <a:rPr lang="en-CA" sz="1200">
                <a:solidFill>
                  <a:srgbClr val="7F7F7F"/>
                </a:solidFill>
              </a:rPr>
              <a:t> </a:t>
            </a:r>
            <a:r>
              <a:rPr lang="en-CA" sz="1200"/>
              <a:t>noon</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last</a:t>
            </a:r>
            <a:r>
              <a:rPr lang="en-CA" sz="1200">
                <a:solidFill>
                  <a:srgbClr val="7F7F7F"/>
                </a:solidFill>
              </a:rPr>
              <a:t> </a:t>
            </a:r>
            <a:r>
              <a:rPr lang="en-CA" sz="1200"/>
              <a:t>day</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tenancy</a:t>
            </a:r>
            <a:r>
              <a:rPr lang="en-CA" sz="1200">
                <a:solidFill>
                  <a:srgbClr val="7F7F7F"/>
                </a:solidFill>
              </a:rPr>
              <a:t> </a:t>
            </a:r>
            <a:r>
              <a:rPr lang="en-CA" sz="1200"/>
              <a:t>unless</a:t>
            </a:r>
            <a:r>
              <a:rPr lang="en-CA" sz="1200">
                <a:solidFill>
                  <a:srgbClr val="7F7F7F"/>
                </a:solidFill>
              </a:rPr>
              <a:t> </a:t>
            </a:r>
            <a:r>
              <a:rPr lang="en-CA" sz="1200"/>
              <a:t>both</a:t>
            </a:r>
            <a:r>
              <a:rPr lang="en-CA" sz="1200">
                <a:solidFill>
                  <a:srgbClr val="7F7F7F"/>
                </a:solidFill>
              </a:rPr>
              <a:t> </a:t>
            </a:r>
            <a:r>
              <a:rPr lang="en-CA" sz="1200"/>
              <a:t>parties</a:t>
            </a:r>
            <a:r>
              <a:rPr lang="en-CA" sz="1200">
                <a:solidFill>
                  <a:srgbClr val="7F7F7F"/>
                </a:solidFill>
              </a:rPr>
              <a:t> </a:t>
            </a:r>
            <a:r>
              <a:rPr lang="en-CA" sz="1200"/>
              <a:t>agree</a:t>
            </a:r>
            <a:r>
              <a:rPr lang="en-CA" sz="1200">
                <a:solidFill>
                  <a:srgbClr val="7F7F7F"/>
                </a:solidFill>
              </a:rPr>
              <a:t> </a:t>
            </a:r>
            <a:r>
              <a:rPr lang="en-CA" sz="1200"/>
              <a:t>to</a:t>
            </a:r>
            <a:r>
              <a:rPr lang="en-CA" sz="1200">
                <a:solidFill>
                  <a:srgbClr val="7F7F7F"/>
                </a:solidFill>
              </a:rPr>
              <a:t> </a:t>
            </a:r>
            <a:r>
              <a:rPr lang="en-CA" sz="1200"/>
              <a:t>a</a:t>
            </a:r>
            <a:r>
              <a:rPr lang="en-CA" sz="1200">
                <a:solidFill>
                  <a:srgbClr val="7F7F7F"/>
                </a:solidFill>
              </a:rPr>
              <a:t> </a:t>
            </a:r>
            <a:r>
              <a:rPr lang="en-CA" sz="1200"/>
              <a:t>different</a:t>
            </a:r>
            <a:r>
              <a:rPr lang="en-CA" sz="1200">
                <a:solidFill>
                  <a:srgbClr val="7F7F7F"/>
                </a:solidFill>
              </a:rPr>
              <a:t> </a:t>
            </a:r>
            <a:r>
              <a:rPr lang="en-CA" sz="1200"/>
              <a:t>time.</a:t>
            </a:r>
            <a:r>
              <a:rPr lang="en-CA" sz="1200">
                <a:solidFill>
                  <a:srgbClr val="7F7F7F"/>
                </a:solidFill>
              </a:rPr>
              <a:t>  </a:t>
            </a:r>
            <a:r>
              <a:rPr lang="en-CA" sz="1200"/>
              <a:t>This</a:t>
            </a:r>
            <a:r>
              <a:rPr lang="en-CA" sz="1200">
                <a:solidFill>
                  <a:srgbClr val="7F7F7F"/>
                </a:solidFill>
              </a:rPr>
              <a:t> </a:t>
            </a:r>
            <a:r>
              <a:rPr lang="en-CA" sz="1200"/>
              <a:t>does</a:t>
            </a:r>
            <a:r>
              <a:rPr lang="en-CA" sz="1200">
                <a:solidFill>
                  <a:srgbClr val="7F7F7F"/>
                </a:solidFill>
              </a:rPr>
              <a:t> </a:t>
            </a:r>
            <a:r>
              <a:rPr lang="en-CA" sz="1200" b="1"/>
              <a:t>not</a:t>
            </a:r>
            <a:r>
              <a:rPr lang="en-CA" sz="1200">
                <a:solidFill>
                  <a:srgbClr val="7F7F7F"/>
                </a:solidFill>
              </a:rPr>
              <a:t> </a:t>
            </a:r>
            <a:r>
              <a:rPr lang="en-CA" sz="1200"/>
              <a:t>apply</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has</a:t>
            </a:r>
            <a:r>
              <a:rPr lang="en-CA" sz="1200">
                <a:solidFill>
                  <a:srgbClr val="7F7F7F"/>
                </a:solidFill>
              </a:rPr>
              <a:t> </a:t>
            </a:r>
            <a:r>
              <a:rPr lang="en-CA" sz="1200"/>
              <a:t>given</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a</a:t>
            </a:r>
            <a:r>
              <a:rPr lang="en-CA" sz="1200">
                <a:solidFill>
                  <a:srgbClr val="7F7F7F"/>
                </a:solidFill>
              </a:rPr>
              <a:t> </a:t>
            </a:r>
            <a:r>
              <a:rPr lang="en-CA" sz="1200"/>
              <a:t>24-hour</a:t>
            </a:r>
            <a:r>
              <a:rPr lang="en-CA" sz="1200">
                <a:solidFill>
                  <a:srgbClr val="7F7F7F"/>
                </a:solidFill>
              </a:rPr>
              <a:t> </a:t>
            </a:r>
            <a:r>
              <a:rPr lang="en-CA" sz="1200"/>
              <a:t>notice</a:t>
            </a:r>
            <a:r>
              <a:rPr lang="en-CA" sz="1200">
                <a:solidFill>
                  <a:srgbClr val="7F7F7F"/>
                </a:solidFill>
              </a:rPr>
              <a:t> </a:t>
            </a:r>
            <a:r>
              <a:rPr lang="en-CA" sz="1200"/>
              <a:t>of</a:t>
            </a:r>
            <a:r>
              <a:rPr lang="en-CA" sz="1200">
                <a:solidFill>
                  <a:srgbClr val="7F7F7F"/>
                </a:solidFill>
              </a:rPr>
              <a:t> </a:t>
            </a:r>
            <a:r>
              <a:rPr lang="en-CA" sz="1200"/>
              <a:t>termination.</a:t>
            </a:r>
            <a:r>
              <a:rPr lang="en-US" sz="1200">
                <a:solidFill>
                  <a:srgbClr val="7F7F7F"/>
                </a:solidFill>
              </a:rPr>
              <a:t> </a:t>
            </a:r>
            <a:endParaRPr lang="en-CA" sz="1200"/>
          </a:p>
          <a:p>
            <a:pPr marL="342900" indent="-342900">
              <a:lnSpc>
                <a:spcPct val="80000"/>
              </a:lnSpc>
              <a:spcBef>
                <a:spcPts val="600"/>
              </a:spcBef>
              <a:spcAft>
                <a:spcPts val="600"/>
              </a:spcAft>
              <a:buFont typeface="Wingdings" pitchFamily="2" charset="2"/>
              <a:buChar char="v"/>
            </a:pPr>
            <a:endParaRPr lang="en-US" sz="1200"/>
          </a:p>
        </p:txBody>
      </p:sp>
      <p:sp>
        <p:nvSpPr>
          <p:cNvPr id="23579" name="PPTShape_0"/>
          <p:cNvSpPr>
            <a:spLocks noChangeArrowheads="1"/>
          </p:cNvSpPr>
          <p:nvPr/>
        </p:nvSpPr>
        <p:spPr bwMode="gray">
          <a:xfrm>
            <a:off x="4572000" y="1524000"/>
            <a:ext cx="4191000" cy="3657600"/>
          </a:xfrm>
          <a:prstGeom prst="rect">
            <a:avLst/>
          </a:prstGeom>
          <a:noFill/>
          <a:ln w="9525">
            <a:noFill/>
            <a:miter lim="800000"/>
            <a:headEnd/>
            <a:tailEnd/>
          </a:ln>
        </p:spPr>
        <p:txBody>
          <a:bodyPr/>
          <a:lstStyle/>
          <a:p>
            <a:pPr marL="342900" indent="-342900">
              <a:spcBef>
                <a:spcPts val="600"/>
              </a:spcBef>
              <a:spcAft>
                <a:spcPts val="600"/>
              </a:spcAft>
              <a:buFont typeface="Wingdings" pitchFamily="2" charset="2"/>
              <a:buNone/>
            </a:pPr>
            <a:r>
              <a:rPr lang="en-CA" sz="1200" b="1">
                <a:solidFill>
                  <a:srgbClr val="FF0000"/>
                </a:solidFill>
              </a:rPr>
              <a:t>Late service of notice to terminate a tenancy</a:t>
            </a:r>
            <a:r>
              <a:rPr lang="en-CA" sz="1200" b="1"/>
              <a:t/>
            </a:r>
            <a:br>
              <a:rPr lang="en-CA" sz="1200" b="1"/>
            </a:br>
            <a:endParaRPr lang="en-CA" sz="1200"/>
          </a:p>
          <a:p>
            <a:pPr marL="342900" indent="-342900">
              <a:spcBef>
                <a:spcPts val="600"/>
              </a:spcBef>
              <a:spcAft>
                <a:spcPts val="600"/>
              </a:spcAft>
              <a:buFont typeface="Wingdings" pitchFamily="2" charset="2"/>
              <a:buChar char="v"/>
            </a:pPr>
            <a:r>
              <a:rPr lang="en-CA" sz="1200"/>
              <a:t>If</a:t>
            </a:r>
            <a:r>
              <a:rPr lang="en-CA" sz="1200">
                <a:solidFill>
                  <a:srgbClr val="7F7F7F"/>
                </a:solidFill>
              </a:rPr>
              <a:t> </a:t>
            </a:r>
            <a:r>
              <a:rPr lang="en-CA" sz="1200"/>
              <a:t>a</a:t>
            </a:r>
            <a:r>
              <a:rPr lang="en-CA" sz="1200">
                <a:solidFill>
                  <a:srgbClr val="7F7F7F"/>
                </a:solidFill>
              </a:rPr>
              <a:t> </a:t>
            </a:r>
            <a:r>
              <a:rPr lang="en-CA" sz="1200"/>
              <a:t>notice</a:t>
            </a:r>
            <a:r>
              <a:rPr lang="en-CA" sz="1200">
                <a:solidFill>
                  <a:srgbClr val="7F7F7F"/>
                </a:solidFill>
              </a:rPr>
              <a:t> </a:t>
            </a:r>
            <a:r>
              <a:rPr lang="en-CA" sz="1200"/>
              <a:t>is</a:t>
            </a:r>
            <a:r>
              <a:rPr lang="en-CA" sz="1200">
                <a:solidFill>
                  <a:srgbClr val="7F7F7F"/>
                </a:solidFill>
              </a:rPr>
              <a:t> </a:t>
            </a:r>
            <a:r>
              <a:rPr lang="en-CA" sz="1200"/>
              <a:t>served</a:t>
            </a:r>
            <a:r>
              <a:rPr lang="en-CA" sz="1200">
                <a:solidFill>
                  <a:srgbClr val="7F7F7F"/>
                </a:solidFill>
              </a:rPr>
              <a:t> </a:t>
            </a:r>
            <a:r>
              <a:rPr lang="en-CA" sz="1200"/>
              <a:t>late</a:t>
            </a:r>
            <a:r>
              <a:rPr lang="en-CA" sz="1200">
                <a:solidFill>
                  <a:srgbClr val="7F7F7F"/>
                </a:solidFill>
              </a:rPr>
              <a:t> </a:t>
            </a:r>
            <a:r>
              <a:rPr lang="en-CA" sz="1200"/>
              <a:t>it</a:t>
            </a:r>
            <a:r>
              <a:rPr lang="en-CA" sz="1200">
                <a:solidFill>
                  <a:srgbClr val="7F7F7F"/>
                </a:solidFill>
              </a:rPr>
              <a:t> </a:t>
            </a:r>
            <a:r>
              <a:rPr lang="en-CA" sz="1200"/>
              <a:t>will</a:t>
            </a:r>
            <a:r>
              <a:rPr lang="en-CA" sz="1200">
                <a:solidFill>
                  <a:srgbClr val="7F7F7F"/>
                </a:solidFill>
              </a:rPr>
              <a:t> </a:t>
            </a:r>
            <a:r>
              <a:rPr lang="en-CA" sz="1200"/>
              <a:t>still</a:t>
            </a:r>
            <a:r>
              <a:rPr lang="en-CA" sz="1200">
                <a:solidFill>
                  <a:srgbClr val="7F7F7F"/>
                </a:solidFill>
              </a:rPr>
              <a:t> </a:t>
            </a:r>
            <a:r>
              <a:rPr lang="en-CA" sz="1200"/>
              <a:t>be</a:t>
            </a:r>
            <a:r>
              <a:rPr lang="en-CA" sz="1200">
                <a:solidFill>
                  <a:srgbClr val="7F7F7F"/>
                </a:solidFill>
              </a:rPr>
              <a:t> </a:t>
            </a:r>
            <a:r>
              <a:rPr lang="en-CA" sz="1200"/>
              <a:t>effective,</a:t>
            </a:r>
            <a:r>
              <a:rPr lang="en-CA" sz="1200">
                <a:solidFill>
                  <a:srgbClr val="7F7F7F"/>
                </a:solidFill>
              </a:rPr>
              <a:t> </a:t>
            </a:r>
            <a:r>
              <a:rPr lang="en-CA" sz="1200"/>
              <a:t>but</a:t>
            </a:r>
            <a:r>
              <a:rPr lang="en-CA" sz="1200">
                <a:solidFill>
                  <a:srgbClr val="7F7F7F"/>
                </a:solidFill>
              </a:rPr>
              <a:t> </a:t>
            </a:r>
            <a:r>
              <a:rPr lang="en-CA" sz="1200"/>
              <a:t>at</a:t>
            </a:r>
            <a:r>
              <a:rPr lang="en-CA" sz="1200">
                <a:solidFill>
                  <a:srgbClr val="7F7F7F"/>
                </a:solidFill>
              </a:rPr>
              <a:t> </a:t>
            </a:r>
            <a:r>
              <a:rPr lang="en-CA" sz="1200"/>
              <a:t>a</a:t>
            </a:r>
            <a:r>
              <a:rPr lang="en-CA" sz="1200">
                <a:solidFill>
                  <a:srgbClr val="7F7F7F"/>
                </a:solidFill>
              </a:rPr>
              <a:t> </a:t>
            </a:r>
            <a:r>
              <a:rPr lang="en-CA" sz="1200"/>
              <a:t>later</a:t>
            </a:r>
            <a:r>
              <a:rPr lang="en-CA" sz="1200">
                <a:solidFill>
                  <a:srgbClr val="7F7F7F"/>
                </a:solidFill>
              </a:rPr>
              <a:t> </a:t>
            </a:r>
            <a:r>
              <a:rPr lang="en-CA" sz="1200"/>
              <a:t>date.</a:t>
            </a:r>
            <a:endParaRPr lang="en-US" sz="1200"/>
          </a:p>
          <a:p>
            <a:pPr marL="342900" indent="-342900">
              <a:spcBef>
                <a:spcPts val="600"/>
              </a:spcBef>
              <a:spcAft>
                <a:spcPts val="600"/>
              </a:spcAft>
              <a:buFont typeface="Wingdings" pitchFamily="2" charset="2"/>
              <a:buChar char="v"/>
            </a:pPr>
            <a:r>
              <a:rPr lang="en-CA" sz="1200"/>
              <a:t>A</a:t>
            </a:r>
            <a:r>
              <a:rPr lang="en-CA" sz="1200">
                <a:solidFill>
                  <a:srgbClr val="7F7F7F"/>
                </a:solidFill>
              </a:rPr>
              <a:t> </a:t>
            </a:r>
            <a:r>
              <a:rPr lang="en-CA" sz="1200"/>
              <a:t>late</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end</a:t>
            </a:r>
            <a:r>
              <a:rPr lang="en-CA" sz="1200">
                <a:solidFill>
                  <a:srgbClr val="7F7F7F"/>
                </a:solidFill>
              </a:rPr>
              <a:t> </a:t>
            </a:r>
            <a:r>
              <a:rPr lang="en-CA" sz="1200"/>
              <a:t>a</a:t>
            </a:r>
            <a:r>
              <a:rPr lang="en-CA" sz="1200">
                <a:solidFill>
                  <a:srgbClr val="7F7F7F"/>
                </a:solidFill>
              </a:rPr>
              <a:t> </a:t>
            </a:r>
            <a:r>
              <a:rPr lang="en-CA" sz="1200"/>
              <a:t>weekly</a:t>
            </a:r>
            <a:r>
              <a:rPr lang="en-CA" sz="1200">
                <a:solidFill>
                  <a:srgbClr val="7F7F7F"/>
                </a:solidFill>
              </a:rPr>
              <a:t> </a:t>
            </a:r>
            <a:r>
              <a:rPr lang="en-CA" sz="1200"/>
              <a:t>tenancy</a:t>
            </a:r>
            <a:r>
              <a:rPr lang="en-CA" sz="1200">
                <a:solidFill>
                  <a:srgbClr val="7F7F7F"/>
                </a:solidFill>
              </a:rPr>
              <a:t> </a:t>
            </a:r>
            <a:r>
              <a:rPr lang="en-CA" sz="1200"/>
              <a:t>will</a:t>
            </a:r>
            <a:r>
              <a:rPr lang="en-CA" sz="1200">
                <a:solidFill>
                  <a:srgbClr val="7F7F7F"/>
                </a:solidFill>
              </a:rPr>
              <a:t> </a:t>
            </a:r>
            <a:r>
              <a:rPr lang="en-CA" sz="1200"/>
              <a:t>be</a:t>
            </a:r>
            <a:r>
              <a:rPr lang="en-CA" sz="1200">
                <a:solidFill>
                  <a:srgbClr val="7F7F7F"/>
                </a:solidFill>
              </a:rPr>
              <a:t> </a:t>
            </a:r>
            <a:r>
              <a:rPr lang="en-CA" sz="1200"/>
              <a:t>effective</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last</a:t>
            </a:r>
            <a:r>
              <a:rPr lang="en-CA" sz="1200">
                <a:solidFill>
                  <a:srgbClr val="7F7F7F"/>
                </a:solidFill>
              </a:rPr>
              <a:t> </a:t>
            </a:r>
            <a:r>
              <a:rPr lang="en-CA" sz="1200"/>
              <a:t>day</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next</a:t>
            </a:r>
            <a:r>
              <a:rPr lang="en-CA" sz="1200">
                <a:solidFill>
                  <a:srgbClr val="7F7F7F"/>
                </a:solidFill>
              </a:rPr>
              <a:t> </a:t>
            </a:r>
            <a:r>
              <a:rPr lang="en-CA" sz="1200"/>
              <a:t>complete</a:t>
            </a:r>
            <a:r>
              <a:rPr lang="en-CA" sz="1200">
                <a:solidFill>
                  <a:srgbClr val="7F7F7F"/>
                </a:solidFill>
              </a:rPr>
              <a:t> </a:t>
            </a:r>
            <a:r>
              <a:rPr lang="en-CA" sz="1200"/>
              <a:t>tenancy</a:t>
            </a:r>
            <a:r>
              <a:rPr lang="en-CA" sz="1200">
                <a:solidFill>
                  <a:srgbClr val="7F7F7F"/>
                </a:solidFill>
              </a:rPr>
              <a:t> </a:t>
            </a:r>
            <a:r>
              <a:rPr lang="en-CA" sz="1200"/>
              <a:t>week.</a:t>
            </a:r>
            <a:endParaRPr lang="en-US" sz="1200"/>
          </a:p>
          <a:p>
            <a:pPr marL="342900" indent="-342900">
              <a:spcBef>
                <a:spcPts val="600"/>
              </a:spcBef>
              <a:spcAft>
                <a:spcPts val="600"/>
              </a:spcAft>
              <a:buFont typeface="Wingdings" pitchFamily="2" charset="2"/>
              <a:buChar char="v"/>
            </a:pPr>
            <a:r>
              <a:rPr lang="en-CA" sz="1200"/>
              <a:t>A</a:t>
            </a:r>
            <a:r>
              <a:rPr lang="en-CA" sz="1200">
                <a:solidFill>
                  <a:srgbClr val="7F7F7F"/>
                </a:solidFill>
              </a:rPr>
              <a:t> </a:t>
            </a:r>
            <a:r>
              <a:rPr lang="en-CA" sz="1200"/>
              <a:t>late</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end</a:t>
            </a:r>
            <a:r>
              <a:rPr lang="en-CA" sz="1200">
                <a:solidFill>
                  <a:srgbClr val="7F7F7F"/>
                </a:solidFill>
              </a:rPr>
              <a:t> </a:t>
            </a:r>
            <a:r>
              <a:rPr lang="en-CA" sz="1200"/>
              <a:t>a</a:t>
            </a:r>
            <a:r>
              <a:rPr lang="en-CA" sz="1200">
                <a:solidFill>
                  <a:srgbClr val="7F7F7F"/>
                </a:solidFill>
              </a:rPr>
              <a:t> </a:t>
            </a:r>
            <a:r>
              <a:rPr lang="en-CA" sz="1200"/>
              <a:t>monthly</a:t>
            </a:r>
            <a:r>
              <a:rPr lang="en-CA" sz="1200">
                <a:solidFill>
                  <a:srgbClr val="7F7F7F"/>
                </a:solidFill>
              </a:rPr>
              <a:t> </a:t>
            </a:r>
            <a:r>
              <a:rPr lang="en-CA" sz="1200"/>
              <a:t>tenancy</a:t>
            </a:r>
            <a:r>
              <a:rPr lang="en-CA" sz="1200">
                <a:solidFill>
                  <a:srgbClr val="7F7F7F"/>
                </a:solidFill>
              </a:rPr>
              <a:t> </a:t>
            </a:r>
            <a:r>
              <a:rPr lang="en-CA" sz="1200"/>
              <a:t>will</a:t>
            </a:r>
            <a:r>
              <a:rPr lang="en-CA" sz="1200">
                <a:solidFill>
                  <a:srgbClr val="7F7F7F"/>
                </a:solidFill>
              </a:rPr>
              <a:t> </a:t>
            </a:r>
            <a:r>
              <a:rPr lang="en-CA" sz="1200"/>
              <a:t>be</a:t>
            </a:r>
            <a:r>
              <a:rPr lang="en-CA" sz="1200">
                <a:solidFill>
                  <a:srgbClr val="7F7F7F"/>
                </a:solidFill>
              </a:rPr>
              <a:t> </a:t>
            </a:r>
            <a:r>
              <a:rPr lang="en-CA" sz="1200"/>
              <a:t>effective</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last</a:t>
            </a:r>
            <a:r>
              <a:rPr lang="en-CA" sz="1200">
                <a:solidFill>
                  <a:srgbClr val="7F7F7F"/>
                </a:solidFill>
              </a:rPr>
              <a:t> </a:t>
            </a:r>
            <a:r>
              <a:rPr lang="en-CA" sz="1200"/>
              <a:t>day</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next</a:t>
            </a:r>
            <a:r>
              <a:rPr lang="en-CA" sz="1200">
                <a:solidFill>
                  <a:srgbClr val="7F7F7F"/>
                </a:solidFill>
              </a:rPr>
              <a:t> </a:t>
            </a:r>
            <a:r>
              <a:rPr lang="en-CA" sz="1200"/>
              <a:t>complete</a:t>
            </a:r>
            <a:r>
              <a:rPr lang="en-CA" sz="1200">
                <a:solidFill>
                  <a:srgbClr val="7F7F7F"/>
                </a:solidFill>
              </a:rPr>
              <a:t> </a:t>
            </a:r>
            <a:r>
              <a:rPr lang="en-CA" sz="1200"/>
              <a:t>tenancy</a:t>
            </a:r>
            <a:r>
              <a:rPr lang="en-CA" sz="1200">
                <a:solidFill>
                  <a:srgbClr val="7F7F7F"/>
                </a:solidFill>
              </a:rPr>
              <a:t> </a:t>
            </a:r>
            <a:r>
              <a:rPr lang="en-CA" sz="1200"/>
              <a:t>month.</a:t>
            </a:r>
            <a:r>
              <a:rPr lang="en-CA" sz="1200">
                <a:solidFill>
                  <a:srgbClr val="7F7F7F"/>
                </a:solidFill>
              </a:rPr>
              <a:t>  </a:t>
            </a:r>
            <a:r>
              <a:rPr lang="en-CA" sz="1200"/>
              <a:t>For</a:t>
            </a:r>
            <a:r>
              <a:rPr lang="en-CA" sz="1200">
                <a:solidFill>
                  <a:srgbClr val="7F7F7F"/>
                </a:solidFill>
              </a:rPr>
              <a:t> </a:t>
            </a:r>
            <a:r>
              <a:rPr lang="en-CA" sz="1200"/>
              <a:t>example,</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tenancy</a:t>
            </a:r>
            <a:r>
              <a:rPr lang="en-CA" sz="1200">
                <a:solidFill>
                  <a:srgbClr val="7F7F7F"/>
                </a:solidFill>
              </a:rPr>
              <a:t> </a:t>
            </a:r>
            <a:r>
              <a:rPr lang="en-CA" sz="1200"/>
              <a:t>is</a:t>
            </a:r>
            <a:r>
              <a:rPr lang="en-CA" sz="1200">
                <a:solidFill>
                  <a:srgbClr val="7F7F7F"/>
                </a:solidFill>
              </a:rPr>
              <a:t> </a:t>
            </a:r>
            <a:r>
              <a:rPr lang="en-CA" sz="1200"/>
              <a:t>from</a:t>
            </a:r>
            <a:r>
              <a:rPr lang="en-CA" sz="1200">
                <a:solidFill>
                  <a:srgbClr val="7F7F7F"/>
                </a:solidFill>
              </a:rPr>
              <a:t> </a:t>
            </a:r>
            <a:r>
              <a:rPr lang="en-CA" sz="1200"/>
              <a:t>the</a:t>
            </a:r>
            <a:r>
              <a:rPr lang="en-CA" sz="1200">
                <a:solidFill>
                  <a:srgbClr val="7F7F7F"/>
                </a:solidFill>
              </a:rPr>
              <a:t> </a:t>
            </a:r>
            <a:r>
              <a:rPr lang="en-CA" sz="1200"/>
              <a:t>first</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end</a:t>
            </a:r>
            <a:r>
              <a:rPr lang="en-CA" sz="1200">
                <a:solidFill>
                  <a:srgbClr val="7F7F7F"/>
                </a:solidFill>
              </a:rPr>
              <a:t> </a:t>
            </a:r>
            <a:r>
              <a:rPr lang="en-CA" sz="1200"/>
              <a:t>of</a:t>
            </a:r>
            <a:r>
              <a:rPr lang="en-CA" sz="1200">
                <a:solidFill>
                  <a:srgbClr val="7F7F7F"/>
                </a:solidFill>
              </a:rPr>
              <a:t> </a:t>
            </a:r>
            <a:r>
              <a:rPr lang="en-CA" sz="1200"/>
              <a:t>each</a:t>
            </a:r>
            <a:r>
              <a:rPr lang="en-CA" sz="1200">
                <a:solidFill>
                  <a:srgbClr val="7F7F7F"/>
                </a:solidFill>
              </a:rPr>
              <a:t> </a:t>
            </a:r>
            <a:r>
              <a:rPr lang="en-CA" sz="1200"/>
              <a:t>month</a:t>
            </a:r>
            <a:r>
              <a:rPr lang="en-CA" sz="1200">
                <a:solidFill>
                  <a:srgbClr val="7F7F7F"/>
                </a:solidFill>
              </a:rPr>
              <a:t> </a:t>
            </a:r>
            <a:r>
              <a:rPr lang="en-CA" sz="1200"/>
              <a:t>and</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end</a:t>
            </a:r>
            <a:r>
              <a:rPr lang="en-CA" sz="1200">
                <a:solidFill>
                  <a:srgbClr val="7F7F7F"/>
                </a:solidFill>
              </a:rPr>
              <a:t> </a:t>
            </a:r>
            <a:r>
              <a:rPr lang="en-CA" sz="1200"/>
              <a:t>a</a:t>
            </a:r>
            <a:r>
              <a:rPr lang="en-CA" sz="1200">
                <a:solidFill>
                  <a:srgbClr val="7F7F7F"/>
                </a:solidFill>
              </a:rPr>
              <a:t> </a:t>
            </a:r>
            <a:r>
              <a:rPr lang="en-CA" sz="1200"/>
              <a:t>tenancy</a:t>
            </a:r>
            <a:r>
              <a:rPr lang="en-CA" sz="1200">
                <a:solidFill>
                  <a:srgbClr val="7F7F7F"/>
                </a:solidFill>
              </a:rPr>
              <a:t> </a:t>
            </a:r>
            <a:r>
              <a:rPr lang="en-CA" sz="1200"/>
              <a:t>on</a:t>
            </a:r>
            <a:r>
              <a:rPr lang="en-CA" sz="1200">
                <a:solidFill>
                  <a:srgbClr val="7F7F7F"/>
                </a:solidFill>
              </a:rPr>
              <a:t> </a:t>
            </a:r>
            <a:r>
              <a:rPr lang="en-CA" sz="1200"/>
              <a:t>September</a:t>
            </a:r>
            <a:r>
              <a:rPr lang="en-CA" sz="1200">
                <a:solidFill>
                  <a:srgbClr val="7F7F7F"/>
                </a:solidFill>
              </a:rPr>
              <a:t> </a:t>
            </a:r>
            <a:r>
              <a:rPr lang="en-CA" sz="1200"/>
              <a:t>30</a:t>
            </a:r>
            <a:r>
              <a:rPr lang="en-CA" sz="1200">
                <a:solidFill>
                  <a:srgbClr val="7F7F7F"/>
                </a:solidFill>
              </a:rPr>
              <a:t> </a:t>
            </a:r>
            <a:r>
              <a:rPr lang="en-CA" sz="1200"/>
              <a:t>is</a:t>
            </a:r>
            <a:r>
              <a:rPr lang="en-CA" sz="1200">
                <a:solidFill>
                  <a:srgbClr val="7F7F7F"/>
                </a:solidFill>
              </a:rPr>
              <a:t> </a:t>
            </a:r>
            <a:r>
              <a:rPr lang="en-CA" sz="1200"/>
              <a:t>served</a:t>
            </a:r>
            <a:r>
              <a:rPr lang="en-CA" sz="1200">
                <a:solidFill>
                  <a:srgbClr val="7F7F7F"/>
                </a:solidFill>
              </a:rPr>
              <a:t> </a:t>
            </a:r>
            <a:r>
              <a:rPr lang="en-CA" sz="1200"/>
              <a:t>on</a:t>
            </a:r>
            <a:r>
              <a:rPr lang="en-CA" sz="1200">
                <a:solidFill>
                  <a:srgbClr val="7F7F7F"/>
                </a:solidFill>
              </a:rPr>
              <a:t> </a:t>
            </a:r>
            <a:r>
              <a:rPr lang="en-CA" sz="1200"/>
              <a:t>September</a:t>
            </a:r>
            <a:r>
              <a:rPr lang="en-CA" sz="1200">
                <a:solidFill>
                  <a:srgbClr val="7F7F7F"/>
                </a:solidFill>
              </a:rPr>
              <a:t> </a:t>
            </a:r>
            <a:r>
              <a:rPr lang="en-CA" sz="1200"/>
              <a:t>2,</a:t>
            </a:r>
            <a:r>
              <a:rPr lang="en-CA" sz="1200">
                <a:solidFill>
                  <a:srgbClr val="7F7F7F"/>
                </a:solidFill>
              </a:rPr>
              <a:t> </a:t>
            </a:r>
            <a:r>
              <a:rPr lang="en-CA" sz="1200"/>
              <a:t>that</a:t>
            </a:r>
            <a:r>
              <a:rPr lang="en-CA" sz="1200">
                <a:solidFill>
                  <a:srgbClr val="7F7F7F"/>
                </a:solidFill>
              </a:rPr>
              <a:t> </a:t>
            </a:r>
            <a:r>
              <a:rPr lang="en-CA" sz="1200"/>
              <a:t>notice</a:t>
            </a:r>
            <a:r>
              <a:rPr lang="en-CA" sz="1200">
                <a:solidFill>
                  <a:srgbClr val="7F7F7F"/>
                </a:solidFill>
              </a:rPr>
              <a:t> </a:t>
            </a:r>
            <a:r>
              <a:rPr lang="en-CA" sz="1200" b="1"/>
              <a:t>will</a:t>
            </a:r>
            <a:r>
              <a:rPr lang="en-CA" sz="1200" b="1">
                <a:solidFill>
                  <a:srgbClr val="7F7F7F"/>
                </a:solidFill>
              </a:rPr>
              <a:t> </a:t>
            </a:r>
            <a:r>
              <a:rPr lang="en-CA" sz="1200" b="1"/>
              <a:t>be</a:t>
            </a:r>
            <a:r>
              <a:rPr lang="en-CA" sz="1200" b="1">
                <a:solidFill>
                  <a:srgbClr val="7F7F7F"/>
                </a:solidFill>
              </a:rPr>
              <a:t> </a:t>
            </a:r>
            <a:r>
              <a:rPr lang="en-CA" sz="1200" b="1"/>
              <a:t>effective</a:t>
            </a:r>
            <a:r>
              <a:rPr lang="en-CA" sz="1200" b="1">
                <a:solidFill>
                  <a:srgbClr val="7F7F7F"/>
                </a:solidFill>
              </a:rPr>
              <a:t> </a:t>
            </a:r>
            <a:r>
              <a:rPr lang="en-CA" sz="1200" b="1"/>
              <a:t>October</a:t>
            </a:r>
            <a:r>
              <a:rPr lang="en-CA" sz="1200" b="1">
                <a:solidFill>
                  <a:srgbClr val="7F7F7F"/>
                </a:solidFill>
              </a:rPr>
              <a:t> </a:t>
            </a:r>
            <a:r>
              <a:rPr lang="en-CA" sz="1200" b="1"/>
              <a:t>31.</a:t>
            </a:r>
            <a:r>
              <a:rPr lang="en-US" sz="1200" b="1">
                <a:solidFill>
                  <a:srgbClr val="7F7F7F"/>
                </a:solidFill>
              </a:rPr>
              <a:t> </a:t>
            </a:r>
            <a:endParaRPr lang="en-US" sz="1200" b="1"/>
          </a:p>
          <a:p>
            <a:pPr marL="342900" indent="-342900">
              <a:spcBef>
                <a:spcPts val="600"/>
              </a:spcBef>
              <a:spcAft>
                <a:spcPts val="600"/>
              </a:spcAft>
            </a:pPr>
            <a:endParaRPr lang="en-CA" sz="1200" b="1"/>
          </a:p>
        </p:txBody>
      </p:sp>
      <p:sp>
        <p:nvSpPr>
          <p:cNvPr id="23580" name="TextBox 10"/>
          <p:cNvSpPr txBox="1">
            <a:spLocks noChangeArrowheads="1"/>
          </p:cNvSpPr>
          <p:nvPr/>
        </p:nvSpPr>
        <p:spPr bwMode="auto">
          <a:xfrm>
            <a:off x="4572000" y="6172200"/>
            <a:ext cx="2590800" cy="276225"/>
          </a:xfrm>
          <a:prstGeom prst="rect">
            <a:avLst/>
          </a:prstGeom>
          <a:noFill/>
          <a:ln w="9525">
            <a:noFill/>
            <a:miter lim="800000"/>
            <a:headEnd/>
            <a:tailEnd/>
          </a:ln>
        </p:spPr>
        <p:txBody>
          <a:bodyPr>
            <a:spAutoFit/>
          </a:bodyPr>
          <a:lstStyle/>
          <a:p>
            <a:r>
              <a:rPr lang="en-CA" sz="1200" dirty="0">
                <a:hlinkClick r:id="rId4" action="ppaction://hlinksldjump"/>
              </a:rPr>
              <a:t>Continued</a:t>
            </a:r>
            <a:r>
              <a:rPr lang="en-CA" sz="1200" dirty="0">
                <a:solidFill>
                  <a:srgbClr val="7F7F7F"/>
                </a:solidFill>
                <a:hlinkClick r:id="rId4" action="ppaction://hlinksldjump"/>
              </a:rPr>
              <a:t> </a:t>
            </a:r>
            <a:r>
              <a:rPr lang="en-CA" sz="1200" dirty="0">
                <a:hlinkClick r:id="rId4" action="ppaction://hlinksldjump"/>
              </a:rPr>
              <a:t>on</a:t>
            </a:r>
            <a:r>
              <a:rPr lang="en-CA" sz="1200" dirty="0">
                <a:solidFill>
                  <a:srgbClr val="7F7F7F"/>
                </a:solidFill>
                <a:hlinkClick r:id="rId4" action="ppaction://hlinksldjump"/>
              </a:rPr>
              <a:t> </a:t>
            </a:r>
            <a:r>
              <a:rPr lang="en-CA" sz="1200" dirty="0">
                <a:hlinkClick r:id="rId4" action="ppaction://hlinksldjump"/>
              </a:rPr>
              <a:t>the</a:t>
            </a:r>
            <a:r>
              <a:rPr lang="en-CA" sz="1200" dirty="0">
                <a:solidFill>
                  <a:srgbClr val="7F7F7F"/>
                </a:solidFill>
                <a:hlinkClick r:id="rId4" action="ppaction://hlinksldjump"/>
              </a:rPr>
              <a:t> </a:t>
            </a:r>
            <a:r>
              <a:rPr lang="en-CA" sz="1200" dirty="0">
                <a:hlinkClick r:id="rId4" action="ppaction://hlinksldjump"/>
              </a:rPr>
              <a:t>next</a:t>
            </a:r>
            <a:r>
              <a:rPr lang="en-CA" sz="1200" dirty="0">
                <a:solidFill>
                  <a:srgbClr val="7F7F7F"/>
                </a:solidFill>
                <a:hlinkClick r:id="rId4" action="ppaction://hlinksldjump"/>
              </a:rPr>
              <a:t> </a:t>
            </a:r>
            <a:r>
              <a:rPr lang="en-CA" sz="1200" dirty="0">
                <a:hlinkClick r:id="rId4" action="ppaction://hlinksldjump"/>
              </a:rPr>
              <a:t>page</a:t>
            </a:r>
            <a:endParaRPr lang="en-US" sz="1200" dirty="0"/>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43000" y="152400"/>
            <a:ext cx="6858000" cy="533400"/>
          </a:xfrm>
        </p:spPr>
        <p:txBody>
          <a:bodyPr/>
          <a:lstStyle/>
          <a:p>
            <a:pPr eaLnBrk="1" hangingPunct="1"/>
            <a:r>
              <a:rPr lang="en-CA" smtClean="0"/>
              <a:t>Termination of a Tenancy</a:t>
            </a:r>
            <a:endParaRPr lang="en-US" smtClean="0"/>
          </a:p>
        </p:txBody>
      </p:sp>
      <p:sp>
        <p:nvSpPr>
          <p:cNvPr id="24579" name="Rectangle 5"/>
          <p:cNvSpPr>
            <a:spLocks noGrp="1" noChangeArrowheads="1"/>
          </p:cNvSpPr>
          <p:nvPr>
            <p:ph type="body" sz="half" idx="4294967295"/>
          </p:nvPr>
        </p:nvSpPr>
        <p:spPr>
          <a:xfrm>
            <a:off x="4724400" y="1447800"/>
            <a:ext cx="4038600" cy="3048000"/>
          </a:xfrm>
        </p:spPr>
        <p:txBody>
          <a:bodyPr/>
          <a:lstStyle/>
          <a:p>
            <a:pPr eaLnBrk="1" hangingPunct="1">
              <a:lnSpc>
                <a:spcPct val="80000"/>
              </a:lnSpc>
              <a:buFont typeface="Wingdings" pitchFamily="2" charset="2"/>
              <a:buNone/>
              <a:defRPr/>
            </a:pPr>
            <a:r>
              <a:rPr lang="en-CA" b="1" kern="1200" dirty="0" smtClean="0">
                <a:solidFill>
                  <a:srgbClr val="FF0000"/>
                </a:solidFill>
                <a:latin typeface="Arial" charset="0"/>
              </a:rPr>
              <a:t>A 24-Hour notice must</a:t>
            </a:r>
            <a:endParaRPr lang="en-US" b="1" kern="1200" dirty="0" smtClean="0">
              <a:solidFill>
                <a:srgbClr val="FF0000"/>
              </a:solidFill>
              <a:latin typeface="Arial" charset="0"/>
            </a:endParaRPr>
          </a:p>
          <a:p>
            <a:pPr eaLnBrk="1" hangingPunct="1">
              <a:spcAft>
                <a:spcPct val="0"/>
              </a:spcAft>
              <a:defRPr/>
            </a:pPr>
            <a:r>
              <a:rPr lang="en-CA" dirty="0" smtClean="0">
                <a:latin typeface="Arial" charset="0"/>
                <a:cs typeface="Arial" charset="0"/>
              </a:rPr>
              <a:t>Be</a:t>
            </a:r>
            <a:r>
              <a:rPr lang="en-CA" dirty="0" smtClean="0">
                <a:solidFill>
                  <a:srgbClr val="7F7F7F"/>
                </a:solidFill>
                <a:latin typeface="Arial" charset="0"/>
                <a:cs typeface="Arial" charset="0"/>
              </a:rPr>
              <a:t> </a:t>
            </a:r>
            <a:r>
              <a:rPr lang="en-CA" dirty="0" smtClean="0">
                <a:latin typeface="Arial" charset="0"/>
                <a:cs typeface="Arial" charset="0"/>
              </a:rPr>
              <a:t>in</a:t>
            </a:r>
            <a:r>
              <a:rPr lang="en-CA" dirty="0" smtClean="0">
                <a:solidFill>
                  <a:srgbClr val="7F7F7F"/>
                </a:solidFill>
                <a:latin typeface="Arial" charset="0"/>
                <a:cs typeface="Arial" charset="0"/>
              </a:rPr>
              <a:t> </a:t>
            </a:r>
            <a:r>
              <a:rPr lang="en-CA" dirty="0" smtClean="0">
                <a:latin typeface="Arial" charset="0"/>
                <a:cs typeface="Arial" charset="0"/>
              </a:rPr>
              <a:t>writing</a:t>
            </a:r>
            <a:endParaRPr lang="en-CA" b="1" dirty="0" smtClean="0">
              <a:latin typeface="Arial" charset="0"/>
              <a:cs typeface="Arial" charset="0"/>
            </a:endParaRPr>
          </a:p>
          <a:p>
            <a:pPr eaLnBrk="1" hangingPunct="1">
              <a:spcAft>
                <a:spcPct val="0"/>
              </a:spcAft>
              <a:defRPr/>
            </a:pPr>
            <a:r>
              <a:rPr lang="en-CA" dirty="0" smtClean="0">
                <a:latin typeface="Arial" charset="0"/>
                <a:cs typeface="Arial" charset="0"/>
              </a:rPr>
              <a:t>Be</a:t>
            </a:r>
            <a:r>
              <a:rPr lang="en-CA" dirty="0" smtClean="0">
                <a:solidFill>
                  <a:srgbClr val="7F7F7F"/>
                </a:solidFill>
                <a:latin typeface="Arial" charset="0"/>
                <a:cs typeface="Arial" charset="0"/>
              </a:rPr>
              <a:t> </a:t>
            </a:r>
            <a:r>
              <a:rPr lang="en-CA" dirty="0" smtClean="0">
                <a:latin typeface="Arial" charset="0"/>
                <a:cs typeface="Arial" charset="0"/>
              </a:rPr>
              <a:t>signed</a:t>
            </a:r>
            <a:r>
              <a:rPr lang="en-CA" dirty="0" smtClean="0">
                <a:solidFill>
                  <a:srgbClr val="7F7F7F"/>
                </a:solidFill>
                <a:latin typeface="Arial" charset="0"/>
                <a:cs typeface="Arial" charset="0"/>
              </a:rPr>
              <a:t> </a:t>
            </a:r>
            <a:r>
              <a:rPr lang="en-CA" dirty="0" smtClean="0">
                <a:latin typeface="Arial" charset="0"/>
                <a:cs typeface="Arial" charset="0"/>
              </a:rPr>
              <a:t>by</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landlord</a:t>
            </a:r>
            <a:r>
              <a:rPr lang="en-CA" dirty="0" smtClean="0">
                <a:solidFill>
                  <a:srgbClr val="7F7F7F"/>
                </a:solidFill>
                <a:latin typeface="Arial" charset="0"/>
                <a:cs typeface="Arial" charset="0"/>
              </a:rPr>
              <a:t> </a:t>
            </a:r>
            <a:r>
              <a:rPr lang="en-CA" dirty="0" smtClean="0">
                <a:latin typeface="Arial" charset="0"/>
                <a:cs typeface="Arial" charset="0"/>
              </a:rPr>
              <a:t>or</a:t>
            </a:r>
            <a:r>
              <a:rPr lang="en-CA" dirty="0" smtClean="0">
                <a:solidFill>
                  <a:srgbClr val="7F7F7F"/>
                </a:solidFill>
                <a:latin typeface="Arial" charset="0"/>
                <a:cs typeface="Arial" charset="0"/>
              </a:rPr>
              <a:t> </a:t>
            </a:r>
            <a:r>
              <a:rPr lang="en-CA" dirty="0" smtClean="0">
                <a:latin typeface="Arial" charset="0"/>
                <a:cs typeface="Arial" charset="0"/>
              </a:rPr>
              <a:t>agent</a:t>
            </a:r>
            <a:endParaRPr lang="en-CA" b="1" dirty="0" smtClean="0">
              <a:latin typeface="Arial" charset="0"/>
              <a:cs typeface="Arial" charset="0"/>
            </a:endParaRPr>
          </a:p>
          <a:p>
            <a:pPr eaLnBrk="1" hangingPunct="1">
              <a:spcAft>
                <a:spcPct val="0"/>
              </a:spcAft>
              <a:defRPr/>
            </a:pPr>
            <a:r>
              <a:rPr lang="en-CA" dirty="0" smtClean="0">
                <a:latin typeface="Arial" charset="0"/>
                <a:cs typeface="Arial" charset="0"/>
              </a:rPr>
              <a:t>State</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reason</a:t>
            </a:r>
            <a:r>
              <a:rPr lang="en-CA" dirty="0" smtClean="0">
                <a:solidFill>
                  <a:srgbClr val="7F7F7F"/>
                </a:solidFill>
                <a:latin typeface="Arial" charset="0"/>
                <a:cs typeface="Arial" charset="0"/>
              </a:rPr>
              <a:t> </a:t>
            </a:r>
            <a:r>
              <a:rPr lang="en-CA" dirty="0" smtClean="0">
                <a:latin typeface="Arial" charset="0"/>
                <a:cs typeface="Arial" charset="0"/>
              </a:rPr>
              <a:t>for</a:t>
            </a:r>
            <a:r>
              <a:rPr lang="en-CA" dirty="0" smtClean="0">
                <a:solidFill>
                  <a:srgbClr val="7F7F7F"/>
                </a:solidFill>
                <a:latin typeface="Arial" charset="0"/>
                <a:cs typeface="Arial" charset="0"/>
              </a:rPr>
              <a:t> </a:t>
            </a:r>
            <a:r>
              <a:rPr lang="en-CA" dirty="0" smtClean="0">
                <a:latin typeface="Arial" charset="0"/>
                <a:cs typeface="Arial" charset="0"/>
              </a:rPr>
              <a:t>termination</a:t>
            </a:r>
            <a:endParaRPr lang="en-CA" b="1" dirty="0" smtClean="0">
              <a:latin typeface="Arial" charset="0"/>
              <a:cs typeface="Arial" charset="0"/>
            </a:endParaRPr>
          </a:p>
          <a:p>
            <a:pPr eaLnBrk="1" hangingPunct="1">
              <a:spcAft>
                <a:spcPct val="0"/>
              </a:spcAft>
              <a:defRPr/>
            </a:pPr>
            <a:r>
              <a:rPr lang="en-CA" dirty="0" smtClean="0">
                <a:latin typeface="Arial" charset="0"/>
                <a:cs typeface="Arial" charset="0"/>
              </a:rPr>
              <a:t>State</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time</a:t>
            </a:r>
            <a:r>
              <a:rPr lang="en-CA" dirty="0" smtClean="0">
                <a:solidFill>
                  <a:srgbClr val="7F7F7F"/>
                </a:solidFill>
                <a:latin typeface="Arial" charset="0"/>
                <a:cs typeface="Arial" charset="0"/>
              </a:rPr>
              <a:t> </a:t>
            </a:r>
            <a:r>
              <a:rPr lang="en-CA" dirty="0" smtClean="0">
                <a:latin typeface="Arial" charset="0"/>
                <a:cs typeface="Arial" charset="0"/>
              </a:rPr>
              <a:t>and</a:t>
            </a:r>
            <a:r>
              <a:rPr lang="en-CA" dirty="0" smtClean="0">
                <a:solidFill>
                  <a:srgbClr val="7F7F7F"/>
                </a:solidFill>
                <a:latin typeface="Arial" charset="0"/>
                <a:cs typeface="Arial" charset="0"/>
              </a:rPr>
              <a:t> </a:t>
            </a:r>
            <a:r>
              <a:rPr lang="en-CA" dirty="0" smtClean="0">
                <a:latin typeface="Arial" charset="0"/>
                <a:cs typeface="Arial" charset="0"/>
              </a:rPr>
              <a:t>date</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tenancy</a:t>
            </a:r>
            <a:r>
              <a:rPr lang="en-CA" dirty="0" smtClean="0">
                <a:solidFill>
                  <a:srgbClr val="7F7F7F"/>
                </a:solidFill>
                <a:latin typeface="Arial" charset="0"/>
                <a:cs typeface="Arial" charset="0"/>
              </a:rPr>
              <a:t> </a:t>
            </a:r>
            <a:r>
              <a:rPr lang="en-CA" dirty="0" smtClean="0">
                <a:latin typeface="Arial" charset="0"/>
                <a:cs typeface="Arial" charset="0"/>
              </a:rPr>
              <a:t>ends.</a:t>
            </a:r>
            <a:endParaRPr lang="en-US" dirty="0" smtClean="0">
              <a:latin typeface="Arial" charset="0"/>
              <a:cs typeface="Arial" charset="0"/>
            </a:endParaRPr>
          </a:p>
          <a:p>
            <a:pPr eaLnBrk="1" hangingPunct="1">
              <a:spcAft>
                <a:spcPct val="0"/>
              </a:spcAft>
              <a:defRPr/>
            </a:pPr>
            <a:r>
              <a:rPr lang="en-CA" dirty="0" smtClean="0">
                <a:latin typeface="Arial" charset="0"/>
                <a:cs typeface="Arial" charset="0"/>
              </a:rPr>
              <a:t>If</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tenant</a:t>
            </a:r>
            <a:r>
              <a:rPr lang="en-CA" dirty="0" smtClean="0">
                <a:solidFill>
                  <a:srgbClr val="7F7F7F"/>
                </a:solidFill>
                <a:latin typeface="Arial" charset="0"/>
                <a:cs typeface="Arial" charset="0"/>
              </a:rPr>
              <a:t> </a:t>
            </a:r>
            <a:r>
              <a:rPr lang="en-CA" dirty="0" smtClean="0">
                <a:latin typeface="Arial" charset="0"/>
                <a:cs typeface="Arial" charset="0"/>
              </a:rPr>
              <a:t>does</a:t>
            </a:r>
            <a:r>
              <a:rPr lang="en-CA" dirty="0" smtClean="0">
                <a:solidFill>
                  <a:srgbClr val="7F7F7F"/>
                </a:solidFill>
                <a:latin typeface="Arial" charset="0"/>
                <a:cs typeface="Arial" charset="0"/>
              </a:rPr>
              <a:t> </a:t>
            </a:r>
            <a:r>
              <a:rPr lang="en-CA" b="1" dirty="0" smtClean="0">
                <a:latin typeface="Arial" charset="0"/>
                <a:cs typeface="Arial" charset="0"/>
              </a:rPr>
              <a:t>not</a:t>
            </a:r>
            <a:r>
              <a:rPr lang="en-CA" dirty="0" smtClean="0">
                <a:solidFill>
                  <a:srgbClr val="7F7F7F"/>
                </a:solidFill>
                <a:latin typeface="Arial" charset="0"/>
                <a:cs typeface="Arial" charset="0"/>
              </a:rPr>
              <a:t> </a:t>
            </a:r>
            <a:r>
              <a:rPr lang="en-CA" dirty="0" smtClean="0">
                <a:latin typeface="Arial" charset="0"/>
                <a:cs typeface="Arial" charset="0"/>
              </a:rPr>
              <a:t>move</a:t>
            </a:r>
            <a:r>
              <a:rPr lang="en-CA" dirty="0" smtClean="0">
                <a:solidFill>
                  <a:srgbClr val="7F7F7F"/>
                </a:solidFill>
                <a:latin typeface="Arial" charset="0"/>
                <a:cs typeface="Arial" charset="0"/>
              </a:rPr>
              <a:t> </a:t>
            </a:r>
            <a:r>
              <a:rPr lang="en-CA" dirty="0" smtClean="0">
                <a:latin typeface="Arial" charset="0"/>
                <a:cs typeface="Arial" charset="0"/>
              </a:rPr>
              <a:t>out</a:t>
            </a:r>
            <a:r>
              <a:rPr lang="en-CA" dirty="0" smtClean="0">
                <a:solidFill>
                  <a:srgbClr val="7F7F7F"/>
                </a:solidFill>
                <a:latin typeface="Arial" charset="0"/>
                <a:cs typeface="Arial" charset="0"/>
              </a:rPr>
              <a:t> </a:t>
            </a:r>
            <a:r>
              <a:rPr lang="en-CA" dirty="0" smtClean="0">
                <a:latin typeface="Arial" charset="0"/>
                <a:cs typeface="Arial" charset="0"/>
              </a:rPr>
              <a:t>by</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date</a:t>
            </a:r>
            <a:r>
              <a:rPr lang="en-CA" dirty="0" smtClean="0">
                <a:solidFill>
                  <a:srgbClr val="7F7F7F"/>
                </a:solidFill>
                <a:latin typeface="Arial" charset="0"/>
                <a:cs typeface="Arial" charset="0"/>
              </a:rPr>
              <a:t> </a:t>
            </a:r>
            <a:r>
              <a:rPr lang="en-CA" dirty="0" smtClean="0">
                <a:latin typeface="Arial" charset="0"/>
                <a:cs typeface="Arial" charset="0"/>
              </a:rPr>
              <a:t>specified</a:t>
            </a:r>
            <a:r>
              <a:rPr lang="en-CA" dirty="0" smtClean="0">
                <a:solidFill>
                  <a:srgbClr val="7F7F7F"/>
                </a:solidFill>
                <a:latin typeface="Arial" charset="0"/>
                <a:cs typeface="Arial" charset="0"/>
              </a:rPr>
              <a:t> </a:t>
            </a:r>
            <a:r>
              <a:rPr lang="en-CA" dirty="0" smtClean="0">
                <a:latin typeface="Arial" charset="0"/>
                <a:cs typeface="Arial" charset="0"/>
              </a:rPr>
              <a:t>in</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24</a:t>
            </a:r>
            <a:r>
              <a:rPr lang="en-CA" dirty="0" smtClean="0">
                <a:solidFill>
                  <a:srgbClr val="7F7F7F"/>
                </a:solidFill>
                <a:latin typeface="Arial" charset="0"/>
                <a:cs typeface="Arial" charset="0"/>
              </a:rPr>
              <a:t> </a:t>
            </a:r>
            <a:r>
              <a:rPr lang="en-CA" dirty="0" smtClean="0">
                <a:latin typeface="Arial" charset="0"/>
                <a:cs typeface="Arial" charset="0"/>
              </a:rPr>
              <a:t>hour</a:t>
            </a:r>
            <a:r>
              <a:rPr lang="en-CA" dirty="0" smtClean="0">
                <a:solidFill>
                  <a:srgbClr val="7F7F7F"/>
                </a:solidFill>
                <a:latin typeface="Arial" charset="0"/>
                <a:cs typeface="Arial" charset="0"/>
              </a:rPr>
              <a:t> </a:t>
            </a:r>
            <a:r>
              <a:rPr lang="en-CA" dirty="0" smtClean="0">
                <a:latin typeface="Arial" charset="0"/>
                <a:cs typeface="Arial" charset="0"/>
              </a:rPr>
              <a:t>notice,</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landlord</a:t>
            </a:r>
            <a:r>
              <a:rPr lang="en-CA" dirty="0" smtClean="0">
                <a:solidFill>
                  <a:srgbClr val="7F7F7F"/>
                </a:solidFill>
                <a:latin typeface="Arial" charset="0"/>
                <a:cs typeface="Arial" charset="0"/>
              </a:rPr>
              <a:t> </a:t>
            </a:r>
            <a:r>
              <a:rPr lang="en-CA" dirty="0" smtClean="0">
                <a:latin typeface="Arial" charset="0"/>
                <a:cs typeface="Arial" charset="0"/>
              </a:rPr>
              <a:t>has</a:t>
            </a:r>
            <a:r>
              <a:rPr lang="en-CA" dirty="0" smtClean="0">
                <a:solidFill>
                  <a:srgbClr val="7F7F7F"/>
                </a:solidFill>
                <a:latin typeface="Arial" charset="0"/>
                <a:cs typeface="Arial" charset="0"/>
              </a:rPr>
              <a:t> </a:t>
            </a:r>
            <a:r>
              <a:rPr lang="en-CA" dirty="0" smtClean="0">
                <a:latin typeface="Arial" charset="0"/>
                <a:cs typeface="Arial" charset="0"/>
              </a:rPr>
              <a:t>10</a:t>
            </a:r>
            <a:r>
              <a:rPr lang="en-CA" dirty="0" smtClean="0">
                <a:solidFill>
                  <a:srgbClr val="7F7F7F"/>
                </a:solidFill>
                <a:latin typeface="Arial" charset="0"/>
                <a:cs typeface="Arial" charset="0"/>
              </a:rPr>
              <a:t> </a:t>
            </a:r>
            <a:r>
              <a:rPr lang="en-CA" dirty="0" smtClean="0">
                <a:latin typeface="Arial" charset="0"/>
                <a:cs typeface="Arial" charset="0"/>
              </a:rPr>
              <a:t>days</a:t>
            </a:r>
            <a:r>
              <a:rPr lang="en-CA" dirty="0" smtClean="0">
                <a:solidFill>
                  <a:srgbClr val="7F7F7F"/>
                </a:solidFill>
                <a:latin typeface="Arial" charset="0"/>
                <a:cs typeface="Arial" charset="0"/>
              </a:rPr>
              <a:t> </a:t>
            </a:r>
            <a:r>
              <a:rPr lang="en-CA" dirty="0" smtClean="0">
                <a:latin typeface="Arial" charset="0"/>
                <a:cs typeface="Arial" charset="0"/>
              </a:rPr>
              <a:t>after</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termination</a:t>
            </a:r>
            <a:r>
              <a:rPr lang="en-CA" dirty="0" smtClean="0">
                <a:solidFill>
                  <a:srgbClr val="7F7F7F"/>
                </a:solidFill>
                <a:latin typeface="Arial" charset="0"/>
                <a:cs typeface="Arial" charset="0"/>
              </a:rPr>
              <a:t> </a:t>
            </a:r>
            <a:r>
              <a:rPr lang="en-CA" dirty="0" smtClean="0">
                <a:latin typeface="Arial" charset="0"/>
                <a:cs typeface="Arial" charset="0"/>
              </a:rPr>
              <a:t>date</a:t>
            </a:r>
            <a:r>
              <a:rPr lang="en-CA" dirty="0" smtClean="0">
                <a:solidFill>
                  <a:srgbClr val="7F7F7F"/>
                </a:solidFill>
                <a:latin typeface="Arial" charset="0"/>
                <a:cs typeface="Arial" charset="0"/>
              </a:rPr>
              <a:t> </a:t>
            </a:r>
            <a:r>
              <a:rPr lang="en-CA" dirty="0" smtClean="0">
                <a:latin typeface="Arial" charset="0"/>
                <a:cs typeface="Arial" charset="0"/>
              </a:rPr>
              <a:t>to</a:t>
            </a:r>
            <a:r>
              <a:rPr lang="en-CA" dirty="0" smtClean="0">
                <a:solidFill>
                  <a:srgbClr val="7F7F7F"/>
                </a:solidFill>
                <a:latin typeface="Arial" charset="0"/>
                <a:cs typeface="Arial" charset="0"/>
              </a:rPr>
              <a:t> </a:t>
            </a:r>
            <a:r>
              <a:rPr lang="en-CA" dirty="0" smtClean="0">
                <a:latin typeface="Arial" charset="0"/>
                <a:cs typeface="Arial" charset="0"/>
              </a:rPr>
              <a:t>apply</a:t>
            </a:r>
            <a:r>
              <a:rPr lang="en-CA" dirty="0" smtClean="0">
                <a:solidFill>
                  <a:srgbClr val="7F7F7F"/>
                </a:solidFill>
                <a:latin typeface="Arial" charset="0"/>
                <a:cs typeface="Arial" charset="0"/>
              </a:rPr>
              <a:t> </a:t>
            </a:r>
            <a:r>
              <a:rPr lang="en-CA" dirty="0" smtClean="0">
                <a:latin typeface="Arial" charset="0"/>
                <a:cs typeface="Arial" charset="0"/>
              </a:rPr>
              <a:t>to</a:t>
            </a:r>
            <a:r>
              <a:rPr lang="en-CA" dirty="0" smtClean="0">
                <a:solidFill>
                  <a:srgbClr val="7F7F7F"/>
                </a:solidFill>
                <a:latin typeface="Arial" charset="0"/>
                <a:cs typeface="Arial" charset="0"/>
              </a:rPr>
              <a:t> </a:t>
            </a:r>
            <a:r>
              <a:rPr lang="en-CA" dirty="0" smtClean="0">
                <a:latin typeface="Arial" charset="0"/>
                <a:cs typeface="Arial" charset="0"/>
              </a:rPr>
              <a:t>court</a:t>
            </a:r>
            <a:r>
              <a:rPr lang="en-CA" dirty="0" smtClean="0">
                <a:solidFill>
                  <a:srgbClr val="7F7F7F"/>
                </a:solidFill>
                <a:latin typeface="Arial" charset="0"/>
                <a:cs typeface="Arial" charset="0"/>
              </a:rPr>
              <a:t> </a:t>
            </a:r>
            <a:r>
              <a:rPr lang="en-CA" dirty="0" smtClean="0">
                <a:latin typeface="Arial" charset="0"/>
                <a:cs typeface="Arial" charset="0"/>
              </a:rPr>
              <a:t>for</a:t>
            </a:r>
            <a:r>
              <a:rPr lang="en-CA" dirty="0" smtClean="0">
                <a:solidFill>
                  <a:srgbClr val="7F7F7F"/>
                </a:solidFill>
                <a:latin typeface="Arial" charset="0"/>
                <a:cs typeface="Arial" charset="0"/>
              </a:rPr>
              <a:t> </a:t>
            </a:r>
            <a:r>
              <a:rPr lang="en-CA" dirty="0" smtClean="0">
                <a:latin typeface="Arial" charset="0"/>
                <a:cs typeface="Arial" charset="0"/>
              </a:rPr>
              <a:t>an</a:t>
            </a:r>
            <a:r>
              <a:rPr lang="en-CA" dirty="0" smtClean="0">
                <a:solidFill>
                  <a:srgbClr val="7F7F7F"/>
                </a:solidFill>
                <a:latin typeface="Arial" charset="0"/>
                <a:cs typeface="Arial" charset="0"/>
              </a:rPr>
              <a:t> </a:t>
            </a:r>
            <a:r>
              <a:rPr lang="en-CA" dirty="0" smtClean="0">
                <a:latin typeface="Arial" charset="0"/>
                <a:cs typeface="Arial" charset="0"/>
              </a:rPr>
              <a:t>order</a:t>
            </a:r>
            <a:r>
              <a:rPr lang="en-CA" dirty="0" smtClean="0">
                <a:solidFill>
                  <a:srgbClr val="7F7F7F"/>
                </a:solidFill>
                <a:latin typeface="Arial" charset="0"/>
                <a:cs typeface="Arial" charset="0"/>
              </a:rPr>
              <a:t> </a:t>
            </a:r>
            <a:r>
              <a:rPr lang="en-CA" dirty="0" smtClean="0">
                <a:latin typeface="Arial" charset="0"/>
                <a:cs typeface="Arial" charset="0"/>
              </a:rPr>
              <a:t>to</a:t>
            </a:r>
            <a:r>
              <a:rPr lang="en-CA" dirty="0" smtClean="0">
                <a:solidFill>
                  <a:srgbClr val="7F7F7F"/>
                </a:solidFill>
                <a:latin typeface="Arial" charset="0"/>
                <a:cs typeface="Arial" charset="0"/>
              </a:rPr>
              <a:t> </a:t>
            </a:r>
            <a:r>
              <a:rPr lang="en-CA" dirty="0" smtClean="0">
                <a:latin typeface="Arial" charset="0"/>
                <a:cs typeface="Arial" charset="0"/>
              </a:rPr>
              <a:t>terminate</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tenancy.</a:t>
            </a:r>
            <a:r>
              <a:rPr lang="en-CA" dirty="0" smtClean="0">
                <a:solidFill>
                  <a:srgbClr val="7F7F7F"/>
                </a:solidFill>
                <a:latin typeface="Arial" charset="0"/>
                <a:cs typeface="Arial" charset="0"/>
              </a:rPr>
              <a:t>  </a:t>
            </a:r>
            <a:r>
              <a:rPr lang="en-CA" dirty="0" smtClean="0">
                <a:latin typeface="Arial" charset="0"/>
                <a:cs typeface="Arial" charset="0"/>
              </a:rPr>
              <a:t>If</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landlord</a:t>
            </a:r>
            <a:r>
              <a:rPr lang="en-CA" dirty="0" smtClean="0">
                <a:solidFill>
                  <a:srgbClr val="7F7F7F"/>
                </a:solidFill>
                <a:latin typeface="Arial" charset="0"/>
                <a:cs typeface="Arial" charset="0"/>
              </a:rPr>
              <a:t> </a:t>
            </a:r>
            <a:r>
              <a:rPr lang="en-CA" dirty="0" smtClean="0">
                <a:latin typeface="Arial" charset="0"/>
                <a:cs typeface="Arial" charset="0"/>
              </a:rPr>
              <a:t>doesn’t</a:t>
            </a:r>
            <a:r>
              <a:rPr lang="en-CA" dirty="0" smtClean="0">
                <a:solidFill>
                  <a:srgbClr val="7F7F7F"/>
                </a:solidFill>
                <a:latin typeface="Arial" charset="0"/>
                <a:cs typeface="Arial" charset="0"/>
              </a:rPr>
              <a:t> </a:t>
            </a:r>
            <a:r>
              <a:rPr lang="en-CA" dirty="0" smtClean="0">
                <a:latin typeface="Arial" charset="0"/>
                <a:cs typeface="Arial" charset="0"/>
              </a:rPr>
              <a:t>make</a:t>
            </a:r>
            <a:r>
              <a:rPr lang="en-CA" dirty="0" smtClean="0">
                <a:solidFill>
                  <a:srgbClr val="7F7F7F"/>
                </a:solidFill>
                <a:latin typeface="Arial" charset="0"/>
                <a:cs typeface="Arial" charset="0"/>
              </a:rPr>
              <a:t> </a:t>
            </a:r>
            <a:r>
              <a:rPr lang="en-CA" dirty="0" smtClean="0">
                <a:latin typeface="Arial" charset="0"/>
                <a:cs typeface="Arial" charset="0"/>
              </a:rPr>
              <a:t>this</a:t>
            </a:r>
            <a:r>
              <a:rPr lang="en-CA" dirty="0" smtClean="0">
                <a:solidFill>
                  <a:srgbClr val="7F7F7F"/>
                </a:solidFill>
                <a:latin typeface="Arial" charset="0"/>
                <a:cs typeface="Arial" charset="0"/>
              </a:rPr>
              <a:t> </a:t>
            </a:r>
            <a:r>
              <a:rPr lang="en-CA" dirty="0" smtClean="0">
                <a:latin typeface="Arial" charset="0"/>
                <a:cs typeface="Arial" charset="0"/>
              </a:rPr>
              <a:t>application</a:t>
            </a:r>
            <a:r>
              <a:rPr lang="en-CA" dirty="0" smtClean="0">
                <a:solidFill>
                  <a:srgbClr val="7F7F7F"/>
                </a:solidFill>
                <a:latin typeface="Arial" charset="0"/>
                <a:cs typeface="Arial" charset="0"/>
              </a:rPr>
              <a:t> </a:t>
            </a:r>
            <a:r>
              <a:rPr lang="en-CA" dirty="0" smtClean="0">
                <a:latin typeface="Arial" charset="0"/>
                <a:cs typeface="Arial" charset="0"/>
              </a:rPr>
              <a:t>to</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court,</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24</a:t>
            </a:r>
            <a:r>
              <a:rPr lang="en-CA" dirty="0" smtClean="0">
                <a:solidFill>
                  <a:srgbClr val="7F7F7F"/>
                </a:solidFill>
                <a:latin typeface="Arial" charset="0"/>
                <a:cs typeface="Arial" charset="0"/>
              </a:rPr>
              <a:t> </a:t>
            </a:r>
            <a:r>
              <a:rPr lang="en-CA" dirty="0" smtClean="0">
                <a:latin typeface="Arial" charset="0"/>
                <a:cs typeface="Arial" charset="0"/>
              </a:rPr>
              <a:t>hour</a:t>
            </a:r>
            <a:r>
              <a:rPr lang="en-CA" dirty="0" smtClean="0">
                <a:solidFill>
                  <a:srgbClr val="7F7F7F"/>
                </a:solidFill>
                <a:latin typeface="Arial" charset="0"/>
                <a:cs typeface="Arial" charset="0"/>
              </a:rPr>
              <a:t> </a:t>
            </a:r>
            <a:r>
              <a:rPr lang="en-CA" dirty="0" smtClean="0">
                <a:latin typeface="Arial" charset="0"/>
                <a:cs typeface="Arial" charset="0"/>
              </a:rPr>
              <a:t>notice</a:t>
            </a:r>
            <a:r>
              <a:rPr lang="en-CA" dirty="0" smtClean="0">
                <a:solidFill>
                  <a:srgbClr val="7F7F7F"/>
                </a:solidFill>
                <a:latin typeface="Arial" charset="0"/>
                <a:cs typeface="Arial" charset="0"/>
              </a:rPr>
              <a:t> </a:t>
            </a:r>
            <a:r>
              <a:rPr lang="en-CA" dirty="0" smtClean="0">
                <a:latin typeface="Arial" charset="0"/>
                <a:cs typeface="Arial" charset="0"/>
              </a:rPr>
              <a:t>is</a:t>
            </a:r>
            <a:r>
              <a:rPr lang="en-CA" dirty="0" smtClean="0">
                <a:solidFill>
                  <a:srgbClr val="7F7F7F"/>
                </a:solidFill>
                <a:latin typeface="Arial" charset="0"/>
                <a:cs typeface="Arial" charset="0"/>
              </a:rPr>
              <a:t> </a:t>
            </a:r>
            <a:r>
              <a:rPr lang="en-CA" dirty="0" smtClean="0">
                <a:latin typeface="Arial" charset="0"/>
                <a:cs typeface="Arial" charset="0"/>
              </a:rPr>
              <a:t>not</a:t>
            </a:r>
            <a:r>
              <a:rPr lang="en-CA" dirty="0" smtClean="0">
                <a:solidFill>
                  <a:srgbClr val="7F7F7F"/>
                </a:solidFill>
                <a:latin typeface="Arial" charset="0"/>
                <a:cs typeface="Arial" charset="0"/>
              </a:rPr>
              <a:t> </a:t>
            </a:r>
            <a:r>
              <a:rPr lang="en-CA" dirty="0" smtClean="0">
                <a:latin typeface="Arial" charset="0"/>
                <a:cs typeface="Arial" charset="0"/>
              </a:rPr>
              <a:t>valid</a:t>
            </a:r>
            <a:r>
              <a:rPr lang="en-CA" dirty="0" smtClean="0">
                <a:solidFill>
                  <a:srgbClr val="7F7F7F"/>
                </a:solidFill>
                <a:latin typeface="Arial" charset="0"/>
                <a:cs typeface="Arial" charset="0"/>
              </a:rPr>
              <a:t> </a:t>
            </a:r>
            <a:r>
              <a:rPr lang="en-CA" dirty="0" smtClean="0">
                <a:latin typeface="Arial" charset="0"/>
                <a:cs typeface="Arial" charset="0"/>
              </a:rPr>
              <a:t>and</a:t>
            </a:r>
            <a:r>
              <a:rPr lang="en-CA" dirty="0" smtClean="0">
                <a:solidFill>
                  <a:srgbClr val="7F7F7F"/>
                </a:solidFill>
                <a:latin typeface="Arial" charset="0"/>
                <a:cs typeface="Arial" charset="0"/>
              </a:rPr>
              <a:t> </a:t>
            </a:r>
            <a:r>
              <a:rPr lang="en-CA" dirty="0" smtClean="0">
                <a:latin typeface="Arial" charset="0"/>
                <a:cs typeface="Arial" charset="0"/>
              </a:rPr>
              <a:t>the</a:t>
            </a:r>
            <a:r>
              <a:rPr lang="en-CA" dirty="0" smtClean="0">
                <a:solidFill>
                  <a:srgbClr val="7F7F7F"/>
                </a:solidFill>
                <a:latin typeface="Arial" charset="0"/>
                <a:cs typeface="Arial" charset="0"/>
              </a:rPr>
              <a:t> </a:t>
            </a:r>
            <a:r>
              <a:rPr lang="en-CA" dirty="0" smtClean="0">
                <a:latin typeface="Arial" charset="0"/>
                <a:cs typeface="Arial" charset="0"/>
              </a:rPr>
              <a:t>tenancy</a:t>
            </a:r>
            <a:r>
              <a:rPr lang="en-CA" dirty="0" smtClean="0">
                <a:solidFill>
                  <a:srgbClr val="7F7F7F"/>
                </a:solidFill>
                <a:latin typeface="Arial" charset="0"/>
                <a:cs typeface="Arial" charset="0"/>
              </a:rPr>
              <a:t> </a:t>
            </a:r>
            <a:r>
              <a:rPr lang="en-CA" dirty="0" smtClean="0">
                <a:latin typeface="Arial" charset="0"/>
                <a:cs typeface="Arial" charset="0"/>
              </a:rPr>
              <a:t>does</a:t>
            </a:r>
            <a:r>
              <a:rPr lang="en-CA" dirty="0" smtClean="0">
                <a:solidFill>
                  <a:srgbClr val="7F7F7F"/>
                </a:solidFill>
                <a:latin typeface="Arial" charset="0"/>
                <a:cs typeface="Arial" charset="0"/>
              </a:rPr>
              <a:t> </a:t>
            </a:r>
            <a:r>
              <a:rPr lang="en-CA" dirty="0" smtClean="0">
                <a:latin typeface="Arial" charset="0"/>
                <a:cs typeface="Arial" charset="0"/>
              </a:rPr>
              <a:t>not</a:t>
            </a:r>
            <a:r>
              <a:rPr lang="en-CA" dirty="0" smtClean="0">
                <a:solidFill>
                  <a:srgbClr val="7F7F7F"/>
                </a:solidFill>
                <a:latin typeface="Arial" charset="0"/>
                <a:cs typeface="Arial" charset="0"/>
              </a:rPr>
              <a:t> </a:t>
            </a:r>
            <a:r>
              <a:rPr lang="en-CA" dirty="0" smtClean="0">
                <a:latin typeface="Arial" charset="0"/>
                <a:cs typeface="Arial" charset="0"/>
              </a:rPr>
              <a:t>end.</a:t>
            </a:r>
            <a:r>
              <a:rPr lang="en-US" dirty="0" smtClean="0">
                <a:solidFill>
                  <a:srgbClr val="7F7F7F"/>
                </a:solidFill>
                <a:latin typeface="Arial" charset="0"/>
                <a:cs typeface="Arial" charset="0"/>
              </a:rPr>
              <a:t> </a:t>
            </a:r>
            <a:r>
              <a:rPr lang="en-US" dirty="0" smtClean="0">
                <a:latin typeface="Arial" charset="0"/>
              </a:rPr>
              <a:t/>
            </a:r>
            <a:br>
              <a:rPr lang="en-US" dirty="0" smtClean="0">
                <a:latin typeface="Arial" charset="0"/>
              </a:rPr>
            </a:br>
            <a:r>
              <a:rPr lang="en-US" dirty="0" smtClean="0">
                <a:latin typeface="Arial" charset="0"/>
              </a:rPr>
              <a:t/>
            </a:r>
            <a:br>
              <a:rPr lang="en-US" dirty="0" smtClean="0">
                <a:latin typeface="Arial" charset="0"/>
              </a:rPr>
            </a:br>
            <a:endParaRPr lang="en-US" dirty="0" smtClean="0">
              <a:latin typeface="Arial" charset="0"/>
            </a:endParaRPr>
          </a:p>
        </p:txBody>
      </p:sp>
      <p:sp>
        <p:nvSpPr>
          <p:cNvPr id="24580" name="Text Box 10"/>
          <p:cNvSpPr txBox="1">
            <a:spLocks noChangeArrowheads="1"/>
          </p:cNvSpPr>
          <p:nvPr/>
        </p:nvSpPr>
        <p:spPr bwMode="auto">
          <a:xfrm>
            <a:off x="457200" y="1371600"/>
            <a:ext cx="4114800" cy="5108575"/>
          </a:xfrm>
          <a:prstGeom prst="rect">
            <a:avLst/>
          </a:prstGeom>
          <a:noFill/>
          <a:ln w="9525">
            <a:noFill/>
            <a:miter lim="800000"/>
            <a:headEnd/>
            <a:tailEnd/>
          </a:ln>
        </p:spPr>
        <p:txBody>
          <a:bodyPr>
            <a:spAutoFit/>
          </a:bodyPr>
          <a:lstStyle/>
          <a:p>
            <a:pPr>
              <a:tabLst>
                <a:tab pos="457200" algn="l"/>
              </a:tabLst>
            </a:pPr>
            <a:r>
              <a:rPr lang="en-CA" sz="1200" b="1">
                <a:solidFill>
                  <a:srgbClr val="FF0000"/>
                </a:solidFill>
              </a:rPr>
              <a:t>Notice to unauthorized persons</a:t>
            </a:r>
            <a:r>
              <a:rPr lang="en-CA" sz="1200" b="1"/>
              <a:t/>
            </a:r>
            <a:br>
              <a:rPr lang="en-CA" sz="1200" b="1"/>
            </a:br>
            <a:endParaRPr lang="en-CA" sz="1200" b="1"/>
          </a:p>
          <a:p>
            <a:pPr>
              <a:tabLst>
                <a:tab pos="457200" algn="l"/>
              </a:tabLst>
            </a:pPr>
            <a:r>
              <a:rPr lang="en-CA" sz="1200"/>
              <a:t>If</a:t>
            </a:r>
            <a:r>
              <a:rPr lang="en-CA" sz="1200">
                <a:solidFill>
                  <a:srgbClr val="7F7F7F"/>
                </a:solidFill>
              </a:rPr>
              <a:t> </a:t>
            </a:r>
            <a:r>
              <a:rPr lang="en-CA" sz="1200"/>
              <a:t>a</a:t>
            </a:r>
            <a:r>
              <a:rPr lang="en-CA" sz="1200">
                <a:solidFill>
                  <a:srgbClr val="7F7F7F"/>
                </a:solidFill>
              </a:rPr>
              <a:t> </a:t>
            </a:r>
            <a:r>
              <a:rPr lang="en-CA" sz="1200"/>
              <a:t>person</a:t>
            </a:r>
            <a:r>
              <a:rPr lang="en-CA" sz="1200">
                <a:solidFill>
                  <a:srgbClr val="7F7F7F"/>
                </a:solidFill>
              </a:rPr>
              <a:t> </a:t>
            </a:r>
            <a:r>
              <a:rPr lang="en-CA" sz="1200"/>
              <a:t>is</a:t>
            </a:r>
            <a:r>
              <a:rPr lang="en-CA" sz="1200">
                <a:solidFill>
                  <a:srgbClr val="7F7F7F"/>
                </a:solidFill>
              </a:rPr>
              <a:t> </a:t>
            </a:r>
            <a:r>
              <a:rPr lang="en-CA" sz="1200"/>
              <a:t>living</a:t>
            </a:r>
            <a:r>
              <a:rPr lang="en-CA" sz="1200">
                <a:solidFill>
                  <a:srgbClr val="7F7F7F"/>
                </a:solidFill>
              </a:rPr>
              <a:t> </a:t>
            </a:r>
            <a:r>
              <a:rPr lang="en-CA" sz="1200"/>
              <a:t>in</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premises</a:t>
            </a:r>
            <a:r>
              <a:rPr lang="en-CA" sz="1200">
                <a:solidFill>
                  <a:srgbClr val="7F7F7F"/>
                </a:solidFill>
              </a:rPr>
              <a:t> </a:t>
            </a:r>
            <a:r>
              <a:rPr lang="en-CA" sz="1200"/>
              <a:t>without</a:t>
            </a:r>
            <a:r>
              <a:rPr lang="en-CA" sz="1200">
                <a:solidFill>
                  <a:srgbClr val="7F7F7F"/>
                </a:solidFill>
              </a:rPr>
              <a:t> </a:t>
            </a:r>
            <a:r>
              <a:rPr lang="en-CA" sz="1200"/>
              <a:t>the</a:t>
            </a:r>
            <a:r>
              <a:rPr lang="en-CA" sz="1200">
                <a:solidFill>
                  <a:srgbClr val="7F7F7F"/>
                </a:solidFill>
              </a:rPr>
              <a:t> </a:t>
            </a:r>
            <a:r>
              <a:rPr lang="en-CA" sz="1200"/>
              <a:t>permission</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can</a:t>
            </a:r>
            <a:r>
              <a:rPr lang="en-CA" sz="1200">
                <a:solidFill>
                  <a:srgbClr val="7F7F7F"/>
                </a:solidFill>
              </a:rPr>
              <a:t> </a:t>
            </a:r>
            <a:r>
              <a:rPr lang="en-CA" sz="1200"/>
              <a:t>give</a:t>
            </a:r>
            <a:r>
              <a:rPr lang="en-CA" sz="1200">
                <a:solidFill>
                  <a:srgbClr val="7F7F7F"/>
                </a:solidFill>
              </a:rPr>
              <a:t> </a:t>
            </a:r>
            <a:r>
              <a:rPr lang="en-CA" sz="1200"/>
              <a:t>that</a:t>
            </a:r>
            <a:r>
              <a:rPr lang="en-CA" sz="1200">
                <a:solidFill>
                  <a:srgbClr val="7F7F7F"/>
                </a:solidFill>
              </a:rPr>
              <a:t> </a:t>
            </a:r>
            <a:r>
              <a:rPr lang="en-CA" sz="1200"/>
              <a:t>person</a:t>
            </a:r>
            <a:r>
              <a:rPr lang="en-CA" sz="1200">
                <a:solidFill>
                  <a:srgbClr val="7F7F7F"/>
                </a:solidFill>
              </a:rPr>
              <a:t> </a:t>
            </a:r>
            <a:r>
              <a:rPr lang="en-CA" sz="1200"/>
              <a:t>a</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vacate.</a:t>
            </a:r>
            <a:r>
              <a:rPr lang="en-CA" sz="1200">
                <a:solidFill>
                  <a:srgbClr val="7F7F7F"/>
                </a:solidFill>
              </a:rPr>
              <a:t>  </a:t>
            </a:r>
            <a:r>
              <a:rPr lang="en-CA" sz="1200"/>
              <a:t>The</a:t>
            </a:r>
            <a:r>
              <a:rPr lang="en-CA" sz="1200">
                <a:solidFill>
                  <a:srgbClr val="7F7F7F"/>
                </a:solidFill>
              </a:rPr>
              <a:t> </a:t>
            </a:r>
            <a:r>
              <a:rPr lang="en-CA" sz="1200"/>
              <a:t>required</a:t>
            </a:r>
            <a:r>
              <a:rPr lang="en-CA" sz="1200">
                <a:solidFill>
                  <a:srgbClr val="7F7F7F"/>
                </a:solidFill>
              </a:rPr>
              <a:t> </a:t>
            </a:r>
            <a:r>
              <a:rPr lang="en-CA" sz="1200"/>
              <a:t>notice</a:t>
            </a:r>
            <a:r>
              <a:rPr lang="en-CA" sz="1200">
                <a:solidFill>
                  <a:srgbClr val="7F7F7F"/>
                </a:solidFill>
              </a:rPr>
              <a:t> </a:t>
            </a:r>
            <a:r>
              <a:rPr lang="en-CA" sz="1200"/>
              <a:t>period</a:t>
            </a:r>
            <a:r>
              <a:rPr lang="en-CA" sz="1200">
                <a:solidFill>
                  <a:srgbClr val="7F7F7F"/>
                </a:solidFill>
              </a:rPr>
              <a:t> </a:t>
            </a:r>
            <a:r>
              <a:rPr lang="en-CA" sz="1200"/>
              <a:t>will</a:t>
            </a:r>
            <a:r>
              <a:rPr lang="en-CA" sz="1200">
                <a:solidFill>
                  <a:srgbClr val="7F7F7F"/>
                </a:solidFill>
              </a:rPr>
              <a:t> </a:t>
            </a:r>
            <a:r>
              <a:rPr lang="en-CA" sz="1200"/>
              <a:t>be</a:t>
            </a:r>
            <a:r>
              <a:rPr lang="en-CA" sz="1200">
                <a:solidFill>
                  <a:srgbClr val="7F7F7F"/>
                </a:solidFill>
              </a:rPr>
              <a:t> </a:t>
            </a:r>
            <a:r>
              <a:rPr lang="en-CA" sz="1200"/>
              <a:t>different</a:t>
            </a:r>
            <a:r>
              <a:rPr lang="en-CA" sz="1200">
                <a:solidFill>
                  <a:srgbClr val="7F7F7F"/>
                </a:solidFill>
              </a:rPr>
              <a:t> </a:t>
            </a:r>
            <a:r>
              <a:rPr lang="en-CA" sz="1200"/>
              <a:t>depending</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circumstances:</a:t>
            </a:r>
          </a:p>
          <a:p>
            <a:pPr>
              <a:tabLst>
                <a:tab pos="457200" algn="l"/>
              </a:tabLst>
            </a:pPr>
            <a:endParaRPr lang="en-CA" sz="1200"/>
          </a:p>
          <a:p>
            <a:pPr lvl="1" indent="-342900">
              <a:spcBef>
                <a:spcPts val="600"/>
              </a:spcBef>
              <a:buFont typeface="Wingdings" pitchFamily="2" charset="2"/>
              <a:buChar char="v"/>
              <a:tabLst>
                <a:tab pos="457200" algn="l"/>
              </a:tabLst>
            </a:pPr>
            <a:r>
              <a:rPr lang="en-CA" sz="1200" b="1"/>
              <a:t>14</a:t>
            </a:r>
            <a:r>
              <a:rPr lang="en-CA" sz="1200" b="1">
                <a:solidFill>
                  <a:srgbClr val="7F7F7F"/>
                </a:solidFill>
              </a:rPr>
              <a:t> </a:t>
            </a:r>
            <a:r>
              <a:rPr lang="en-CA" sz="1200" b="1"/>
              <a:t>day</a:t>
            </a:r>
            <a:r>
              <a:rPr lang="en-CA" sz="1200" b="1">
                <a:solidFill>
                  <a:srgbClr val="7F7F7F"/>
                </a:solidFill>
              </a:rPr>
              <a:t> </a:t>
            </a:r>
            <a:r>
              <a:rPr lang="en-CA" sz="1200" b="1"/>
              <a:t>notice</a:t>
            </a:r>
            <a:r>
              <a:rPr lang="en-CA" sz="1200" b="1">
                <a:solidFill>
                  <a:srgbClr val="7F7F7F"/>
                </a:solidFill>
              </a:rPr>
              <a:t> </a:t>
            </a:r>
            <a:r>
              <a:rPr lang="en-CA" sz="1200"/>
              <a:t>is</a:t>
            </a:r>
            <a:r>
              <a:rPr lang="en-CA" sz="1200">
                <a:solidFill>
                  <a:srgbClr val="7F7F7F"/>
                </a:solidFill>
              </a:rPr>
              <a:t> </a:t>
            </a:r>
            <a:r>
              <a:rPr lang="en-CA" sz="1200"/>
              <a:t>required</a:t>
            </a:r>
            <a:r>
              <a:rPr lang="en-CA" sz="1200">
                <a:solidFill>
                  <a:srgbClr val="7F7F7F"/>
                </a:solidFill>
              </a:rPr>
              <a:t> </a:t>
            </a:r>
            <a:r>
              <a:rPr lang="en-CA" sz="1200"/>
              <a:t>for</a:t>
            </a:r>
            <a:r>
              <a:rPr lang="en-CA" sz="1200">
                <a:solidFill>
                  <a:srgbClr val="7F7F7F"/>
                </a:solidFill>
              </a:rPr>
              <a:t> </a:t>
            </a:r>
            <a:r>
              <a:rPr lang="en-CA" sz="1200"/>
              <a:t>an</a:t>
            </a:r>
            <a:r>
              <a:rPr lang="en-CA" sz="1200">
                <a:solidFill>
                  <a:srgbClr val="7F7F7F"/>
                </a:solidFill>
              </a:rPr>
              <a:t> </a:t>
            </a:r>
            <a:r>
              <a:rPr lang="en-CA" sz="1200"/>
              <a:t>unauthorized</a:t>
            </a:r>
            <a:r>
              <a:rPr lang="en-CA" sz="1200">
                <a:solidFill>
                  <a:srgbClr val="7F7F7F"/>
                </a:solidFill>
              </a:rPr>
              <a:t> </a:t>
            </a:r>
            <a:r>
              <a:rPr lang="en-CA" sz="1200"/>
              <a:t>person</a:t>
            </a:r>
            <a:r>
              <a:rPr lang="en-CA" sz="1200">
                <a:solidFill>
                  <a:srgbClr val="7F7F7F"/>
                </a:solidFill>
              </a:rPr>
              <a:t> </a:t>
            </a:r>
            <a:r>
              <a:rPr lang="en-CA" sz="1200"/>
              <a:t>living</a:t>
            </a:r>
            <a:r>
              <a:rPr lang="en-CA" sz="1200">
                <a:solidFill>
                  <a:srgbClr val="7F7F7F"/>
                </a:solidFill>
              </a:rPr>
              <a:t> </a:t>
            </a:r>
            <a:r>
              <a:rPr lang="en-CA" sz="1200"/>
              <a:t>in</a:t>
            </a:r>
            <a:r>
              <a:rPr lang="en-CA" sz="1200">
                <a:solidFill>
                  <a:srgbClr val="7F7F7F"/>
                </a:solidFill>
              </a:rPr>
              <a:t> </a:t>
            </a:r>
            <a:r>
              <a:rPr lang="en-CA" sz="1200"/>
              <a:t>a</a:t>
            </a:r>
            <a:r>
              <a:rPr lang="en-CA" sz="1200">
                <a:solidFill>
                  <a:srgbClr val="7F7F7F"/>
                </a:solidFill>
              </a:rPr>
              <a:t> </a:t>
            </a:r>
            <a:r>
              <a:rPr lang="en-CA" sz="1200"/>
              <a:t>residential</a:t>
            </a:r>
            <a:r>
              <a:rPr lang="en-CA" sz="1200">
                <a:solidFill>
                  <a:srgbClr val="7F7F7F"/>
                </a:solidFill>
              </a:rPr>
              <a:t> </a:t>
            </a:r>
            <a:r>
              <a:rPr lang="en-CA" sz="1200"/>
              <a:t>premise</a:t>
            </a:r>
            <a:r>
              <a:rPr lang="en-CA" sz="1200">
                <a:solidFill>
                  <a:srgbClr val="7F7F7F"/>
                </a:solidFill>
              </a:rPr>
              <a:t> </a:t>
            </a:r>
            <a:r>
              <a:rPr lang="en-CA" sz="1200"/>
              <a:t>that</a:t>
            </a:r>
            <a:r>
              <a:rPr lang="en-CA" sz="1200">
                <a:solidFill>
                  <a:srgbClr val="7F7F7F"/>
                </a:solidFill>
              </a:rPr>
              <a:t> </a:t>
            </a:r>
            <a:r>
              <a:rPr lang="en-CA" sz="1200"/>
              <a:t>is</a:t>
            </a:r>
            <a:r>
              <a:rPr lang="en-CA" sz="1200">
                <a:solidFill>
                  <a:srgbClr val="7F7F7F"/>
                </a:solidFill>
              </a:rPr>
              <a:t> </a:t>
            </a:r>
            <a:r>
              <a:rPr lang="en-CA" sz="1200"/>
              <a:t>occupied</a:t>
            </a:r>
            <a:r>
              <a:rPr lang="en-CA" sz="1200">
                <a:solidFill>
                  <a:srgbClr val="7F7F7F"/>
                </a:solidFill>
              </a:rPr>
              <a:t> </a:t>
            </a:r>
            <a:r>
              <a:rPr lang="en-CA" sz="1200"/>
              <a:t>by</a:t>
            </a:r>
            <a:r>
              <a:rPr lang="en-CA" sz="1200">
                <a:solidFill>
                  <a:srgbClr val="7F7F7F"/>
                </a:solidFill>
              </a:rPr>
              <a:t> </a:t>
            </a:r>
            <a:r>
              <a:rPr lang="en-CA" sz="1200"/>
              <a:t>the</a:t>
            </a:r>
            <a:r>
              <a:rPr lang="en-CA" sz="1200">
                <a:solidFill>
                  <a:srgbClr val="7F7F7F"/>
                </a:solidFill>
              </a:rPr>
              <a:t> </a:t>
            </a:r>
            <a:r>
              <a:rPr lang="en-CA" sz="1200"/>
              <a:t>tenant.</a:t>
            </a:r>
          </a:p>
          <a:p>
            <a:pPr lvl="1" indent="-342900">
              <a:spcBef>
                <a:spcPts val="600"/>
              </a:spcBef>
              <a:buFont typeface="Wingdings" pitchFamily="2" charset="2"/>
              <a:buChar char="v"/>
              <a:tabLst>
                <a:tab pos="457200" algn="l"/>
              </a:tabLst>
            </a:pPr>
            <a:r>
              <a:rPr lang="en-CA" sz="1200" b="1"/>
              <a:t>48</a:t>
            </a:r>
            <a:r>
              <a:rPr lang="en-CA" sz="1200" b="1">
                <a:solidFill>
                  <a:srgbClr val="7F7F7F"/>
                </a:solidFill>
              </a:rPr>
              <a:t> </a:t>
            </a:r>
            <a:r>
              <a:rPr lang="en-CA" sz="1200" b="1"/>
              <a:t>hour</a:t>
            </a:r>
            <a:r>
              <a:rPr lang="en-CA" sz="1200" b="1">
                <a:solidFill>
                  <a:srgbClr val="7F7F7F"/>
                </a:solidFill>
              </a:rPr>
              <a:t> </a:t>
            </a:r>
            <a:r>
              <a:rPr lang="en-CA" sz="1200" b="1"/>
              <a:t>notice</a:t>
            </a:r>
            <a:r>
              <a:rPr lang="en-CA" sz="1200" b="1">
                <a:solidFill>
                  <a:srgbClr val="7F7F7F"/>
                </a:solidFill>
              </a:rPr>
              <a:t> </a:t>
            </a:r>
            <a:r>
              <a:rPr lang="en-CA" sz="1200"/>
              <a:t>is</a:t>
            </a:r>
            <a:r>
              <a:rPr lang="en-CA" sz="1200">
                <a:solidFill>
                  <a:srgbClr val="7F7F7F"/>
                </a:solidFill>
              </a:rPr>
              <a:t> </a:t>
            </a:r>
            <a:r>
              <a:rPr lang="en-CA" sz="1200"/>
              <a:t>required</a:t>
            </a:r>
            <a:r>
              <a:rPr lang="en-CA" sz="1200">
                <a:solidFill>
                  <a:srgbClr val="7F7F7F"/>
                </a:solidFill>
              </a:rPr>
              <a:t> </a:t>
            </a:r>
            <a:r>
              <a:rPr lang="en-CA" sz="1200"/>
              <a:t>for</a:t>
            </a:r>
            <a:r>
              <a:rPr lang="en-CA" sz="1200">
                <a:solidFill>
                  <a:srgbClr val="7F7F7F"/>
                </a:solidFill>
              </a:rPr>
              <a:t> </a:t>
            </a:r>
            <a:r>
              <a:rPr lang="en-CA" sz="1200"/>
              <a:t>`an</a:t>
            </a:r>
            <a:r>
              <a:rPr lang="en-CA" sz="1200">
                <a:solidFill>
                  <a:srgbClr val="7F7F7F"/>
                </a:solidFill>
              </a:rPr>
              <a:t> </a:t>
            </a:r>
            <a:r>
              <a:rPr lang="en-CA" sz="1200"/>
              <a:t>unauthorized</a:t>
            </a:r>
            <a:r>
              <a:rPr lang="en-CA" sz="1200">
                <a:solidFill>
                  <a:srgbClr val="7F7F7F"/>
                </a:solidFill>
              </a:rPr>
              <a:t> </a:t>
            </a:r>
            <a:r>
              <a:rPr lang="en-CA" sz="1200"/>
              <a:t>person</a:t>
            </a:r>
            <a:r>
              <a:rPr lang="en-CA" sz="1200">
                <a:solidFill>
                  <a:srgbClr val="7F7F7F"/>
                </a:solidFill>
              </a:rPr>
              <a:t> </a:t>
            </a:r>
            <a:r>
              <a:rPr lang="en-CA" sz="1200"/>
              <a:t>living</a:t>
            </a:r>
            <a:r>
              <a:rPr lang="en-CA" sz="1200">
                <a:solidFill>
                  <a:srgbClr val="7F7F7F"/>
                </a:solidFill>
              </a:rPr>
              <a:t> </a:t>
            </a:r>
            <a:r>
              <a:rPr lang="en-CA" sz="1200"/>
              <a:t>in</a:t>
            </a:r>
            <a:r>
              <a:rPr lang="en-CA" sz="1200">
                <a:solidFill>
                  <a:srgbClr val="7F7F7F"/>
                </a:solidFill>
              </a:rPr>
              <a:t> </a:t>
            </a:r>
            <a:r>
              <a:rPr lang="en-CA" sz="1200"/>
              <a:t>a</a:t>
            </a:r>
            <a:r>
              <a:rPr lang="en-CA" sz="1200">
                <a:solidFill>
                  <a:srgbClr val="7F7F7F"/>
                </a:solidFill>
              </a:rPr>
              <a:t> </a:t>
            </a:r>
            <a:r>
              <a:rPr lang="en-CA" sz="1200"/>
              <a:t>residential</a:t>
            </a:r>
            <a:r>
              <a:rPr lang="en-CA" sz="1200">
                <a:solidFill>
                  <a:srgbClr val="7F7F7F"/>
                </a:solidFill>
              </a:rPr>
              <a:t> </a:t>
            </a:r>
            <a:r>
              <a:rPr lang="en-CA" sz="1200"/>
              <a:t>premise</a:t>
            </a:r>
            <a:r>
              <a:rPr lang="en-CA" sz="1200">
                <a:solidFill>
                  <a:srgbClr val="7F7F7F"/>
                </a:solidFill>
              </a:rPr>
              <a:t> </a:t>
            </a:r>
            <a:r>
              <a:rPr lang="en-CA" sz="1200"/>
              <a:t>that</a:t>
            </a:r>
            <a:r>
              <a:rPr lang="en-CA" sz="1200">
                <a:solidFill>
                  <a:srgbClr val="7F7F7F"/>
                </a:solidFill>
              </a:rPr>
              <a:t> </a:t>
            </a:r>
            <a:r>
              <a:rPr lang="en-CA" sz="1200"/>
              <a:t>has</a:t>
            </a:r>
            <a:r>
              <a:rPr lang="en-CA" sz="1200">
                <a:solidFill>
                  <a:srgbClr val="7F7F7F"/>
                </a:solidFill>
              </a:rPr>
              <a:t> </a:t>
            </a:r>
            <a:r>
              <a:rPr lang="en-CA" sz="1200"/>
              <a:t>been</a:t>
            </a:r>
            <a:r>
              <a:rPr lang="en-CA" sz="1200">
                <a:solidFill>
                  <a:srgbClr val="7F7F7F"/>
                </a:solidFill>
              </a:rPr>
              <a:t> </a:t>
            </a:r>
            <a:r>
              <a:rPr lang="en-CA" sz="1200"/>
              <a:t>abandoned</a:t>
            </a:r>
            <a:r>
              <a:rPr lang="en-CA" sz="1200">
                <a:solidFill>
                  <a:srgbClr val="7F7F7F"/>
                </a:solidFill>
              </a:rPr>
              <a:t> </a:t>
            </a:r>
            <a:r>
              <a:rPr lang="en-CA" sz="1200"/>
              <a:t>by</a:t>
            </a:r>
            <a:r>
              <a:rPr lang="en-CA" sz="1200">
                <a:solidFill>
                  <a:srgbClr val="7F7F7F"/>
                </a:solidFill>
              </a:rPr>
              <a:t> </a:t>
            </a:r>
            <a:r>
              <a:rPr lang="en-CA" sz="1200"/>
              <a:t>the</a:t>
            </a:r>
            <a:r>
              <a:rPr lang="en-CA" sz="1200">
                <a:solidFill>
                  <a:srgbClr val="7F7F7F"/>
                </a:solidFill>
              </a:rPr>
              <a:t> </a:t>
            </a:r>
            <a:r>
              <a:rPr lang="en-CA" sz="1200"/>
              <a:t>tenant.</a:t>
            </a:r>
            <a:br>
              <a:rPr lang="en-CA" sz="1200"/>
            </a:br>
            <a:endParaRPr lang="en-CA" sz="1200"/>
          </a:p>
          <a:p>
            <a:pPr>
              <a:tabLst>
                <a:tab pos="457200" algn="l"/>
              </a:tabLst>
            </a:pPr>
            <a:r>
              <a:rPr lang="en-CA" sz="1200" b="1">
                <a:solidFill>
                  <a:srgbClr val="FF0000"/>
                </a:solidFill>
              </a:rPr>
              <a:t>Termination for significant damage or assault by a tenant</a:t>
            </a:r>
            <a:r>
              <a:rPr lang="en-CA" sz="1200" b="1"/>
              <a:t/>
            </a:r>
            <a:br>
              <a:rPr lang="en-CA" sz="1200" b="1"/>
            </a:br>
            <a:endParaRPr lang="en-CA" sz="1200"/>
          </a:p>
          <a:p>
            <a:pPr>
              <a:tabLst>
                <a:tab pos="457200" algn="l"/>
              </a:tabLst>
            </a:pPr>
            <a:r>
              <a:rPr lang="en-CA" sz="1200"/>
              <a:t>If</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physically</a:t>
            </a:r>
            <a:r>
              <a:rPr lang="en-CA" sz="1200">
                <a:solidFill>
                  <a:srgbClr val="7F7F7F"/>
                </a:solidFill>
              </a:rPr>
              <a:t> </a:t>
            </a:r>
            <a:r>
              <a:rPr lang="en-CA" sz="1200"/>
              <a:t>assaults</a:t>
            </a:r>
            <a:r>
              <a:rPr lang="en-CA" sz="1200">
                <a:solidFill>
                  <a:srgbClr val="7F7F7F"/>
                </a:solidFill>
              </a:rPr>
              <a:t> </a:t>
            </a:r>
            <a:r>
              <a:rPr lang="en-CA" sz="1200"/>
              <a:t>or</a:t>
            </a:r>
            <a:r>
              <a:rPr lang="en-CA" sz="1200">
                <a:solidFill>
                  <a:srgbClr val="7F7F7F"/>
                </a:solidFill>
              </a:rPr>
              <a:t> </a:t>
            </a:r>
            <a:r>
              <a:rPr lang="en-CA" sz="1200"/>
              <a:t>threatens</a:t>
            </a:r>
            <a:r>
              <a:rPr lang="en-CA" sz="1200">
                <a:solidFill>
                  <a:srgbClr val="7F7F7F"/>
                </a:solidFill>
              </a:rPr>
              <a:t> </a:t>
            </a:r>
            <a:r>
              <a:rPr lang="en-CA" sz="1200"/>
              <a:t>to</a:t>
            </a:r>
            <a:r>
              <a:rPr lang="en-CA" sz="1200">
                <a:solidFill>
                  <a:srgbClr val="7F7F7F"/>
                </a:solidFill>
              </a:rPr>
              <a:t> </a:t>
            </a:r>
            <a:r>
              <a:rPr lang="en-CA" sz="1200"/>
              <a:t>assault</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or</a:t>
            </a:r>
            <a:r>
              <a:rPr lang="en-CA" sz="1200">
                <a:solidFill>
                  <a:srgbClr val="7F7F7F"/>
                </a:solidFill>
              </a:rPr>
              <a:t> </a:t>
            </a:r>
            <a:r>
              <a:rPr lang="en-CA" sz="1200"/>
              <a:t>another</a:t>
            </a:r>
            <a:r>
              <a:rPr lang="en-CA" sz="1200">
                <a:solidFill>
                  <a:srgbClr val="7F7F7F"/>
                </a:solidFill>
              </a:rPr>
              <a:t> </a:t>
            </a:r>
            <a:r>
              <a:rPr lang="en-CA" sz="1200"/>
              <a:t>tenant</a:t>
            </a:r>
            <a:r>
              <a:rPr lang="en-CA" sz="1200">
                <a:solidFill>
                  <a:srgbClr val="7F7F7F"/>
                </a:solidFill>
              </a:rPr>
              <a:t> </a:t>
            </a:r>
            <a:r>
              <a:rPr lang="en-CA" sz="1200"/>
              <a:t>or</a:t>
            </a:r>
            <a:r>
              <a:rPr lang="en-CA" sz="1200">
                <a:solidFill>
                  <a:srgbClr val="7F7F7F"/>
                </a:solidFill>
              </a:rPr>
              <a:t> </a:t>
            </a:r>
            <a:r>
              <a:rPr lang="en-CA" sz="1200"/>
              <a:t>does</a:t>
            </a:r>
            <a:r>
              <a:rPr lang="en-CA" sz="1200">
                <a:solidFill>
                  <a:srgbClr val="7F7F7F"/>
                </a:solidFill>
              </a:rPr>
              <a:t> </a:t>
            </a:r>
            <a:r>
              <a:rPr lang="en-CA" sz="1200"/>
              <a:t>significant</a:t>
            </a:r>
            <a:r>
              <a:rPr lang="en-CA" sz="1200">
                <a:solidFill>
                  <a:srgbClr val="7F7F7F"/>
                </a:solidFill>
              </a:rPr>
              <a:t> </a:t>
            </a:r>
            <a:r>
              <a:rPr lang="en-CA" sz="1200"/>
              <a:t>damage</a:t>
            </a:r>
            <a:r>
              <a:rPr lang="en-CA" sz="1200">
                <a:solidFill>
                  <a:srgbClr val="7F7F7F"/>
                </a:solidFill>
              </a:rPr>
              <a:t> </a:t>
            </a:r>
            <a:r>
              <a:rPr lang="en-CA" sz="1200"/>
              <a:t>to</a:t>
            </a:r>
            <a:r>
              <a:rPr lang="en-CA" sz="1200">
                <a:solidFill>
                  <a:srgbClr val="7F7F7F"/>
                </a:solidFill>
              </a:rPr>
              <a:t> </a:t>
            </a:r>
            <a:r>
              <a:rPr lang="en-CA" sz="1200"/>
              <a:t>the</a:t>
            </a:r>
            <a:r>
              <a:rPr lang="en-CA" sz="1200">
                <a:solidFill>
                  <a:srgbClr val="7F7F7F"/>
                </a:solidFill>
              </a:rPr>
              <a:t> </a:t>
            </a:r>
            <a:r>
              <a:rPr lang="en-CA" sz="1200"/>
              <a:t>residential</a:t>
            </a:r>
            <a:r>
              <a:rPr lang="en-CA" sz="1200">
                <a:solidFill>
                  <a:srgbClr val="7F7F7F"/>
                </a:solidFill>
              </a:rPr>
              <a:t> </a:t>
            </a:r>
            <a:r>
              <a:rPr lang="en-CA" sz="1200"/>
              <a:t>premise</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has</a:t>
            </a:r>
            <a:r>
              <a:rPr lang="en-CA" sz="1200">
                <a:solidFill>
                  <a:srgbClr val="7F7F7F"/>
                </a:solidFill>
              </a:rPr>
              <a:t> </a:t>
            </a:r>
            <a:r>
              <a:rPr lang="en-CA" sz="1200"/>
              <a:t>two</a:t>
            </a:r>
            <a:r>
              <a:rPr lang="en-CA" sz="1200">
                <a:solidFill>
                  <a:srgbClr val="7F7F7F"/>
                </a:solidFill>
              </a:rPr>
              <a:t> </a:t>
            </a:r>
            <a:r>
              <a:rPr lang="en-CA" sz="1200"/>
              <a:t>options:</a:t>
            </a:r>
          </a:p>
          <a:p>
            <a:pPr>
              <a:tabLst>
                <a:tab pos="457200" algn="l"/>
              </a:tabLst>
            </a:pPr>
            <a:endParaRPr lang="en-US" sz="1200"/>
          </a:p>
          <a:p>
            <a:pPr lvl="1" indent="-342900">
              <a:spcBef>
                <a:spcPts val="600"/>
              </a:spcBef>
              <a:buFont typeface="Wingdings" pitchFamily="2" charset="2"/>
              <a:buChar char="v"/>
              <a:tabLst>
                <a:tab pos="457200" algn="l"/>
              </a:tabLst>
            </a:pPr>
            <a:r>
              <a:rPr lang="en-CA" sz="1200"/>
              <a:t>The</a:t>
            </a:r>
            <a:r>
              <a:rPr lang="en-CA" sz="1200">
                <a:solidFill>
                  <a:srgbClr val="7F7F7F"/>
                </a:solidFill>
              </a:rPr>
              <a:t> </a:t>
            </a:r>
            <a:r>
              <a:rPr lang="en-CA" sz="1200"/>
              <a:t>landlord</a:t>
            </a:r>
            <a:r>
              <a:rPr lang="en-CA" sz="1200">
                <a:solidFill>
                  <a:srgbClr val="7F7F7F"/>
                </a:solidFill>
              </a:rPr>
              <a:t> </a:t>
            </a:r>
            <a:r>
              <a:rPr lang="en-CA" sz="1200"/>
              <a:t>can</a:t>
            </a:r>
            <a:r>
              <a:rPr lang="en-CA" sz="1200">
                <a:solidFill>
                  <a:srgbClr val="7F7F7F"/>
                </a:solidFill>
              </a:rPr>
              <a:t> </a:t>
            </a:r>
            <a:r>
              <a:rPr lang="en-CA" sz="1200"/>
              <a:t>apply</a:t>
            </a:r>
            <a:r>
              <a:rPr lang="en-CA" sz="1200">
                <a:solidFill>
                  <a:srgbClr val="7F7F7F"/>
                </a:solidFill>
              </a:rPr>
              <a:t> </a:t>
            </a:r>
            <a:r>
              <a:rPr lang="en-CA" sz="1200"/>
              <a:t>to</a:t>
            </a:r>
            <a:r>
              <a:rPr lang="en-CA" sz="1200">
                <a:solidFill>
                  <a:srgbClr val="7F7F7F"/>
                </a:solidFill>
              </a:rPr>
              <a:t> </a:t>
            </a:r>
            <a:r>
              <a:rPr lang="en-CA" sz="1200"/>
              <a:t>court</a:t>
            </a:r>
            <a:r>
              <a:rPr lang="en-CA" sz="1200">
                <a:solidFill>
                  <a:srgbClr val="7F7F7F"/>
                </a:solidFill>
              </a:rPr>
              <a:t> </a:t>
            </a:r>
            <a:r>
              <a:rPr lang="en-CA" sz="1200"/>
              <a:t>to</a:t>
            </a:r>
            <a:r>
              <a:rPr lang="en-CA" sz="1200">
                <a:solidFill>
                  <a:srgbClr val="7F7F7F"/>
                </a:solidFill>
              </a:rPr>
              <a:t> </a:t>
            </a:r>
            <a:r>
              <a:rPr lang="en-CA" sz="1200"/>
              <a:t>end</a:t>
            </a:r>
            <a:r>
              <a:rPr lang="en-CA" sz="1200">
                <a:solidFill>
                  <a:srgbClr val="7F7F7F"/>
                </a:solidFill>
              </a:rPr>
              <a:t> </a:t>
            </a:r>
            <a:r>
              <a:rPr lang="en-CA" sz="1200"/>
              <a:t>the</a:t>
            </a:r>
            <a:r>
              <a:rPr lang="en-CA" sz="1200">
                <a:solidFill>
                  <a:srgbClr val="7F7F7F"/>
                </a:solidFill>
              </a:rPr>
              <a:t> </a:t>
            </a:r>
            <a:r>
              <a:rPr lang="en-CA" sz="1200"/>
              <a:t>tenancy</a:t>
            </a:r>
            <a:endParaRPr lang="en-US" sz="1200"/>
          </a:p>
          <a:p>
            <a:pPr lvl="1" indent="-342900">
              <a:spcBef>
                <a:spcPts val="600"/>
              </a:spcBef>
              <a:buFont typeface="Wingdings" pitchFamily="2" charset="2"/>
              <a:buChar char="v"/>
              <a:tabLst>
                <a:tab pos="457200" algn="l"/>
              </a:tabLst>
            </a:pPr>
            <a:r>
              <a:rPr lang="en-CA" sz="1200"/>
              <a:t>The</a:t>
            </a:r>
            <a:r>
              <a:rPr lang="en-CA" sz="1200">
                <a:solidFill>
                  <a:srgbClr val="7F7F7F"/>
                </a:solidFill>
              </a:rPr>
              <a:t> </a:t>
            </a:r>
            <a:r>
              <a:rPr lang="en-CA" sz="1200"/>
              <a:t>landlord</a:t>
            </a:r>
            <a:r>
              <a:rPr lang="en-CA" sz="1200">
                <a:solidFill>
                  <a:srgbClr val="7F7F7F"/>
                </a:solidFill>
              </a:rPr>
              <a:t> </a:t>
            </a:r>
            <a:r>
              <a:rPr lang="en-CA" sz="1200"/>
              <a:t>can</a:t>
            </a:r>
            <a:r>
              <a:rPr lang="en-CA" sz="1200">
                <a:solidFill>
                  <a:srgbClr val="7F7F7F"/>
                </a:solidFill>
              </a:rPr>
              <a:t> </a:t>
            </a:r>
            <a:r>
              <a:rPr lang="en-CA" sz="1200"/>
              <a:t>give</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a</a:t>
            </a:r>
            <a:r>
              <a:rPr lang="en-CA" sz="1200">
                <a:solidFill>
                  <a:srgbClr val="7F7F7F"/>
                </a:solidFill>
              </a:rPr>
              <a:t> </a:t>
            </a:r>
            <a:r>
              <a:rPr lang="en-CA" sz="1200"/>
              <a:t>24</a:t>
            </a:r>
            <a:r>
              <a:rPr lang="en-CA" sz="1200">
                <a:solidFill>
                  <a:srgbClr val="7F7F7F"/>
                </a:solidFill>
              </a:rPr>
              <a:t> </a:t>
            </a:r>
            <a:r>
              <a:rPr lang="en-CA" sz="1200"/>
              <a:t>hour</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terminate</a:t>
            </a:r>
            <a:r>
              <a:rPr lang="en-CA" sz="1200">
                <a:solidFill>
                  <a:srgbClr val="7F7F7F"/>
                </a:solidFill>
              </a:rPr>
              <a:t> </a:t>
            </a:r>
            <a:r>
              <a:rPr lang="en-CA" sz="1200"/>
              <a:t>the</a:t>
            </a:r>
            <a:r>
              <a:rPr lang="en-CA" sz="1200">
                <a:solidFill>
                  <a:srgbClr val="7F7F7F"/>
                </a:solidFill>
              </a:rPr>
              <a:t> </a:t>
            </a:r>
            <a:r>
              <a:rPr lang="en-CA" sz="1200"/>
              <a:t>tenancy</a:t>
            </a:r>
            <a:r>
              <a:rPr lang="en-US" sz="1200">
                <a:solidFill>
                  <a:srgbClr val="7F7F7F"/>
                </a:solidFill>
              </a:rPr>
              <a:t> </a:t>
            </a:r>
            <a:endParaRPr lang="en-US" sz="1200"/>
          </a:p>
          <a:p>
            <a:pPr>
              <a:spcBef>
                <a:spcPct val="50000"/>
              </a:spcBef>
              <a:buFont typeface="Wingdings" pitchFamily="2" charset="2"/>
              <a:buChar char="v"/>
              <a:tabLst>
                <a:tab pos="457200" algn="l"/>
              </a:tabLst>
            </a:pPr>
            <a:endParaRPr lang="en-US" sz="1200"/>
          </a:p>
        </p:txBody>
      </p:sp>
      <p:sp>
        <p:nvSpPr>
          <p:cNvPr id="24581" name="Text Box 11"/>
          <p:cNvSpPr txBox="1">
            <a:spLocks noChangeArrowheads="1"/>
          </p:cNvSpPr>
          <p:nvPr/>
        </p:nvSpPr>
        <p:spPr bwMode="auto">
          <a:xfrm>
            <a:off x="4572000" y="6172200"/>
            <a:ext cx="2514600" cy="274638"/>
          </a:xfrm>
          <a:prstGeom prst="rect">
            <a:avLst/>
          </a:prstGeom>
          <a:noFill/>
          <a:ln w="9525">
            <a:noFill/>
            <a:miter lim="800000"/>
            <a:headEnd/>
            <a:tailEnd/>
          </a:ln>
        </p:spPr>
        <p:txBody>
          <a:bodyPr>
            <a:spAutoFit/>
          </a:bodyPr>
          <a:lstStyle/>
          <a:p>
            <a:pPr>
              <a:spcBef>
                <a:spcPct val="50000"/>
              </a:spcBef>
            </a:pPr>
            <a:r>
              <a:rPr lang="en-CA" sz="1200" dirty="0">
                <a:hlinkClick r:id="rId4" action="ppaction://hlinksldjump"/>
              </a:rPr>
              <a:t>Continued on the next page</a:t>
            </a:r>
            <a:endParaRPr lang="en-US" sz="1200" dirty="0"/>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828800" y="152400"/>
            <a:ext cx="6400800" cy="533400"/>
          </a:xfrm>
        </p:spPr>
        <p:txBody>
          <a:bodyPr/>
          <a:lstStyle/>
          <a:p>
            <a:pPr eaLnBrk="1" hangingPunct="1"/>
            <a:r>
              <a:rPr lang="en-CA" smtClean="0"/>
              <a:t>Termination of a Tenancy</a:t>
            </a:r>
            <a:endParaRPr lang="en-US" smtClean="0"/>
          </a:p>
        </p:txBody>
      </p:sp>
      <p:sp>
        <p:nvSpPr>
          <p:cNvPr id="25603" name="Rectangle 4"/>
          <p:cNvSpPr>
            <a:spLocks noGrp="1" noChangeArrowheads="1"/>
          </p:cNvSpPr>
          <p:nvPr>
            <p:ph type="body" sz="half" idx="1"/>
          </p:nvPr>
        </p:nvSpPr>
        <p:spPr>
          <a:xfrm>
            <a:off x="533400" y="1908175"/>
            <a:ext cx="4038600" cy="3349625"/>
          </a:xfrm>
        </p:spPr>
        <p:txBody>
          <a:bodyPr/>
          <a:lstStyle/>
          <a:p>
            <a:pPr eaLnBrk="1" hangingPunct="1">
              <a:spcAft>
                <a:spcPts val="600"/>
              </a:spcAft>
              <a:buFont typeface="Wingdings" pitchFamily="2" charset="2"/>
              <a:buNone/>
            </a:pPr>
            <a:r>
              <a:rPr lang="en-CA" b="1" smtClean="0">
                <a:solidFill>
                  <a:srgbClr val="FF0000"/>
                </a:solidFill>
                <a:latin typeface="Arial" charset="0"/>
              </a:rPr>
              <a:t>Written notice to terminate a periodic tenancy</a:t>
            </a:r>
            <a:endParaRPr lang="en-US" smtClean="0">
              <a:solidFill>
                <a:srgbClr val="FF0000"/>
              </a:solidFill>
              <a:latin typeface="Arial" charset="0"/>
            </a:endParaRPr>
          </a:p>
          <a:p>
            <a:pPr eaLnBrk="1" hangingPunct="1">
              <a:spcAft>
                <a:spcPct val="0"/>
              </a:spcAft>
            </a:pPr>
            <a:r>
              <a:rPr lang="en-CA" smtClean="0">
                <a:latin typeface="Arial" charset="0"/>
              </a:rPr>
              <a:t>Notice</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end</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writing.</a:t>
            </a:r>
            <a:endParaRPr lang="en-CA" b="1" smtClean="0">
              <a:latin typeface="Arial" charset="0"/>
            </a:endParaRPr>
          </a:p>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RTA</a:t>
            </a:r>
            <a:r>
              <a:rPr lang="en-CA" smtClean="0">
                <a:solidFill>
                  <a:srgbClr val="7F7F7F"/>
                </a:solidFill>
                <a:latin typeface="Arial" charset="0"/>
              </a:rPr>
              <a:t> </a:t>
            </a:r>
            <a:r>
              <a:rPr lang="en-CA" smtClean="0">
                <a:latin typeface="Arial" charset="0"/>
              </a:rPr>
              <a:t>section 10,</a:t>
            </a:r>
            <a:r>
              <a:rPr lang="en-CA" smtClean="0">
                <a:solidFill>
                  <a:srgbClr val="7F7F7F"/>
                </a:solidFill>
                <a:latin typeface="Arial" charset="0"/>
              </a:rPr>
              <a:t> </a:t>
            </a:r>
            <a:r>
              <a:rPr lang="en-CA" smtClean="0">
                <a:latin typeface="Arial" charset="0"/>
              </a:rPr>
              <a:t>sets</a:t>
            </a:r>
            <a:r>
              <a:rPr lang="en-CA" smtClean="0">
                <a:solidFill>
                  <a:srgbClr val="7F7F7F"/>
                </a:solidFill>
                <a:latin typeface="Arial" charset="0"/>
              </a:rPr>
              <a:t> </a:t>
            </a:r>
            <a:r>
              <a:rPr lang="en-CA" smtClean="0">
                <a:latin typeface="Arial" charset="0"/>
              </a:rPr>
              <a:t>out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information</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must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in</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notice</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terminate</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tenancy:</a:t>
            </a:r>
            <a:endParaRPr lang="en-US" smtClean="0">
              <a:latin typeface="Arial" charset="0"/>
            </a:endParaRPr>
          </a:p>
          <a:p>
            <a:pPr marL="685800" lvl="1"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address</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premises.</a:t>
            </a:r>
            <a:endParaRPr lang="en-CA" b="1" smtClean="0">
              <a:latin typeface="Arial" charset="0"/>
            </a:endParaRPr>
          </a:p>
          <a:p>
            <a:pPr marL="685800" lvl="1"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date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will</a:t>
            </a:r>
            <a:r>
              <a:rPr lang="en-CA" smtClean="0">
                <a:solidFill>
                  <a:srgbClr val="7F7F7F"/>
                </a:solidFill>
                <a:latin typeface="Arial" charset="0"/>
              </a:rPr>
              <a:t> </a:t>
            </a:r>
            <a:r>
              <a:rPr lang="en-CA" smtClean="0">
                <a:latin typeface="Arial" charset="0"/>
              </a:rPr>
              <a:t>end.</a:t>
            </a:r>
            <a:endParaRPr lang="en-CA" b="1" smtClean="0">
              <a:latin typeface="Arial" charset="0"/>
            </a:endParaRPr>
          </a:p>
          <a:p>
            <a:pPr marL="685800" lvl="1"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signature</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person</a:t>
            </a:r>
            <a:r>
              <a:rPr lang="en-CA" smtClean="0">
                <a:solidFill>
                  <a:srgbClr val="7F7F7F"/>
                </a:solidFill>
                <a:latin typeface="Arial" charset="0"/>
              </a:rPr>
              <a:t> </a:t>
            </a:r>
            <a:r>
              <a:rPr lang="en-CA" smtClean="0">
                <a:latin typeface="Arial" charset="0"/>
              </a:rPr>
              <a:t>giving</a:t>
            </a:r>
            <a:r>
              <a:rPr lang="en-CA" smtClean="0">
                <a:solidFill>
                  <a:srgbClr val="7F7F7F"/>
                </a:solidFill>
                <a:latin typeface="Arial" charset="0"/>
              </a:rPr>
              <a:t> </a:t>
            </a:r>
            <a:r>
              <a:rPr lang="en-CA" smtClean="0">
                <a:latin typeface="Arial" charset="0"/>
              </a:rPr>
              <a:t>notice.</a:t>
            </a:r>
            <a:endParaRPr lang="en-CA" b="1" smtClean="0">
              <a:latin typeface="Arial" charset="0"/>
            </a:endParaRPr>
          </a:p>
          <a:p>
            <a:pPr marL="685800" lvl="1" eaLnBrk="1" hangingPunct="1">
              <a:spcAft>
                <a:spcPct val="0"/>
              </a:spcAft>
            </a:pPr>
            <a:r>
              <a:rPr lang="en-CA" smtClean="0">
                <a:latin typeface="Arial" charset="0"/>
              </a:rPr>
              <a:t>Landlords</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also</a:t>
            </a:r>
            <a:r>
              <a:rPr lang="en-CA" smtClean="0">
                <a:solidFill>
                  <a:srgbClr val="7F7F7F"/>
                </a:solidFill>
                <a:latin typeface="Arial" charset="0"/>
              </a:rPr>
              <a:t> </a:t>
            </a:r>
            <a:r>
              <a:rPr lang="en-CA" smtClean="0">
                <a:latin typeface="Arial" charset="0"/>
              </a:rPr>
              <a:t>state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reason</a:t>
            </a:r>
            <a:r>
              <a:rPr lang="en-CA" smtClean="0">
                <a:solidFill>
                  <a:srgbClr val="7F7F7F"/>
                </a:solidFill>
                <a:latin typeface="Arial" charset="0"/>
              </a:rPr>
              <a:t> </a:t>
            </a:r>
            <a:r>
              <a:rPr lang="en-CA" smtClean="0">
                <a:latin typeface="Arial" charset="0"/>
              </a:rPr>
              <a:t>for</a:t>
            </a:r>
            <a:r>
              <a:rPr lang="en-CA" smtClean="0">
                <a:solidFill>
                  <a:srgbClr val="7F7F7F"/>
                </a:solidFill>
                <a:latin typeface="Arial" charset="0"/>
              </a:rPr>
              <a:t> </a:t>
            </a:r>
            <a:r>
              <a:rPr lang="en-CA" smtClean="0">
                <a:latin typeface="Arial" charset="0"/>
              </a:rPr>
              <a:t>ending</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The RTA section 6(2) and the Residential Tenancies Ministerial</a:t>
            </a:r>
            <a:r>
              <a:rPr lang="en-CA" smtClean="0">
                <a:solidFill>
                  <a:srgbClr val="7F7F7F"/>
                </a:solidFill>
                <a:latin typeface="Arial" charset="0"/>
              </a:rPr>
              <a:t> </a:t>
            </a:r>
            <a:r>
              <a:rPr lang="en-CA" smtClean="0">
                <a:latin typeface="Arial" charset="0"/>
              </a:rPr>
              <a:t>Regulation</a:t>
            </a:r>
            <a:r>
              <a:rPr lang="en-CA" smtClean="0">
                <a:solidFill>
                  <a:srgbClr val="7F7F7F"/>
                </a:solidFill>
                <a:latin typeface="Arial" charset="0"/>
              </a:rPr>
              <a:t> </a:t>
            </a:r>
            <a:r>
              <a:rPr lang="en-CA" smtClean="0">
                <a:latin typeface="Arial" charset="0"/>
              </a:rPr>
              <a:t>section 2(2)</a:t>
            </a:r>
            <a:endParaRPr lang="en-US" smtClean="0">
              <a:latin typeface="Arial" charset="0"/>
            </a:endParaRPr>
          </a:p>
        </p:txBody>
      </p:sp>
      <p:sp>
        <p:nvSpPr>
          <p:cNvPr id="21508" name="Rectangle 5"/>
          <p:cNvSpPr>
            <a:spLocks noGrp="1" noChangeArrowheads="1"/>
          </p:cNvSpPr>
          <p:nvPr>
            <p:ph type="body" sz="half" idx="4294967295"/>
          </p:nvPr>
        </p:nvSpPr>
        <p:spPr>
          <a:xfrm>
            <a:off x="4572000" y="1908175"/>
            <a:ext cx="4038600" cy="4187825"/>
          </a:xfrm>
        </p:spPr>
        <p:txBody>
          <a:bodyPr/>
          <a:lstStyle/>
          <a:p>
            <a:pPr eaLnBrk="1" hangingPunct="1">
              <a:buFont typeface="Wingdings" pitchFamily="2" charset="2"/>
              <a:buNone/>
              <a:defRPr/>
            </a:pPr>
            <a:r>
              <a:rPr lang="en-CA" b="1" dirty="0" smtClean="0">
                <a:solidFill>
                  <a:srgbClr val="FF0000"/>
                </a:solidFill>
              </a:rPr>
              <a:t>Reasons a landlord can end a periodic tenancy</a:t>
            </a:r>
            <a:endParaRPr lang="en-US" dirty="0" smtClean="0">
              <a:solidFill>
                <a:srgbClr val="FF0000"/>
              </a:solidFill>
            </a:endParaRPr>
          </a:p>
          <a:p>
            <a:pPr eaLnBrk="1" hangingPunct="1">
              <a:defRPr/>
            </a:pP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or</a:t>
            </a:r>
            <a:r>
              <a:rPr lang="en-CA" dirty="0" smtClean="0">
                <a:solidFill>
                  <a:srgbClr val="7F7F7F"/>
                </a:solidFill>
              </a:rPr>
              <a:t> </a:t>
            </a:r>
            <a:r>
              <a:rPr lang="en-CA" dirty="0" smtClean="0"/>
              <a:t>relative</a:t>
            </a:r>
            <a:r>
              <a:rPr lang="en-CA" dirty="0" smtClean="0">
                <a:solidFill>
                  <a:srgbClr val="7F7F7F"/>
                </a:solidFill>
              </a:rPr>
              <a:t> </a:t>
            </a:r>
            <a:r>
              <a:rPr lang="en-CA" dirty="0" smtClean="0"/>
              <a:t>of</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wants</a:t>
            </a:r>
            <a:r>
              <a:rPr lang="en-CA" dirty="0" smtClean="0">
                <a:solidFill>
                  <a:srgbClr val="7F7F7F"/>
                </a:solidFill>
              </a:rPr>
              <a:t> </a:t>
            </a:r>
            <a:r>
              <a:rPr lang="en-CA" dirty="0" smtClean="0"/>
              <a:t>to</a:t>
            </a:r>
            <a:r>
              <a:rPr lang="en-CA" dirty="0" smtClean="0">
                <a:solidFill>
                  <a:srgbClr val="7F7F7F"/>
                </a:solidFill>
              </a:rPr>
              <a:t> </a:t>
            </a:r>
            <a:r>
              <a:rPr lang="en-CA" dirty="0" smtClean="0"/>
              <a:t>move</a:t>
            </a:r>
            <a:r>
              <a:rPr lang="en-CA" dirty="0" smtClean="0">
                <a:solidFill>
                  <a:srgbClr val="7F7F7F"/>
                </a:solidFill>
              </a:rPr>
              <a:t> </a:t>
            </a:r>
            <a:r>
              <a:rPr lang="en-CA" dirty="0" smtClean="0"/>
              <a:t>in</a:t>
            </a:r>
            <a:r>
              <a:rPr lang="en-CA" dirty="0" smtClean="0">
                <a:solidFill>
                  <a:srgbClr val="7F7F7F"/>
                </a:solidFill>
              </a:rPr>
              <a:t> </a:t>
            </a:r>
            <a:r>
              <a:rPr lang="en-CA" dirty="0" smtClean="0"/>
              <a:t>(The</a:t>
            </a:r>
            <a:r>
              <a:rPr lang="en-CA" dirty="0" smtClean="0">
                <a:solidFill>
                  <a:srgbClr val="7F7F7F"/>
                </a:solidFill>
              </a:rPr>
              <a:t> </a:t>
            </a:r>
            <a:r>
              <a:rPr lang="en-CA" dirty="0" smtClean="0"/>
              <a:t>relative</a:t>
            </a:r>
            <a:r>
              <a:rPr lang="en-CA" dirty="0" smtClean="0">
                <a:solidFill>
                  <a:srgbClr val="7F7F7F"/>
                </a:solidFill>
              </a:rPr>
              <a:t> </a:t>
            </a:r>
            <a:r>
              <a:rPr lang="en-CA" dirty="0" smtClean="0"/>
              <a:t>does</a:t>
            </a:r>
            <a:r>
              <a:rPr lang="en-CA" dirty="0" smtClean="0">
                <a:solidFill>
                  <a:srgbClr val="7F7F7F"/>
                </a:solidFill>
              </a:rPr>
              <a:t> </a:t>
            </a:r>
            <a:r>
              <a:rPr lang="en-CA" dirty="0" smtClean="0"/>
              <a:t>not</a:t>
            </a:r>
            <a:r>
              <a:rPr lang="en-CA" dirty="0" smtClean="0">
                <a:solidFill>
                  <a:srgbClr val="7F7F7F"/>
                </a:solidFill>
              </a:rPr>
              <a:t> </a:t>
            </a:r>
            <a:r>
              <a:rPr lang="en-CA" dirty="0" smtClean="0"/>
              <a:t>have</a:t>
            </a:r>
            <a:r>
              <a:rPr lang="en-CA" dirty="0" smtClean="0">
                <a:solidFill>
                  <a:srgbClr val="7F7F7F"/>
                </a:solidFill>
              </a:rPr>
              <a:t> </a:t>
            </a:r>
            <a:r>
              <a:rPr lang="en-CA" dirty="0" smtClean="0"/>
              <a:t>to</a:t>
            </a:r>
            <a:r>
              <a:rPr lang="en-CA" dirty="0" smtClean="0">
                <a:solidFill>
                  <a:srgbClr val="7F7F7F"/>
                </a:solidFill>
              </a:rPr>
              <a:t> </a:t>
            </a:r>
            <a:r>
              <a:rPr lang="en-CA" dirty="0" smtClean="0"/>
              <a:t>be</a:t>
            </a:r>
            <a:r>
              <a:rPr lang="en-CA" dirty="0" smtClean="0">
                <a:solidFill>
                  <a:srgbClr val="7F7F7F"/>
                </a:solidFill>
              </a:rPr>
              <a:t> </a:t>
            </a:r>
            <a:r>
              <a:rPr lang="en-CA" dirty="0" smtClean="0"/>
              <a:t>a</a:t>
            </a:r>
            <a:r>
              <a:rPr lang="en-CA" dirty="0" smtClean="0">
                <a:solidFill>
                  <a:srgbClr val="7F7F7F"/>
                </a:solidFill>
              </a:rPr>
              <a:t> </a:t>
            </a:r>
            <a:r>
              <a:rPr lang="en-CA" dirty="0" smtClean="0"/>
              <a:t>blood</a:t>
            </a:r>
            <a:r>
              <a:rPr lang="en-CA" dirty="0" smtClean="0">
                <a:solidFill>
                  <a:srgbClr val="7F7F7F"/>
                </a:solidFill>
              </a:rPr>
              <a:t> </a:t>
            </a:r>
            <a:r>
              <a:rPr lang="en-CA" dirty="0" smtClean="0"/>
              <a:t>relative,</a:t>
            </a:r>
            <a:r>
              <a:rPr lang="en-CA" dirty="0" smtClean="0">
                <a:solidFill>
                  <a:srgbClr val="7F7F7F"/>
                </a:solidFill>
              </a:rPr>
              <a:t> </a:t>
            </a:r>
            <a:r>
              <a:rPr lang="en-CA" dirty="0" smtClean="0"/>
              <a:t>for</a:t>
            </a:r>
            <a:r>
              <a:rPr lang="en-CA" dirty="0" smtClean="0">
                <a:solidFill>
                  <a:srgbClr val="7F7F7F"/>
                </a:solidFill>
              </a:rPr>
              <a:t> </a:t>
            </a:r>
            <a:r>
              <a:rPr lang="en-CA" dirty="0" smtClean="0"/>
              <a:t>example,</a:t>
            </a:r>
            <a:r>
              <a:rPr lang="en-CA" dirty="0" smtClean="0">
                <a:solidFill>
                  <a:srgbClr val="7F7F7F"/>
                </a:solidFill>
              </a:rPr>
              <a:t> </a:t>
            </a:r>
            <a:r>
              <a:rPr lang="en-CA" dirty="0" smtClean="0"/>
              <a:t>it</a:t>
            </a:r>
            <a:r>
              <a:rPr lang="en-CA" dirty="0" smtClean="0">
                <a:solidFill>
                  <a:srgbClr val="7F7F7F"/>
                </a:solidFill>
              </a:rPr>
              <a:t> </a:t>
            </a:r>
            <a:r>
              <a:rPr lang="en-CA" dirty="0" smtClean="0"/>
              <a:t>could</a:t>
            </a:r>
            <a:r>
              <a:rPr lang="en-CA" dirty="0" smtClean="0">
                <a:solidFill>
                  <a:srgbClr val="7F7F7F"/>
                </a:solidFill>
              </a:rPr>
              <a:t> </a:t>
            </a:r>
            <a:r>
              <a:rPr lang="en-CA" dirty="0" smtClean="0"/>
              <a:t>be</a:t>
            </a:r>
            <a:r>
              <a:rPr lang="en-CA" dirty="0" smtClean="0">
                <a:solidFill>
                  <a:srgbClr val="7F7F7F"/>
                </a:solidFill>
              </a:rPr>
              <a:t> </a:t>
            </a:r>
            <a:r>
              <a:rPr lang="en-CA" dirty="0" smtClean="0"/>
              <a:t>a</a:t>
            </a:r>
            <a:r>
              <a:rPr lang="en-CA" dirty="0" smtClean="0">
                <a:solidFill>
                  <a:srgbClr val="7F7F7F"/>
                </a:solidFill>
              </a:rPr>
              <a:t> </a:t>
            </a:r>
            <a:r>
              <a:rPr lang="en-CA" dirty="0" smtClean="0"/>
              <a:t>nephew,</a:t>
            </a:r>
            <a:r>
              <a:rPr lang="en-CA" dirty="0" smtClean="0">
                <a:solidFill>
                  <a:srgbClr val="7F7F7F"/>
                </a:solidFill>
              </a:rPr>
              <a:t> </a:t>
            </a:r>
            <a:r>
              <a:rPr lang="en-CA" dirty="0" smtClean="0"/>
              <a:t>niece,</a:t>
            </a:r>
            <a:r>
              <a:rPr lang="en-CA" dirty="0" smtClean="0">
                <a:solidFill>
                  <a:srgbClr val="7F7F7F"/>
                </a:solidFill>
              </a:rPr>
              <a:t> </a:t>
            </a:r>
            <a:r>
              <a:rPr lang="en-CA" dirty="0" smtClean="0"/>
              <a:t>adoptee,</a:t>
            </a:r>
            <a:r>
              <a:rPr lang="en-CA" dirty="0" smtClean="0">
                <a:solidFill>
                  <a:srgbClr val="7F7F7F"/>
                </a:solidFill>
              </a:rPr>
              <a:t> </a:t>
            </a:r>
            <a:r>
              <a:rPr lang="en-CA" dirty="0" smtClean="0"/>
              <a:t>cousin</a:t>
            </a:r>
            <a:r>
              <a:rPr lang="en-CA" dirty="0" smtClean="0">
                <a:solidFill>
                  <a:srgbClr val="7F7F7F"/>
                </a:solidFill>
              </a:rPr>
              <a:t> </a:t>
            </a:r>
            <a:r>
              <a:rPr lang="en-CA" dirty="0" smtClean="0"/>
              <a:t>or</a:t>
            </a:r>
            <a:r>
              <a:rPr lang="en-CA" dirty="0" smtClean="0">
                <a:solidFill>
                  <a:srgbClr val="7F7F7F"/>
                </a:solidFill>
              </a:rPr>
              <a:t> </a:t>
            </a:r>
            <a:r>
              <a:rPr lang="en-CA" dirty="0" smtClean="0"/>
              <a:t>the</a:t>
            </a:r>
            <a:r>
              <a:rPr lang="en-CA" dirty="0" smtClean="0">
                <a:solidFill>
                  <a:srgbClr val="7F7F7F"/>
                </a:solidFill>
              </a:rPr>
              <a:t> </a:t>
            </a:r>
            <a:r>
              <a:rPr lang="en-CA" dirty="0" smtClean="0"/>
              <a:t>relative</a:t>
            </a:r>
            <a:r>
              <a:rPr lang="en-CA" dirty="0" smtClean="0">
                <a:solidFill>
                  <a:srgbClr val="7F7F7F"/>
                </a:solidFill>
              </a:rPr>
              <a:t> </a:t>
            </a:r>
            <a:r>
              <a:rPr lang="en-CA" dirty="0" smtClean="0"/>
              <a:t>of</a:t>
            </a:r>
            <a:r>
              <a:rPr lang="en-CA" dirty="0" smtClean="0">
                <a:solidFill>
                  <a:srgbClr val="7F7F7F"/>
                </a:solidFill>
              </a:rPr>
              <a:t> </a:t>
            </a:r>
            <a:r>
              <a:rPr lang="en-CA" dirty="0" smtClean="0"/>
              <a:t>a</a:t>
            </a:r>
            <a:r>
              <a:rPr lang="en-CA" dirty="0" smtClean="0">
                <a:solidFill>
                  <a:srgbClr val="7F7F7F"/>
                </a:solidFill>
              </a:rPr>
              <a:t> </a:t>
            </a:r>
            <a:r>
              <a:rPr lang="en-CA" dirty="0" smtClean="0"/>
              <a:t>spouse).</a:t>
            </a:r>
            <a:endParaRPr lang="en-CA" b="1" dirty="0" smtClean="0"/>
          </a:p>
          <a:p>
            <a:pPr eaLnBrk="1" hangingPunct="1">
              <a:defRPr/>
            </a:pP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agrees</a:t>
            </a:r>
            <a:r>
              <a:rPr lang="en-CA" dirty="0" smtClean="0">
                <a:solidFill>
                  <a:srgbClr val="7F7F7F"/>
                </a:solidFill>
              </a:rPr>
              <a:t> </a:t>
            </a:r>
            <a:r>
              <a:rPr lang="en-CA" dirty="0" smtClean="0"/>
              <a:t>to</a:t>
            </a:r>
            <a:r>
              <a:rPr lang="en-CA" dirty="0" smtClean="0">
                <a:solidFill>
                  <a:srgbClr val="7F7F7F"/>
                </a:solidFill>
              </a:rPr>
              <a:t> </a:t>
            </a:r>
            <a:r>
              <a:rPr lang="en-CA" dirty="0" smtClean="0"/>
              <a:t>sell</a:t>
            </a:r>
            <a:r>
              <a:rPr lang="en-CA" dirty="0" smtClean="0">
                <a:solidFill>
                  <a:srgbClr val="7F7F7F"/>
                </a:solidFill>
              </a:rPr>
              <a:t> </a:t>
            </a:r>
            <a:r>
              <a:rPr lang="en-CA" dirty="0" smtClean="0"/>
              <a:t>the</a:t>
            </a:r>
            <a:r>
              <a:rPr lang="en-CA" dirty="0" smtClean="0">
                <a:solidFill>
                  <a:srgbClr val="7F7F7F"/>
                </a:solidFill>
              </a:rPr>
              <a:t> </a:t>
            </a:r>
            <a:r>
              <a:rPr lang="en-CA" dirty="0" smtClean="0"/>
              <a:t>premises,</a:t>
            </a:r>
            <a:r>
              <a:rPr lang="en-CA" dirty="0" smtClean="0">
                <a:solidFill>
                  <a:srgbClr val="7F7F7F"/>
                </a:solidFill>
              </a:rPr>
              <a:t> </a:t>
            </a:r>
            <a:r>
              <a:rPr lang="en-CA" dirty="0" smtClean="0"/>
              <a:t>all</a:t>
            </a:r>
            <a:r>
              <a:rPr lang="en-CA" dirty="0" smtClean="0">
                <a:solidFill>
                  <a:srgbClr val="7F7F7F"/>
                </a:solidFill>
              </a:rPr>
              <a:t> </a:t>
            </a:r>
            <a:r>
              <a:rPr lang="en-CA" dirty="0" smtClean="0"/>
              <a:t>conditions</a:t>
            </a:r>
            <a:r>
              <a:rPr lang="en-CA" dirty="0" smtClean="0">
                <a:solidFill>
                  <a:srgbClr val="7F7F7F"/>
                </a:solidFill>
              </a:rPr>
              <a:t> </a:t>
            </a:r>
            <a:r>
              <a:rPr lang="en-CA" dirty="0" smtClean="0"/>
              <a:t>of</a:t>
            </a:r>
            <a:r>
              <a:rPr lang="en-CA" dirty="0" smtClean="0">
                <a:solidFill>
                  <a:srgbClr val="7F7F7F"/>
                </a:solidFill>
              </a:rPr>
              <a:t> </a:t>
            </a:r>
            <a:r>
              <a:rPr lang="en-CA" dirty="0" smtClean="0"/>
              <a:t>the</a:t>
            </a:r>
            <a:r>
              <a:rPr lang="en-CA" dirty="0" smtClean="0">
                <a:solidFill>
                  <a:srgbClr val="7F7F7F"/>
                </a:solidFill>
              </a:rPr>
              <a:t> </a:t>
            </a:r>
            <a:r>
              <a:rPr lang="en-CA" dirty="0" smtClean="0"/>
              <a:t>sale</a:t>
            </a:r>
            <a:r>
              <a:rPr lang="en-CA" dirty="0" smtClean="0">
                <a:solidFill>
                  <a:srgbClr val="7F7F7F"/>
                </a:solidFill>
              </a:rPr>
              <a:t> </a:t>
            </a:r>
            <a:r>
              <a:rPr lang="en-CA" dirty="0" smtClean="0"/>
              <a:t>have</a:t>
            </a:r>
            <a:r>
              <a:rPr lang="en-CA" dirty="0" smtClean="0">
                <a:solidFill>
                  <a:srgbClr val="7F7F7F"/>
                </a:solidFill>
              </a:rPr>
              <a:t> </a:t>
            </a:r>
            <a:r>
              <a:rPr lang="en-CA" dirty="0" smtClean="0"/>
              <a:t>been</a:t>
            </a:r>
            <a:r>
              <a:rPr lang="en-CA" dirty="0" smtClean="0">
                <a:solidFill>
                  <a:srgbClr val="7F7F7F"/>
                </a:solidFill>
              </a:rPr>
              <a:t> </a:t>
            </a:r>
            <a:r>
              <a:rPr lang="en-CA" dirty="0" smtClean="0"/>
              <a:t>satisfied</a:t>
            </a:r>
            <a:r>
              <a:rPr lang="en-CA" dirty="0" smtClean="0">
                <a:solidFill>
                  <a:srgbClr val="7F7F7F"/>
                </a:solidFill>
              </a:rPr>
              <a:t> </a:t>
            </a:r>
            <a:r>
              <a:rPr lang="en-CA" dirty="0" smtClean="0"/>
              <a:t>or</a:t>
            </a:r>
            <a:r>
              <a:rPr lang="en-CA" dirty="0" smtClean="0">
                <a:solidFill>
                  <a:srgbClr val="7F7F7F"/>
                </a:solidFill>
              </a:rPr>
              <a:t> </a:t>
            </a:r>
            <a:r>
              <a:rPr lang="en-CA" dirty="0" smtClean="0"/>
              <a:t>waived</a:t>
            </a:r>
            <a:r>
              <a:rPr lang="en-CA" dirty="0" smtClean="0">
                <a:solidFill>
                  <a:srgbClr val="7F7F7F"/>
                </a:solidFill>
              </a:rPr>
              <a:t> </a:t>
            </a:r>
            <a:r>
              <a:rPr lang="en-CA" dirty="0" smtClean="0"/>
              <a:t>and</a:t>
            </a:r>
            <a:r>
              <a:rPr lang="en-CA" dirty="0" smtClean="0">
                <a:solidFill>
                  <a:srgbClr val="7F7F7F"/>
                </a:solidFill>
              </a:rPr>
              <a:t> </a:t>
            </a:r>
            <a:r>
              <a:rPr lang="en-CA" dirty="0" smtClean="0"/>
              <a:t>the</a:t>
            </a:r>
            <a:r>
              <a:rPr lang="en-CA" dirty="0" smtClean="0">
                <a:solidFill>
                  <a:srgbClr val="7F7F7F"/>
                </a:solidFill>
              </a:rPr>
              <a:t> </a:t>
            </a:r>
            <a:r>
              <a:rPr lang="en-CA" dirty="0" smtClean="0"/>
              <a:t>buyer</a:t>
            </a:r>
            <a:r>
              <a:rPr lang="en-CA" dirty="0" smtClean="0">
                <a:solidFill>
                  <a:srgbClr val="7F7F7F"/>
                </a:solidFill>
              </a:rPr>
              <a:t> </a:t>
            </a:r>
            <a:r>
              <a:rPr lang="en-CA" dirty="0" smtClean="0"/>
              <a:t>or</a:t>
            </a:r>
            <a:r>
              <a:rPr lang="en-CA" dirty="0" smtClean="0">
                <a:solidFill>
                  <a:srgbClr val="7F7F7F"/>
                </a:solidFill>
              </a:rPr>
              <a:t> </a:t>
            </a:r>
            <a:r>
              <a:rPr lang="en-CA" dirty="0" smtClean="0"/>
              <a:t>a</a:t>
            </a:r>
            <a:r>
              <a:rPr lang="en-CA" dirty="0" smtClean="0">
                <a:solidFill>
                  <a:srgbClr val="7F7F7F"/>
                </a:solidFill>
              </a:rPr>
              <a:t> </a:t>
            </a:r>
            <a:r>
              <a:rPr lang="en-CA" dirty="0" smtClean="0"/>
              <a:t>relative</a:t>
            </a:r>
            <a:r>
              <a:rPr lang="en-CA" dirty="0" smtClean="0">
                <a:solidFill>
                  <a:srgbClr val="7F7F7F"/>
                </a:solidFill>
              </a:rPr>
              <a:t> </a:t>
            </a:r>
            <a:r>
              <a:rPr lang="en-CA" dirty="0" smtClean="0"/>
              <a:t>of</a:t>
            </a:r>
            <a:r>
              <a:rPr lang="en-CA" dirty="0" smtClean="0">
                <a:solidFill>
                  <a:srgbClr val="7F7F7F"/>
                </a:solidFill>
              </a:rPr>
              <a:t> </a:t>
            </a:r>
            <a:r>
              <a:rPr lang="en-CA" dirty="0" smtClean="0"/>
              <a:t>the</a:t>
            </a:r>
            <a:r>
              <a:rPr lang="en-CA" dirty="0" smtClean="0">
                <a:solidFill>
                  <a:srgbClr val="7F7F7F"/>
                </a:solidFill>
              </a:rPr>
              <a:t> </a:t>
            </a:r>
            <a:r>
              <a:rPr lang="en-CA" dirty="0" smtClean="0"/>
              <a:t>buyer</a:t>
            </a:r>
            <a:r>
              <a:rPr lang="en-CA" dirty="0" smtClean="0">
                <a:solidFill>
                  <a:srgbClr val="7F7F7F"/>
                </a:solidFill>
              </a:rPr>
              <a:t> </a:t>
            </a:r>
            <a:r>
              <a:rPr lang="en-CA" dirty="0" smtClean="0"/>
              <a:t>wants</a:t>
            </a:r>
            <a:r>
              <a:rPr lang="en-CA" dirty="0" smtClean="0">
                <a:solidFill>
                  <a:srgbClr val="7F7F7F"/>
                </a:solidFill>
              </a:rPr>
              <a:t> </a:t>
            </a:r>
            <a:r>
              <a:rPr lang="en-CA" dirty="0" smtClean="0"/>
              <a:t>to</a:t>
            </a:r>
            <a:r>
              <a:rPr lang="en-CA" dirty="0" smtClean="0">
                <a:solidFill>
                  <a:srgbClr val="7F7F7F"/>
                </a:solidFill>
              </a:rPr>
              <a:t> </a:t>
            </a:r>
            <a:r>
              <a:rPr lang="en-CA" dirty="0" smtClean="0"/>
              <a:t>move</a:t>
            </a:r>
            <a:r>
              <a:rPr lang="en-CA" dirty="0" smtClean="0">
                <a:solidFill>
                  <a:srgbClr val="7F7F7F"/>
                </a:solidFill>
              </a:rPr>
              <a:t> </a:t>
            </a:r>
            <a:r>
              <a:rPr lang="en-CA" dirty="0" smtClean="0"/>
              <a:t>in.</a:t>
            </a:r>
            <a:r>
              <a:rPr lang="en-CA" dirty="0" smtClean="0">
                <a:solidFill>
                  <a:srgbClr val="7F7F7F"/>
                </a:solidFill>
              </a:rPr>
              <a:t>  </a:t>
            </a:r>
            <a:r>
              <a:rPr lang="en-CA" dirty="0" smtClean="0"/>
              <a:t>In</a:t>
            </a:r>
            <a:r>
              <a:rPr lang="en-CA" dirty="0" smtClean="0">
                <a:solidFill>
                  <a:srgbClr val="7F7F7F"/>
                </a:solidFill>
              </a:rPr>
              <a:t> </a:t>
            </a:r>
            <a:r>
              <a:rPr lang="en-CA" dirty="0" smtClean="0"/>
              <a:t>this</a:t>
            </a:r>
            <a:r>
              <a:rPr lang="en-CA" dirty="0" smtClean="0">
                <a:solidFill>
                  <a:srgbClr val="7F7F7F"/>
                </a:solidFill>
              </a:rPr>
              <a:t> </a:t>
            </a:r>
            <a:r>
              <a:rPr lang="en-CA" dirty="0" smtClean="0"/>
              <a:t>case,</a:t>
            </a:r>
            <a:r>
              <a:rPr lang="en-CA" dirty="0" smtClean="0">
                <a:solidFill>
                  <a:srgbClr val="7F7F7F"/>
                </a:solidFill>
              </a:rPr>
              <a:t> </a:t>
            </a:r>
            <a:r>
              <a:rPr lang="en-CA" dirty="0" smtClean="0"/>
              <a:t>the</a:t>
            </a:r>
            <a:r>
              <a:rPr lang="en-CA" dirty="0" smtClean="0">
                <a:solidFill>
                  <a:srgbClr val="7F7F7F"/>
                </a:solidFill>
              </a:rPr>
              <a:t> </a:t>
            </a:r>
            <a:r>
              <a:rPr lang="en-CA" dirty="0" smtClean="0"/>
              <a:t>buyer</a:t>
            </a:r>
            <a:r>
              <a:rPr lang="en-CA" dirty="0" smtClean="0">
                <a:solidFill>
                  <a:srgbClr val="7F7F7F"/>
                </a:solidFill>
              </a:rPr>
              <a:t> </a:t>
            </a:r>
            <a:r>
              <a:rPr lang="en-CA" dirty="0" smtClean="0"/>
              <a:t>must</a:t>
            </a:r>
            <a:r>
              <a:rPr lang="en-CA" dirty="0" smtClean="0">
                <a:solidFill>
                  <a:srgbClr val="7F7F7F"/>
                </a:solidFill>
              </a:rPr>
              <a:t> </a:t>
            </a:r>
            <a:r>
              <a:rPr lang="en-CA" dirty="0" smtClean="0"/>
              <a:t>ask</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in</a:t>
            </a:r>
            <a:r>
              <a:rPr lang="en-CA" dirty="0" smtClean="0">
                <a:solidFill>
                  <a:srgbClr val="7F7F7F"/>
                </a:solidFill>
              </a:rPr>
              <a:t> </a:t>
            </a:r>
            <a:r>
              <a:rPr lang="en-CA" dirty="0" smtClean="0"/>
              <a:t>writing</a:t>
            </a:r>
            <a:r>
              <a:rPr lang="en-CA" dirty="0" smtClean="0">
                <a:solidFill>
                  <a:srgbClr val="7F7F7F"/>
                </a:solidFill>
              </a:rPr>
              <a:t> </a:t>
            </a:r>
            <a:r>
              <a:rPr lang="en-CA" dirty="0" smtClean="0"/>
              <a:t>to</a:t>
            </a:r>
            <a:r>
              <a:rPr lang="en-CA" dirty="0" smtClean="0">
                <a:solidFill>
                  <a:srgbClr val="7F7F7F"/>
                </a:solidFill>
              </a:rPr>
              <a:t> </a:t>
            </a:r>
            <a:r>
              <a:rPr lang="en-CA" dirty="0" smtClean="0"/>
              <a:t>give</a:t>
            </a:r>
            <a:r>
              <a:rPr lang="en-CA" dirty="0" smtClean="0">
                <a:solidFill>
                  <a:srgbClr val="7F7F7F"/>
                </a:solidFill>
              </a:rPr>
              <a:t> </a:t>
            </a:r>
            <a:r>
              <a:rPr lang="en-CA" dirty="0" smtClean="0"/>
              <a:t>the</a:t>
            </a:r>
            <a:r>
              <a:rPr lang="en-CA" dirty="0" smtClean="0">
                <a:solidFill>
                  <a:srgbClr val="7F7F7F"/>
                </a:solidFill>
              </a:rPr>
              <a:t> </a:t>
            </a:r>
            <a:r>
              <a:rPr lang="en-CA" dirty="0" smtClean="0"/>
              <a:t>tenant</a:t>
            </a:r>
            <a:r>
              <a:rPr lang="en-CA" dirty="0" smtClean="0">
                <a:solidFill>
                  <a:srgbClr val="7F7F7F"/>
                </a:solidFill>
              </a:rPr>
              <a:t> </a:t>
            </a:r>
            <a:r>
              <a:rPr lang="en-CA" dirty="0" smtClean="0"/>
              <a:t>a</a:t>
            </a:r>
            <a:r>
              <a:rPr lang="en-CA" dirty="0" smtClean="0">
                <a:solidFill>
                  <a:srgbClr val="7F7F7F"/>
                </a:solidFill>
              </a:rPr>
              <a:t> </a:t>
            </a:r>
            <a:r>
              <a:rPr lang="en-CA" dirty="0" smtClean="0"/>
              <a:t>notice</a:t>
            </a:r>
            <a:r>
              <a:rPr lang="en-CA" dirty="0" smtClean="0">
                <a:solidFill>
                  <a:srgbClr val="7F7F7F"/>
                </a:solidFill>
              </a:rPr>
              <a:t> </a:t>
            </a:r>
            <a:r>
              <a:rPr lang="en-CA" dirty="0" smtClean="0"/>
              <a:t>to</a:t>
            </a:r>
            <a:r>
              <a:rPr lang="en-CA" dirty="0" smtClean="0">
                <a:solidFill>
                  <a:srgbClr val="7F7F7F"/>
                </a:solidFill>
              </a:rPr>
              <a:t> </a:t>
            </a:r>
            <a:r>
              <a:rPr lang="en-CA" dirty="0" smtClean="0"/>
              <a:t>end</a:t>
            </a:r>
            <a:r>
              <a:rPr lang="en-CA" dirty="0" smtClean="0">
                <a:solidFill>
                  <a:srgbClr val="7F7F7F"/>
                </a:solidFill>
              </a:rPr>
              <a:t> </a:t>
            </a:r>
            <a:r>
              <a:rPr lang="en-CA" dirty="0" smtClean="0"/>
              <a:t>the</a:t>
            </a:r>
            <a:r>
              <a:rPr lang="en-CA" dirty="0" smtClean="0">
                <a:solidFill>
                  <a:srgbClr val="7F7F7F"/>
                </a:solidFill>
              </a:rPr>
              <a:t> </a:t>
            </a:r>
            <a:r>
              <a:rPr lang="en-CA" dirty="0" smtClean="0"/>
              <a:t>tenancy.</a:t>
            </a:r>
            <a:endParaRPr lang="en-CA" b="1" dirty="0" smtClean="0"/>
          </a:p>
          <a:p>
            <a:pPr marL="288925" indent="-288925" eaLnBrk="1" hangingPunct="1">
              <a:defRPr/>
            </a:pPr>
            <a:r>
              <a:rPr lang="en-CA" dirty="0" smtClean="0"/>
              <a:t>The</a:t>
            </a:r>
            <a:r>
              <a:rPr lang="en-CA" dirty="0" smtClean="0">
                <a:solidFill>
                  <a:srgbClr val="7F7F7F"/>
                </a:solidFill>
              </a:rPr>
              <a:t> </a:t>
            </a:r>
            <a:r>
              <a:rPr lang="en-CA" dirty="0" smtClean="0"/>
              <a:t>premises</a:t>
            </a:r>
            <a:r>
              <a:rPr lang="en-CA" dirty="0" smtClean="0">
                <a:solidFill>
                  <a:srgbClr val="7F7F7F"/>
                </a:solidFill>
              </a:rPr>
              <a:t> </a:t>
            </a:r>
            <a:r>
              <a:rPr lang="en-CA" dirty="0" smtClean="0"/>
              <a:t>are</a:t>
            </a:r>
            <a:r>
              <a:rPr lang="en-CA" dirty="0" smtClean="0">
                <a:solidFill>
                  <a:srgbClr val="7F7F7F"/>
                </a:solidFill>
              </a:rPr>
              <a:t> </a:t>
            </a:r>
            <a:r>
              <a:rPr lang="en-CA" dirty="0" smtClean="0"/>
              <a:t>a</a:t>
            </a:r>
            <a:r>
              <a:rPr lang="en-CA" dirty="0" smtClean="0">
                <a:solidFill>
                  <a:srgbClr val="7F7F7F"/>
                </a:solidFill>
              </a:rPr>
              <a:t> </a:t>
            </a:r>
            <a:r>
              <a:rPr lang="en-CA" dirty="0" smtClean="0"/>
              <a:t>detached</a:t>
            </a:r>
            <a:r>
              <a:rPr lang="en-CA" dirty="0" smtClean="0">
                <a:solidFill>
                  <a:srgbClr val="7F7F7F"/>
                </a:solidFill>
              </a:rPr>
              <a:t> </a:t>
            </a:r>
            <a:r>
              <a:rPr lang="en-CA" dirty="0" smtClean="0"/>
              <a:t>or</a:t>
            </a:r>
            <a:r>
              <a:rPr lang="en-CA" dirty="0" smtClean="0">
                <a:solidFill>
                  <a:srgbClr val="7F7F7F"/>
                </a:solidFill>
              </a:rPr>
              <a:t> </a:t>
            </a:r>
            <a:r>
              <a:rPr lang="en-CA" dirty="0" smtClean="0"/>
              <a:t>semi-detached</a:t>
            </a:r>
            <a:r>
              <a:rPr lang="en-CA" dirty="0" smtClean="0">
                <a:solidFill>
                  <a:srgbClr val="7F7F7F"/>
                </a:solidFill>
              </a:rPr>
              <a:t> </a:t>
            </a:r>
            <a:r>
              <a:rPr lang="en-CA" dirty="0" smtClean="0"/>
              <a:t>dwelling</a:t>
            </a:r>
            <a:r>
              <a:rPr lang="en-CA" dirty="0" smtClean="0">
                <a:solidFill>
                  <a:srgbClr val="7F7F7F"/>
                </a:solidFill>
              </a:rPr>
              <a:t> </a:t>
            </a:r>
            <a:r>
              <a:rPr lang="en-CA" dirty="0" smtClean="0"/>
              <a:t>or</a:t>
            </a:r>
            <a:r>
              <a:rPr lang="en-CA" dirty="0" smtClean="0">
                <a:solidFill>
                  <a:srgbClr val="7F7F7F"/>
                </a:solidFill>
              </a:rPr>
              <a:t> </a:t>
            </a:r>
            <a:r>
              <a:rPr lang="en-CA" dirty="0" smtClean="0"/>
              <a:t>one</a:t>
            </a:r>
            <a:r>
              <a:rPr lang="en-CA" dirty="0" smtClean="0">
                <a:solidFill>
                  <a:srgbClr val="7F7F7F"/>
                </a:solidFill>
              </a:rPr>
              <a:t> </a:t>
            </a:r>
            <a:r>
              <a:rPr lang="en-CA" dirty="0" smtClean="0"/>
              <a:t>condominium</a:t>
            </a:r>
            <a:r>
              <a:rPr lang="en-CA" dirty="0" smtClean="0">
                <a:solidFill>
                  <a:srgbClr val="7F7F7F"/>
                </a:solidFill>
              </a:rPr>
              <a:t> </a:t>
            </a:r>
            <a:r>
              <a:rPr lang="en-CA" dirty="0" smtClean="0"/>
              <a:t>unit.</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agrees</a:t>
            </a:r>
            <a:r>
              <a:rPr lang="en-CA" dirty="0" smtClean="0">
                <a:solidFill>
                  <a:srgbClr val="7F7F7F"/>
                </a:solidFill>
              </a:rPr>
              <a:t> </a:t>
            </a:r>
            <a:r>
              <a:rPr lang="en-CA" dirty="0" smtClean="0"/>
              <a:t>to</a:t>
            </a:r>
            <a:r>
              <a:rPr lang="en-CA" dirty="0" smtClean="0">
                <a:solidFill>
                  <a:srgbClr val="7F7F7F"/>
                </a:solidFill>
              </a:rPr>
              <a:t> </a:t>
            </a:r>
            <a:r>
              <a:rPr lang="en-CA" dirty="0" smtClean="0"/>
              <a:t>sell</a:t>
            </a:r>
            <a:r>
              <a:rPr lang="en-CA" dirty="0" smtClean="0">
                <a:solidFill>
                  <a:srgbClr val="7F7F7F"/>
                </a:solidFill>
              </a:rPr>
              <a:t> </a:t>
            </a:r>
            <a:r>
              <a:rPr lang="en-CA" dirty="0" smtClean="0"/>
              <a:t>the</a:t>
            </a:r>
            <a:r>
              <a:rPr lang="en-CA" dirty="0" smtClean="0">
                <a:solidFill>
                  <a:srgbClr val="7F7F7F"/>
                </a:solidFill>
              </a:rPr>
              <a:t> </a:t>
            </a:r>
            <a:r>
              <a:rPr lang="en-CA" dirty="0" smtClean="0"/>
              <a:t>premises</a:t>
            </a:r>
            <a:r>
              <a:rPr lang="en-CA" dirty="0" smtClean="0">
                <a:solidFill>
                  <a:srgbClr val="7F7F7F"/>
                </a:solidFill>
              </a:rPr>
              <a:t> </a:t>
            </a:r>
            <a:r>
              <a:rPr lang="en-CA" dirty="0" smtClean="0"/>
              <a:t>and</a:t>
            </a:r>
            <a:r>
              <a:rPr lang="en-CA" dirty="0" smtClean="0">
                <a:solidFill>
                  <a:srgbClr val="7F7F7F"/>
                </a:solidFill>
              </a:rPr>
              <a:t> </a:t>
            </a:r>
            <a:r>
              <a:rPr lang="en-CA" dirty="0" smtClean="0"/>
              <a:t>all</a:t>
            </a:r>
            <a:r>
              <a:rPr lang="en-CA" dirty="0" smtClean="0">
                <a:solidFill>
                  <a:srgbClr val="7F7F7F"/>
                </a:solidFill>
              </a:rPr>
              <a:t> </a:t>
            </a:r>
            <a:r>
              <a:rPr lang="en-CA" dirty="0" smtClean="0"/>
              <a:t>conditions</a:t>
            </a:r>
            <a:r>
              <a:rPr lang="en-CA" dirty="0" smtClean="0">
                <a:solidFill>
                  <a:srgbClr val="7F7F7F"/>
                </a:solidFill>
              </a:rPr>
              <a:t> </a:t>
            </a:r>
            <a:r>
              <a:rPr lang="en-CA" dirty="0" smtClean="0"/>
              <a:t>of</a:t>
            </a:r>
            <a:r>
              <a:rPr lang="en-CA" dirty="0" smtClean="0">
                <a:solidFill>
                  <a:srgbClr val="7F7F7F"/>
                </a:solidFill>
              </a:rPr>
              <a:t> </a:t>
            </a:r>
            <a:r>
              <a:rPr lang="en-CA" dirty="0" smtClean="0"/>
              <a:t>the</a:t>
            </a:r>
            <a:r>
              <a:rPr lang="en-CA" dirty="0" smtClean="0">
                <a:solidFill>
                  <a:srgbClr val="7F7F7F"/>
                </a:solidFill>
              </a:rPr>
              <a:t> </a:t>
            </a:r>
            <a:r>
              <a:rPr lang="en-CA" dirty="0" smtClean="0"/>
              <a:t>sale</a:t>
            </a:r>
            <a:r>
              <a:rPr lang="en-CA" dirty="0" smtClean="0">
                <a:solidFill>
                  <a:srgbClr val="7F7F7F"/>
                </a:solidFill>
              </a:rPr>
              <a:t> </a:t>
            </a:r>
            <a:r>
              <a:rPr lang="en-CA" dirty="0" smtClean="0"/>
              <a:t>have</a:t>
            </a:r>
            <a:r>
              <a:rPr lang="en-CA" dirty="0" smtClean="0">
                <a:solidFill>
                  <a:srgbClr val="7F7F7F"/>
                </a:solidFill>
              </a:rPr>
              <a:t> </a:t>
            </a:r>
            <a:r>
              <a:rPr lang="en-CA" dirty="0" smtClean="0"/>
              <a:t>been</a:t>
            </a:r>
            <a:r>
              <a:rPr lang="en-CA" dirty="0" smtClean="0">
                <a:solidFill>
                  <a:srgbClr val="7F7F7F"/>
                </a:solidFill>
              </a:rPr>
              <a:t> </a:t>
            </a:r>
            <a:r>
              <a:rPr lang="en-CA" dirty="0" smtClean="0"/>
              <a:t>satisfied</a:t>
            </a:r>
            <a:r>
              <a:rPr lang="en-CA" dirty="0" smtClean="0">
                <a:solidFill>
                  <a:srgbClr val="7F7F7F"/>
                </a:solidFill>
              </a:rPr>
              <a:t> </a:t>
            </a:r>
            <a:r>
              <a:rPr lang="en-CA" dirty="0" smtClean="0"/>
              <a:t>or</a:t>
            </a:r>
            <a:r>
              <a:rPr lang="en-CA" dirty="0" smtClean="0">
                <a:solidFill>
                  <a:srgbClr val="7F7F7F"/>
                </a:solidFill>
              </a:rPr>
              <a:t> </a:t>
            </a:r>
            <a:r>
              <a:rPr lang="en-CA" dirty="0" smtClean="0"/>
              <a:t>waived.</a:t>
            </a:r>
            <a:r>
              <a:rPr lang="en-CA" dirty="0" smtClean="0">
                <a:solidFill>
                  <a:srgbClr val="7F7F7F"/>
                </a:solidFill>
              </a:rPr>
              <a:t>  </a:t>
            </a:r>
            <a:r>
              <a:rPr lang="en-CA" dirty="0" smtClean="0"/>
              <a:t>In</a:t>
            </a:r>
            <a:r>
              <a:rPr lang="en-CA" dirty="0" smtClean="0">
                <a:solidFill>
                  <a:srgbClr val="7F7F7F"/>
                </a:solidFill>
              </a:rPr>
              <a:t> </a:t>
            </a:r>
            <a:r>
              <a:rPr lang="en-CA" dirty="0" smtClean="0"/>
              <a:t>this</a:t>
            </a:r>
            <a:r>
              <a:rPr lang="en-CA" dirty="0" smtClean="0">
                <a:solidFill>
                  <a:srgbClr val="7F7F7F"/>
                </a:solidFill>
              </a:rPr>
              <a:t> </a:t>
            </a:r>
            <a:r>
              <a:rPr lang="en-CA" dirty="0" smtClean="0"/>
              <a:t>case,</a:t>
            </a:r>
            <a:r>
              <a:rPr lang="en-CA" dirty="0" smtClean="0">
                <a:solidFill>
                  <a:srgbClr val="7F7F7F"/>
                </a:solidFill>
              </a:rPr>
              <a:t> </a:t>
            </a:r>
            <a:r>
              <a:rPr lang="en-CA" dirty="0" smtClean="0"/>
              <a:t>the</a:t>
            </a:r>
            <a:r>
              <a:rPr lang="en-CA" dirty="0" smtClean="0">
                <a:solidFill>
                  <a:srgbClr val="7F7F7F"/>
                </a:solidFill>
              </a:rPr>
              <a:t> </a:t>
            </a:r>
            <a:r>
              <a:rPr lang="en-CA" dirty="0" smtClean="0"/>
              <a:t>buyer</a:t>
            </a:r>
            <a:r>
              <a:rPr lang="en-CA" dirty="0" smtClean="0">
                <a:solidFill>
                  <a:srgbClr val="7F7F7F"/>
                </a:solidFill>
              </a:rPr>
              <a:t> </a:t>
            </a:r>
            <a:r>
              <a:rPr lang="en-CA" b="1" dirty="0" smtClean="0"/>
              <a:t>must</a:t>
            </a:r>
            <a:r>
              <a:rPr lang="en-CA" dirty="0" smtClean="0">
                <a:solidFill>
                  <a:srgbClr val="7F7F7F"/>
                </a:solidFill>
              </a:rPr>
              <a:t> </a:t>
            </a:r>
            <a:r>
              <a:rPr lang="en-CA" dirty="0" smtClean="0"/>
              <a:t>ask</a:t>
            </a:r>
            <a:r>
              <a:rPr lang="en-CA" dirty="0" smtClean="0">
                <a:solidFill>
                  <a:srgbClr val="7F7F7F"/>
                </a:solidFill>
              </a:rPr>
              <a:t> </a:t>
            </a:r>
            <a:r>
              <a:rPr lang="en-CA" dirty="0" smtClean="0"/>
              <a:t>the</a:t>
            </a:r>
            <a:r>
              <a:rPr lang="en-CA" dirty="0" smtClean="0">
                <a:solidFill>
                  <a:srgbClr val="7F7F7F"/>
                </a:solidFill>
              </a:rPr>
              <a:t> </a:t>
            </a:r>
            <a:r>
              <a:rPr lang="en-CA" dirty="0" smtClean="0"/>
              <a:t>landlord</a:t>
            </a:r>
            <a:r>
              <a:rPr lang="en-CA" dirty="0" smtClean="0">
                <a:solidFill>
                  <a:srgbClr val="7F7F7F"/>
                </a:solidFill>
              </a:rPr>
              <a:t> </a:t>
            </a:r>
            <a:r>
              <a:rPr lang="en-CA" dirty="0" smtClean="0"/>
              <a:t>in</a:t>
            </a:r>
            <a:r>
              <a:rPr lang="en-CA" dirty="0" smtClean="0">
                <a:solidFill>
                  <a:srgbClr val="7F7F7F"/>
                </a:solidFill>
              </a:rPr>
              <a:t> </a:t>
            </a:r>
            <a:r>
              <a:rPr lang="en-CA" dirty="0" smtClean="0"/>
              <a:t>writing</a:t>
            </a:r>
            <a:r>
              <a:rPr lang="en-CA" dirty="0" smtClean="0">
                <a:solidFill>
                  <a:srgbClr val="7F7F7F"/>
                </a:solidFill>
              </a:rPr>
              <a:t> </a:t>
            </a:r>
            <a:r>
              <a:rPr lang="en-CA" dirty="0" smtClean="0"/>
              <a:t>to</a:t>
            </a:r>
            <a:r>
              <a:rPr lang="en-CA" dirty="0" smtClean="0">
                <a:solidFill>
                  <a:srgbClr val="7F7F7F"/>
                </a:solidFill>
              </a:rPr>
              <a:t> </a:t>
            </a:r>
            <a:r>
              <a:rPr lang="en-CA" dirty="0" smtClean="0"/>
              <a:t>give</a:t>
            </a:r>
            <a:r>
              <a:rPr lang="en-CA" dirty="0" smtClean="0">
                <a:solidFill>
                  <a:srgbClr val="7F7F7F"/>
                </a:solidFill>
              </a:rPr>
              <a:t> </a:t>
            </a:r>
            <a:r>
              <a:rPr lang="en-CA" dirty="0" smtClean="0"/>
              <a:t>the</a:t>
            </a:r>
            <a:r>
              <a:rPr lang="en-CA" dirty="0" smtClean="0">
                <a:solidFill>
                  <a:srgbClr val="7F7F7F"/>
                </a:solidFill>
              </a:rPr>
              <a:t> </a:t>
            </a:r>
            <a:r>
              <a:rPr lang="en-CA" dirty="0" smtClean="0"/>
              <a:t>tenant</a:t>
            </a:r>
            <a:r>
              <a:rPr lang="en-CA" dirty="0" smtClean="0">
                <a:solidFill>
                  <a:srgbClr val="7F7F7F"/>
                </a:solidFill>
              </a:rPr>
              <a:t> </a:t>
            </a:r>
            <a:r>
              <a:rPr lang="en-CA" dirty="0" smtClean="0"/>
              <a:t>a</a:t>
            </a:r>
            <a:r>
              <a:rPr lang="en-CA" dirty="0" smtClean="0">
                <a:solidFill>
                  <a:srgbClr val="7F7F7F"/>
                </a:solidFill>
              </a:rPr>
              <a:t> </a:t>
            </a:r>
            <a:r>
              <a:rPr lang="en-CA" dirty="0" smtClean="0"/>
              <a:t>notice</a:t>
            </a:r>
            <a:r>
              <a:rPr lang="en-CA" dirty="0" smtClean="0">
                <a:solidFill>
                  <a:srgbClr val="7F7F7F"/>
                </a:solidFill>
              </a:rPr>
              <a:t> </a:t>
            </a:r>
            <a:r>
              <a:rPr lang="en-CA" dirty="0" smtClean="0"/>
              <a:t>to</a:t>
            </a:r>
            <a:r>
              <a:rPr lang="en-CA" dirty="0" smtClean="0">
                <a:solidFill>
                  <a:srgbClr val="7F7F7F"/>
                </a:solidFill>
              </a:rPr>
              <a:t> </a:t>
            </a:r>
            <a:r>
              <a:rPr lang="en-CA" dirty="0" smtClean="0"/>
              <a:t>end</a:t>
            </a:r>
            <a:r>
              <a:rPr lang="en-CA" dirty="0" smtClean="0">
                <a:solidFill>
                  <a:srgbClr val="7F7F7F"/>
                </a:solidFill>
              </a:rPr>
              <a:t> </a:t>
            </a:r>
            <a:r>
              <a:rPr lang="en-CA" dirty="0" smtClean="0"/>
              <a:t>the</a:t>
            </a:r>
            <a:r>
              <a:rPr lang="en-CA" dirty="0" smtClean="0">
                <a:solidFill>
                  <a:srgbClr val="7F7F7F"/>
                </a:solidFill>
              </a:rPr>
              <a:t> </a:t>
            </a:r>
            <a:r>
              <a:rPr lang="en-CA" dirty="0" smtClean="0"/>
              <a:t>tenancy.</a:t>
            </a:r>
            <a:r>
              <a:rPr lang="en-CA" dirty="0" smtClean="0">
                <a:solidFill>
                  <a:srgbClr val="7F7F7F"/>
                </a:solidFill>
              </a:rPr>
              <a:t>  </a:t>
            </a:r>
            <a:r>
              <a:rPr lang="en-CA" dirty="0" smtClean="0"/>
              <a:t>Neither</a:t>
            </a:r>
            <a:r>
              <a:rPr lang="en-CA" dirty="0" smtClean="0">
                <a:solidFill>
                  <a:srgbClr val="7F7F7F"/>
                </a:solidFill>
              </a:rPr>
              <a:t> </a:t>
            </a:r>
            <a:r>
              <a:rPr lang="en-CA" dirty="0" smtClean="0"/>
              <a:t>the</a:t>
            </a:r>
            <a:r>
              <a:rPr lang="en-CA" dirty="0" smtClean="0">
                <a:solidFill>
                  <a:srgbClr val="7F7F7F"/>
                </a:solidFill>
              </a:rPr>
              <a:t> </a:t>
            </a:r>
            <a:r>
              <a:rPr lang="en-CA" dirty="0" smtClean="0"/>
              <a:t>buyer</a:t>
            </a:r>
            <a:r>
              <a:rPr lang="en-CA" dirty="0" smtClean="0">
                <a:solidFill>
                  <a:srgbClr val="7F7F7F"/>
                </a:solidFill>
              </a:rPr>
              <a:t> </a:t>
            </a:r>
            <a:r>
              <a:rPr lang="en-CA" dirty="0" smtClean="0"/>
              <a:t>nor</a:t>
            </a:r>
            <a:r>
              <a:rPr lang="en-CA" dirty="0" smtClean="0">
                <a:solidFill>
                  <a:srgbClr val="7F7F7F"/>
                </a:solidFill>
              </a:rPr>
              <a:t> </a:t>
            </a:r>
            <a:r>
              <a:rPr lang="en-CA" dirty="0" smtClean="0"/>
              <a:t>the</a:t>
            </a:r>
            <a:r>
              <a:rPr lang="en-CA" dirty="0" smtClean="0">
                <a:solidFill>
                  <a:srgbClr val="7F7F7F"/>
                </a:solidFill>
              </a:rPr>
              <a:t> </a:t>
            </a:r>
            <a:r>
              <a:rPr lang="en-CA" dirty="0" smtClean="0"/>
              <a:t>buyer’s</a:t>
            </a:r>
            <a:r>
              <a:rPr lang="en-CA" dirty="0" smtClean="0">
                <a:solidFill>
                  <a:srgbClr val="7F7F7F"/>
                </a:solidFill>
              </a:rPr>
              <a:t> </a:t>
            </a:r>
            <a:r>
              <a:rPr lang="en-CA" dirty="0" smtClean="0"/>
              <a:t>relatives</a:t>
            </a:r>
            <a:r>
              <a:rPr lang="en-CA" dirty="0" smtClean="0">
                <a:solidFill>
                  <a:srgbClr val="7F7F7F"/>
                </a:solidFill>
              </a:rPr>
              <a:t> </a:t>
            </a:r>
            <a:r>
              <a:rPr lang="en-CA" dirty="0" smtClean="0"/>
              <a:t>have</a:t>
            </a:r>
            <a:r>
              <a:rPr lang="en-CA" dirty="0" smtClean="0">
                <a:solidFill>
                  <a:srgbClr val="7F7F7F"/>
                </a:solidFill>
              </a:rPr>
              <a:t> </a:t>
            </a:r>
            <a:r>
              <a:rPr lang="en-CA" dirty="0" smtClean="0"/>
              <a:t>to</a:t>
            </a:r>
            <a:r>
              <a:rPr lang="en-CA" dirty="0" smtClean="0">
                <a:solidFill>
                  <a:srgbClr val="7F7F7F"/>
                </a:solidFill>
              </a:rPr>
              <a:t> </a:t>
            </a:r>
            <a:r>
              <a:rPr lang="en-CA" dirty="0" smtClean="0"/>
              <a:t>occupy</a:t>
            </a:r>
            <a:r>
              <a:rPr lang="en-CA" dirty="0" smtClean="0">
                <a:solidFill>
                  <a:srgbClr val="7F7F7F"/>
                </a:solidFill>
              </a:rPr>
              <a:t> </a:t>
            </a:r>
            <a:r>
              <a:rPr lang="en-CA" dirty="0" smtClean="0"/>
              <a:t>the</a:t>
            </a:r>
            <a:r>
              <a:rPr lang="en-CA" dirty="0" smtClean="0">
                <a:solidFill>
                  <a:srgbClr val="7F7F7F"/>
                </a:solidFill>
              </a:rPr>
              <a:t> </a:t>
            </a:r>
            <a:r>
              <a:rPr lang="en-CA" dirty="0" smtClean="0"/>
              <a:t>premises.</a:t>
            </a:r>
          </a:p>
        </p:txBody>
      </p:sp>
      <p:sp>
        <p:nvSpPr>
          <p:cNvPr id="25605" name="Text Box 6"/>
          <p:cNvSpPr txBox="1">
            <a:spLocks noChangeArrowheads="1"/>
          </p:cNvSpPr>
          <p:nvPr/>
        </p:nvSpPr>
        <p:spPr bwMode="auto">
          <a:xfrm>
            <a:off x="533400" y="1462088"/>
            <a:ext cx="7810500" cy="366712"/>
          </a:xfrm>
          <a:prstGeom prst="rect">
            <a:avLst/>
          </a:prstGeom>
          <a:noFill/>
          <a:ln w="9525">
            <a:noFill/>
            <a:miter lim="800000"/>
            <a:headEnd/>
            <a:tailEnd/>
          </a:ln>
        </p:spPr>
        <p:txBody>
          <a:bodyPr>
            <a:spAutoFit/>
          </a:bodyPr>
          <a:lstStyle/>
          <a:p>
            <a:pPr>
              <a:spcBef>
                <a:spcPct val="50000"/>
              </a:spcBef>
            </a:pPr>
            <a:r>
              <a:rPr lang="en-CA" sz="1200"/>
              <a:t>Either</a:t>
            </a:r>
            <a:r>
              <a:rPr lang="en-CA" sz="1200">
                <a:solidFill>
                  <a:srgbClr val="7F7F7F"/>
                </a:solidFill>
              </a:rPr>
              <a:t> </a:t>
            </a:r>
            <a:r>
              <a:rPr lang="en-CA" sz="1200"/>
              <a:t>a</a:t>
            </a:r>
            <a:r>
              <a:rPr lang="en-CA" sz="1200">
                <a:solidFill>
                  <a:srgbClr val="7F7F7F"/>
                </a:solidFill>
              </a:rPr>
              <a:t> </a:t>
            </a:r>
            <a:r>
              <a:rPr lang="en-CA" sz="1200"/>
              <a:t>landlord</a:t>
            </a:r>
            <a:r>
              <a:rPr lang="en-CA" sz="1200">
                <a:solidFill>
                  <a:srgbClr val="7F7F7F"/>
                </a:solidFill>
              </a:rPr>
              <a:t> </a:t>
            </a:r>
            <a:r>
              <a:rPr lang="en-CA" sz="1200"/>
              <a:t>or</a:t>
            </a:r>
            <a:r>
              <a:rPr lang="en-CA" sz="1200">
                <a:solidFill>
                  <a:srgbClr val="7F7F7F"/>
                </a:solidFill>
              </a:rPr>
              <a:t> </a:t>
            </a:r>
            <a:r>
              <a:rPr lang="en-CA" sz="1200"/>
              <a:t>a</a:t>
            </a:r>
            <a:r>
              <a:rPr lang="en-CA" sz="1200">
                <a:solidFill>
                  <a:srgbClr val="7F7F7F"/>
                </a:solidFill>
              </a:rPr>
              <a:t> </a:t>
            </a:r>
            <a:r>
              <a:rPr lang="en-CA" sz="1200"/>
              <a:t>tenant</a:t>
            </a:r>
            <a:r>
              <a:rPr lang="en-CA" sz="1200">
                <a:solidFill>
                  <a:srgbClr val="7F7F7F"/>
                </a:solidFill>
              </a:rPr>
              <a:t> </a:t>
            </a:r>
            <a:r>
              <a:rPr lang="en-CA" sz="1200"/>
              <a:t>can</a:t>
            </a:r>
            <a:r>
              <a:rPr lang="en-CA" sz="1200">
                <a:solidFill>
                  <a:srgbClr val="7F7F7F"/>
                </a:solidFill>
              </a:rPr>
              <a:t> </a:t>
            </a:r>
            <a:r>
              <a:rPr lang="en-CA" sz="1200"/>
              <a:t>terminate</a:t>
            </a:r>
            <a:r>
              <a:rPr lang="en-CA" sz="1200">
                <a:solidFill>
                  <a:srgbClr val="7F7F7F"/>
                </a:solidFill>
              </a:rPr>
              <a:t> </a:t>
            </a:r>
            <a:r>
              <a:rPr lang="en-CA" sz="1200"/>
              <a:t>a</a:t>
            </a:r>
            <a:r>
              <a:rPr lang="en-CA" sz="1200">
                <a:solidFill>
                  <a:srgbClr val="7F7F7F"/>
                </a:solidFill>
              </a:rPr>
              <a:t> </a:t>
            </a:r>
            <a:r>
              <a:rPr lang="en-CA" sz="1200"/>
              <a:t>periodic</a:t>
            </a:r>
            <a:r>
              <a:rPr lang="en-CA" sz="1200">
                <a:solidFill>
                  <a:srgbClr val="7F7F7F"/>
                </a:solidFill>
              </a:rPr>
              <a:t> </a:t>
            </a:r>
            <a:r>
              <a:rPr lang="en-CA" sz="1200"/>
              <a:t>tenancy</a:t>
            </a:r>
            <a:r>
              <a:rPr lang="en-CA" sz="1200">
                <a:solidFill>
                  <a:srgbClr val="7F7F7F"/>
                </a:solidFill>
              </a:rPr>
              <a:t> </a:t>
            </a:r>
            <a:r>
              <a:rPr lang="en-CA" sz="1200"/>
              <a:t>by</a:t>
            </a:r>
            <a:r>
              <a:rPr lang="en-CA" sz="1200">
                <a:solidFill>
                  <a:srgbClr val="7F7F7F"/>
                </a:solidFill>
              </a:rPr>
              <a:t> </a:t>
            </a:r>
            <a:r>
              <a:rPr lang="en-CA" sz="1200"/>
              <a:t>giving</a:t>
            </a:r>
            <a:r>
              <a:rPr lang="en-CA" sz="1200">
                <a:solidFill>
                  <a:srgbClr val="7F7F7F"/>
                </a:solidFill>
              </a:rPr>
              <a:t> </a:t>
            </a:r>
            <a:r>
              <a:rPr lang="en-CA" sz="1200"/>
              <a:t>proper</a:t>
            </a:r>
            <a:r>
              <a:rPr lang="en-CA" sz="1200">
                <a:solidFill>
                  <a:srgbClr val="7F7F7F"/>
                </a:solidFill>
              </a:rPr>
              <a:t> </a:t>
            </a:r>
            <a:r>
              <a:rPr lang="en-CA" sz="1200"/>
              <a:t>notice.</a:t>
            </a:r>
            <a:r>
              <a:rPr lang="en-US">
                <a:solidFill>
                  <a:srgbClr val="7F7F7F"/>
                </a:solidFill>
              </a:rPr>
              <a:t> </a:t>
            </a:r>
          </a:p>
        </p:txBody>
      </p:sp>
      <p:sp>
        <p:nvSpPr>
          <p:cNvPr id="25606" name="TextBox 6"/>
          <p:cNvSpPr txBox="1">
            <a:spLocks noChangeArrowheads="1"/>
          </p:cNvSpPr>
          <p:nvPr/>
        </p:nvSpPr>
        <p:spPr bwMode="auto">
          <a:xfrm>
            <a:off x="4572000" y="6200775"/>
            <a:ext cx="2362200" cy="276225"/>
          </a:xfrm>
          <a:prstGeom prst="rect">
            <a:avLst/>
          </a:prstGeom>
          <a:noFill/>
          <a:ln w="9525">
            <a:noFill/>
            <a:miter lim="800000"/>
            <a:headEnd/>
            <a:tailEnd/>
          </a:ln>
        </p:spPr>
        <p:txBody>
          <a:bodyPr>
            <a:spAutoFit/>
          </a:bodyPr>
          <a:lstStyle/>
          <a:p>
            <a:r>
              <a:rPr lang="en-CA" sz="1200" dirty="0">
                <a:hlinkClick r:id="rId4" action="ppaction://hlinksldjump"/>
              </a:rPr>
              <a:t>Continued</a:t>
            </a:r>
            <a:r>
              <a:rPr lang="en-CA" sz="1200" dirty="0">
                <a:solidFill>
                  <a:srgbClr val="7F7F7F"/>
                </a:solidFill>
                <a:hlinkClick r:id="rId4" action="ppaction://hlinksldjump"/>
              </a:rPr>
              <a:t> </a:t>
            </a:r>
            <a:r>
              <a:rPr lang="en-CA" sz="1200" dirty="0">
                <a:hlinkClick r:id="rId4" action="ppaction://hlinksldjump"/>
              </a:rPr>
              <a:t>on</a:t>
            </a:r>
            <a:r>
              <a:rPr lang="en-CA" sz="1200" dirty="0">
                <a:solidFill>
                  <a:srgbClr val="7F7F7F"/>
                </a:solidFill>
                <a:hlinkClick r:id="rId4" action="ppaction://hlinksldjump"/>
              </a:rPr>
              <a:t> </a:t>
            </a:r>
            <a:r>
              <a:rPr lang="en-CA" sz="1200" dirty="0">
                <a:hlinkClick r:id="rId4" action="ppaction://hlinksldjump"/>
              </a:rPr>
              <a:t>the</a:t>
            </a:r>
            <a:r>
              <a:rPr lang="en-CA" sz="1200" dirty="0">
                <a:solidFill>
                  <a:srgbClr val="7F7F7F"/>
                </a:solidFill>
                <a:hlinkClick r:id="rId4" action="ppaction://hlinksldjump"/>
              </a:rPr>
              <a:t> </a:t>
            </a:r>
            <a:r>
              <a:rPr lang="en-CA" sz="1200" dirty="0">
                <a:hlinkClick r:id="rId4" action="ppaction://hlinksldjump"/>
              </a:rPr>
              <a:t>next</a:t>
            </a:r>
            <a:r>
              <a:rPr lang="en-CA" sz="1200" dirty="0">
                <a:solidFill>
                  <a:srgbClr val="7F7F7F"/>
                </a:solidFill>
                <a:hlinkClick r:id="rId4" action="ppaction://hlinksldjump"/>
              </a:rPr>
              <a:t> </a:t>
            </a:r>
            <a:r>
              <a:rPr lang="en-CA" sz="1200" dirty="0">
                <a:hlinkClick r:id="rId4" action="ppaction://hlinksldjump"/>
              </a:rPr>
              <a:t>page</a:t>
            </a:r>
            <a:endParaRPr lang="en-US" sz="1200" dirty="0"/>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143000" y="152400"/>
            <a:ext cx="6858000" cy="533400"/>
          </a:xfrm>
        </p:spPr>
        <p:txBody>
          <a:bodyPr/>
          <a:lstStyle/>
          <a:p>
            <a:pPr eaLnBrk="1" hangingPunct="1"/>
            <a:r>
              <a:rPr lang="en-CA" dirty="0" smtClean="0"/>
              <a:t>Termination of a Tenancy</a:t>
            </a:r>
            <a:endParaRPr lang="en-US" dirty="0" smtClean="0"/>
          </a:p>
        </p:txBody>
      </p:sp>
      <p:sp>
        <p:nvSpPr>
          <p:cNvPr id="26627" name="Rectangle 4"/>
          <p:cNvSpPr>
            <a:spLocks noGrp="1" noChangeArrowheads="1"/>
          </p:cNvSpPr>
          <p:nvPr>
            <p:ph type="body" sz="half" idx="4294967295"/>
          </p:nvPr>
        </p:nvSpPr>
        <p:spPr>
          <a:xfrm>
            <a:off x="533400" y="1600200"/>
            <a:ext cx="4038600" cy="4191000"/>
          </a:xfrm>
        </p:spPr>
        <p:txBody>
          <a:bodyPr/>
          <a:lstStyle/>
          <a:p>
            <a:pPr marL="288925" indent="-288925">
              <a:buFont typeface="Wingdings" pitchFamily="2" charset="2"/>
              <a:buNone/>
              <a:defRPr/>
            </a:pPr>
            <a:r>
              <a:rPr lang="en-CA" b="1" dirty="0" smtClean="0">
                <a:solidFill>
                  <a:srgbClr val="FF0000"/>
                </a:solidFill>
                <a:latin typeface="Arial" charset="0"/>
              </a:rPr>
              <a:t>14-day Notice </a:t>
            </a:r>
            <a:r>
              <a:rPr lang="en-CA" b="1" dirty="0" smtClean="0">
                <a:latin typeface="Arial" charset="0"/>
              </a:rPr>
              <a:t>*</a:t>
            </a:r>
            <a:endParaRPr lang="en-CA" dirty="0" smtClean="0">
              <a:latin typeface="Arial" charset="0"/>
            </a:endParaRPr>
          </a:p>
          <a:p>
            <a:pPr marL="0" indent="0">
              <a:spcAft>
                <a:spcPts val="0"/>
              </a:spcAft>
              <a:buFont typeface="Wingdings" pitchFamily="2" charset="2"/>
              <a:buNone/>
              <a:defRPr/>
            </a:pPr>
            <a:r>
              <a:rPr lang="en-CA" dirty="0" smtClean="0">
                <a:latin typeface="Arial" charset="0"/>
              </a:rPr>
              <a:t>If</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commits</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substantial</a:t>
            </a:r>
            <a:r>
              <a:rPr lang="en-CA" dirty="0" smtClean="0">
                <a:solidFill>
                  <a:srgbClr val="7F7F7F"/>
                </a:solidFill>
                <a:latin typeface="Arial" charset="0"/>
              </a:rPr>
              <a:t> </a:t>
            </a:r>
            <a:r>
              <a:rPr lang="en-CA" dirty="0" smtClean="0">
                <a:latin typeface="Arial" charset="0"/>
              </a:rPr>
              <a:t>breach</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RTA</a:t>
            </a:r>
            <a:r>
              <a:rPr lang="en-CA" dirty="0" smtClean="0">
                <a:solidFill>
                  <a:srgbClr val="7F7F7F"/>
                </a:solidFill>
                <a:latin typeface="Arial" charset="0"/>
              </a:rPr>
              <a:t> </a:t>
            </a:r>
            <a:r>
              <a:rPr lang="en-CA" dirty="0" smtClean="0">
                <a:latin typeface="Arial" charset="0"/>
              </a:rPr>
              <a:t>section 29,</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has</a:t>
            </a:r>
            <a:r>
              <a:rPr lang="en-CA" dirty="0" smtClean="0">
                <a:solidFill>
                  <a:srgbClr val="7F7F7F"/>
                </a:solidFill>
                <a:latin typeface="Arial" charset="0"/>
              </a:rPr>
              <a:t> </a:t>
            </a:r>
            <a:r>
              <a:rPr lang="en-CA" dirty="0" smtClean="0">
                <a:latin typeface="Arial" charset="0"/>
              </a:rPr>
              <a:t>two</a:t>
            </a:r>
            <a:r>
              <a:rPr lang="en-CA" dirty="0" smtClean="0">
                <a:solidFill>
                  <a:srgbClr val="7F7F7F"/>
                </a:solidFill>
                <a:latin typeface="Arial" charset="0"/>
              </a:rPr>
              <a:t> </a:t>
            </a:r>
            <a:r>
              <a:rPr lang="en-CA" dirty="0" smtClean="0">
                <a:latin typeface="Arial" charset="0"/>
              </a:rPr>
              <a:t>options:</a:t>
            </a:r>
            <a:endParaRPr lang="en-US" dirty="0" smtClean="0">
              <a:latin typeface="Arial" charset="0"/>
            </a:endParaRPr>
          </a:p>
          <a:p>
            <a:pPr marL="288925" indent="-288925">
              <a:spcAft>
                <a:spcPts val="0"/>
              </a:spcAft>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can</a:t>
            </a:r>
            <a:r>
              <a:rPr lang="en-CA" dirty="0" smtClean="0">
                <a:solidFill>
                  <a:srgbClr val="7F7F7F"/>
                </a:solidFill>
                <a:latin typeface="Arial" charset="0"/>
              </a:rPr>
              <a:t> </a:t>
            </a:r>
            <a:r>
              <a:rPr lang="en-CA" dirty="0" smtClean="0">
                <a:latin typeface="Arial" charset="0"/>
              </a:rPr>
              <a:t>apply</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court</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an</a:t>
            </a:r>
            <a:r>
              <a:rPr lang="en-CA" dirty="0" smtClean="0">
                <a:solidFill>
                  <a:srgbClr val="7F7F7F"/>
                </a:solidFill>
                <a:latin typeface="Arial" charset="0"/>
              </a:rPr>
              <a:t> </a:t>
            </a:r>
            <a:r>
              <a:rPr lang="en-CA" dirty="0" smtClean="0">
                <a:latin typeface="Arial" charset="0"/>
              </a:rPr>
              <a:t>order</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terminate</a:t>
            </a:r>
            <a:endParaRPr lang="en-CA" b="1" dirty="0" smtClean="0">
              <a:latin typeface="Arial" charset="0"/>
            </a:endParaRPr>
          </a:p>
          <a:p>
            <a:pPr marL="288925" indent="-288925">
              <a:spcAft>
                <a:spcPts val="0"/>
              </a:spcAft>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can</a:t>
            </a:r>
            <a:r>
              <a:rPr lang="en-CA" dirty="0" smtClean="0">
                <a:solidFill>
                  <a:srgbClr val="7F7F7F"/>
                </a:solidFill>
                <a:latin typeface="Arial" charset="0"/>
              </a:rPr>
              <a:t> </a:t>
            </a:r>
            <a:r>
              <a:rPr lang="en-CA" dirty="0" smtClean="0">
                <a:latin typeface="Arial" charset="0"/>
              </a:rPr>
              <a:t>give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14</a:t>
            </a:r>
            <a:r>
              <a:rPr lang="en-CA" dirty="0" smtClean="0">
                <a:solidFill>
                  <a:srgbClr val="7F7F7F"/>
                </a:solidFill>
                <a:latin typeface="Arial" charset="0"/>
              </a:rPr>
              <a:t>-</a:t>
            </a:r>
            <a:r>
              <a:rPr lang="en-CA" dirty="0" smtClean="0">
                <a:latin typeface="Arial" charset="0"/>
              </a:rPr>
              <a:t>day</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termination</a:t>
            </a:r>
            <a:br>
              <a:rPr lang="en-CA" dirty="0" smtClean="0">
                <a:latin typeface="Arial" charset="0"/>
              </a:rPr>
            </a:br>
            <a:endParaRPr lang="en-CA" b="1" dirty="0" smtClean="0">
              <a:latin typeface="Arial" charset="0"/>
            </a:endParaRPr>
          </a:p>
          <a:p>
            <a:pPr marL="288925" indent="-288925">
              <a:buFont typeface="Wingdings" pitchFamily="2" charset="2"/>
              <a:buNone/>
              <a:defRPr/>
            </a:pPr>
            <a:r>
              <a:rPr lang="en-CA" b="1" dirty="0" smtClean="0">
                <a:solidFill>
                  <a:srgbClr val="FF0000"/>
                </a:solidFill>
                <a:latin typeface="Arial" charset="0"/>
              </a:rPr>
              <a:t>A 14-day notice</a:t>
            </a:r>
            <a:r>
              <a:rPr lang="en-CA" b="1" dirty="0" smtClean="0">
                <a:latin typeface="Arial" charset="0"/>
              </a:rPr>
              <a:t>*</a:t>
            </a:r>
            <a:r>
              <a:rPr lang="en-CA" b="1" dirty="0" smtClean="0">
                <a:solidFill>
                  <a:srgbClr val="FF0000"/>
                </a:solidFill>
                <a:latin typeface="Arial" charset="0"/>
              </a:rPr>
              <a:t> must:</a:t>
            </a:r>
            <a:endParaRPr lang="en-US" b="1" dirty="0" smtClean="0">
              <a:solidFill>
                <a:srgbClr val="FF0000"/>
              </a:solidFill>
              <a:latin typeface="Arial" charset="0"/>
            </a:endParaRPr>
          </a:p>
          <a:p>
            <a:pPr marL="288925" indent="-288925">
              <a:spcAft>
                <a:spcPts val="0"/>
              </a:spcAft>
              <a:defRPr/>
            </a:pPr>
            <a:r>
              <a:rPr lang="en-US" dirty="0" smtClean="0">
                <a:latin typeface="Arial" charset="0"/>
              </a:rPr>
              <a:t>Be in writing,</a:t>
            </a:r>
          </a:p>
          <a:p>
            <a:pPr marL="288925" indent="-288925">
              <a:spcAft>
                <a:spcPts val="0"/>
              </a:spcAft>
              <a:defRPr/>
            </a:pPr>
            <a:r>
              <a:rPr lang="en-US" dirty="0" smtClean="0">
                <a:latin typeface="Arial" charset="0"/>
              </a:rPr>
              <a:t>Give the address of the residential premises,</a:t>
            </a:r>
          </a:p>
          <a:p>
            <a:pPr marL="288925" indent="-288925">
              <a:spcAft>
                <a:spcPts val="0"/>
              </a:spcAft>
              <a:defRPr/>
            </a:pPr>
            <a:r>
              <a:rPr lang="en-US" dirty="0" smtClean="0">
                <a:latin typeface="Arial" charset="0"/>
              </a:rPr>
              <a:t>Be signed by the landlord,</a:t>
            </a:r>
          </a:p>
          <a:p>
            <a:pPr marL="288925" indent="-288925">
              <a:spcAft>
                <a:spcPts val="0"/>
              </a:spcAft>
              <a:defRPr/>
            </a:pPr>
            <a:r>
              <a:rPr lang="en-US" dirty="0" smtClean="0">
                <a:latin typeface="Arial" charset="0"/>
              </a:rPr>
              <a:t>State the reasons for the termination, and</a:t>
            </a:r>
          </a:p>
          <a:p>
            <a:pPr marL="288925" indent="-288925">
              <a:spcAft>
                <a:spcPts val="0"/>
              </a:spcAft>
              <a:defRPr/>
            </a:pPr>
            <a:r>
              <a:rPr lang="en-US" dirty="0" smtClean="0">
                <a:latin typeface="Arial" charset="0"/>
              </a:rPr>
              <a:t>Set out the termination date and time</a:t>
            </a:r>
            <a:endParaRPr lang="en-CA" dirty="0" smtClean="0">
              <a:latin typeface="Arial" charset="0"/>
            </a:endParaRPr>
          </a:p>
        </p:txBody>
      </p:sp>
      <p:sp>
        <p:nvSpPr>
          <p:cNvPr id="26628" name="TextBox 4"/>
          <p:cNvSpPr txBox="1">
            <a:spLocks noChangeArrowheads="1"/>
          </p:cNvSpPr>
          <p:nvPr/>
        </p:nvSpPr>
        <p:spPr bwMode="auto">
          <a:xfrm>
            <a:off x="4572000" y="1600200"/>
            <a:ext cx="4343400" cy="4216400"/>
          </a:xfrm>
          <a:prstGeom prst="rect">
            <a:avLst/>
          </a:prstGeom>
          <a:noFill/>
          <a:ln w="9525">
            <a:noFill/>
            <a:miter lim="800000"/>
            <a:headEnd/>
            <a:tailEnd/>
          </a:ln>
        </p:spPr>
        <p:txBody>
          <a:bodyPr>
            <a:spAutoFit/>
          </a:bodyPr>
          <a:lstStyle/>
          <a:p>
            <a:pPr>
              <a:tabLst>
                <a:tab pos="457200" algn="l"/>
              </a:tabLst>
            </a:pPr>
            <a:r>
              <a:rPr lang="en-CA" sz="1200" b="1">
                <a:solidFill>
                  <a:srgbClr val="FF0000"/>
                </a:solidFill>
              </a:rPr>
              <a:t>14-day Notice for non-payment of rent</a:t>
            </a:r>
          </a:p>
          <a:p>
            <a:pPr>
              <a:buFont typeface="Wingdings" pitchFamily="2" charset="2"/>
              <a:buNone/>
              <a:tabLst>
                <a:tab pos="457200" algn="l"/>
              </a:tabLst>
            </a:pPr>
            <a:endParaRPr lang="en-CA" sz="1200"/>
          </a:p>
          <a:p>
            <a:pPr>
              <a:buFont typeface="Wingdings" pitchFamily="2" charset="2"/>
              <a:buNone/>
              <a:tabLst>
                <a:tab pos="457200" algn="l"/>
              </a:tabLst>
            </a:pPr>
            <a:r>
              <a:rPr lang="en-CA" sz="1200"/>
              <a:t>When</a:t>
            </a:r>
            <a:r>
              <a:rPr lang="en-CA" sz="1200">
                <a:solidFill>
                  <a:srgbClr val="7F7F7F"/>
                </a:solidFill>
              </a:rPr>
              <a:t> </a:t>
            </a:r>
            <a:r>
              <a:rPr lang="en-CA" sz="1200"/>
              <a:t>a</a:t>
            </a:r>
            <a:r>
              <a:rPr lang="en-CA" sz="1200">
                <a:solidFill>
                  <a:srgbClr val="7F7F7F"/>
                </a:solidFill>
              </a:rPr>
              <a:t> </a:t>
            </a:r>
            <a:r>
              <a:rPr lang="en-CA" sz="1200"/>
              <a:t>14</a:t>
            </a:r>
            <a:r>
              <a:rPr lang="en-CA" sz="1200">
                <a:solidFill>
                  <a:srgbClr val="7F7F7F"/>
                </a:solidFill>
              </a:rPr>
              <a:t> </a:t>
            </a:r>
            <a:r>
              <a:rPr lang="en-CA" sz="1200"/>
              <a:t>day</a:t>
            </a:r>
            <a:r>
              <a:rPr lang="en-CA" sz="1200">
                <a:solidFill>
                  <a:srgbClr val="7F7F7F"/>
                </a:solidFill>
              </a:rPr>
              <a:t> </a:t>
            </a:r>
            <a:r>
              <a:rPr lang="en-CA" sz="1200"/>
              <a:t>notice</a:t>
            </a:r>
            <a:r>
              <a:rPr lang="en-CA" sz="1200">
                <a:solidFill>
                  <a:srgbClr val="7F7F7F"/>
                </a:solidFill>
              </a:rPr>
              <a:t> </a:t>
            </a:r>
            <a:r>
              <a:rPr lang="en-CA" sz="1200"/>
              <a:t>to</a:t>
            </a:r>
            <a:r>
              <a:rPr lang="en-CA" sz="1200">
                <a:solidFill>
                  <a:srgbClr val="7F7F7F"/>
                </a:solidFill>
              </a:rPr>
              <a:t> </a:t>
            </a:r>
            <a:r>
              <a:rPr lang="en-CA" sz="1200"/>
              <a:t>terminate</a:t>
            </a:r>
            <a:r>
              <a:rPr lang="en-CA" sz="1200">
                <a:solidFill>
                  <a:srgbClr val="7F7F7F"/>
                </a:solidFill>
              </a:rPr>
              <a:t> </a:t>
            </a:r>
            <a:r>
              <a:rPr lang="en-CA" sz="1200"/>
              <a:t>tenancy</a:t>
            </a:r>
            <a:r>
              <a:rPr lang="en-CA" sz="1200">
                <a:solidFill>
                  <a:srgbClr val="7F7F7F"/>
                </a:solidFill>
              </a:rPr>
              <a:t> </a:t>
            </a:r>
            <a:r>
              <a:rPr lang="en-CA" sz="1200"/>
              <a:t>is</a:t>
            </a:r>
            <a:r>
              <a:rPr lang="en-CA" sz="1200">
                <a:solidFill>
                  <a:srgbClr val="7F7F7F"/>
                </a:solidFill>
              </a:rPr>
              <a:t> </a:t>
            </a:r>
            <a:r>
              <a:rPr lang="en-CA" sz="1200"/>
              <a:t>for</a:t>
            </a:r>
            <a:r>
              <a:rPr lang="en-CA" sz="1200">
                <a:solidFill>
                  <a:srgbClr val="7F7F7F"/>
                </a:solidFill>
              </a:rPr>
              <a:t> </a:t>
            </a:r>
            <a:r>
              <a:rPr lang="en-CA" sz="1200"/>
              <a:t>non-payment</a:t>
            </a:r>
            <a:r>
              <a:rPr lang="en-CA" sz="1200">
                <a:solidFill>
                  <a:srgbClr val="7F7F7F"/>
                </a:solidFill>
              </a:rPr>
              <a:t> </a:t>
            </a:r>
            <a:r>
              <a:rPr lang="en-CA" sz="1200"/>
              <a:t>of</a:t>
            </a:r>
            <a:r>
              <a:rPr lang="en-CA" sz="1200">
                <a:solidFill>
                  <a:srgbClr val="7F7F7F"/>
                </a:solidFill>
              </a:rPr>
              <a:t> </a:t>
            </a:r>
            <a:r>
              <a:rPr lang="en-CA" sz="1200"/>
              <a:t>rent,</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b="1"/>
              <a:t>must</a:t>
            </a:r>
            <a:r>
              <a:rPr lang="en-CA" sz="1200">
                <a:solidFill>
                  <a:srgbClr val="7F7F7F"/>
                </a:solidFill>
              </a:rPr>
              <a:t> </a:t>
            </a:r>
            <a:r>
              <a:rPr lang="en-CA" sz="1200"/>
              <a:t>include</a:t>
            </a:r>
            <a:r>
              <a:rPr lang="en-CA" sz="1200">
                <a:solidFill>
                  <a:srgbClr val="7F7F7F"/>
                </a:solidFill>
              </a:rPr>
              <a:t> </a:t>
            </a:r>
            <a:r>
              <a:rPr lang="en-CA" sz="1200"/>
              <a:t>additional</a:t>
            </a:r>
            <a:r>
              <a:rPr lang="en-CA" sz="1200">
                <a:solidFill>
                  <a:srgbClr val="7F7F7F"/>
                </a:solidFill>
              </a:rPr>
              <a:t> </a:t>
            </a:r>
            <a:r>
              <a:rPr lang="en-CA" sz="1200"/>
              <a:t>information</a:t>
            </a:r>
            <a:r>
              <a:rPr lang="en-CA" sz="1200">
                <a:solidFill>
                  <a:srgbClr val="7F7F7F"/>
                </a:solidFill>
              </a:rPr>
              <a:t> </a:t>
            </a:r>
            <a:r>
              <a:rPr lang="en-CA" sz="1200"/>
              <a:t>in</a:t>
            </a:r>
            <a:r>
              <a:rPr lang="en-CA" sz="1200">
                <a:solidFill>
                  <a:srgbClr val="7F7F7F"/>
                </a:solidFill>
              </a:rPr>
              <a:t> </a:t>
            </a:r>
            <a:r>
              <a:rPr lang="en-CA" sz="1200"/>
              <a:t>the</a:t>
            </a:r>
            <a:r>
              <a:rPr lang="en-CA" sz="1200">
                <a:solidFill>
                  <a:srgbClr val="7F7F7F"/>
                </a:solidFill>
              </a:rPr>
              <a:t> </a:t>
            </a:r>
            <a:r>
              <a:rPr lang="en-CA" sz="1200"/>
              <a:t>notice:</a:t>
            </a:r>
            <a:endParaRPr lang="en-US" sz="1200"/>
          </a:p>
          <a:p>
            <a:pPr lvl="1" indent="-342900">
              <a:spcBef>
                <a:spcPts val="600"/>
              </a:spcBef>
              <a:buClr>
                <a:schemeClr val="tx1"/>
              </a:buClr>
              <a:buFont typeface="Wingdings" pitchFamily="2" charset="2"/>
              <a:buChar char="v"/>
              <a:tabLst>
                <a:tab pos="457200" algn="l"/>
              </a:tabLst>
            </a:pPr>
            <a:r>
              <a:rPr lang="en-CA" sz="1200"/>
              <a:t>The</a:t>
            </a:r>
            <a:r>
              <a:rPr lang="en-CA" sz="1200">
                <a:solidFill>
                  <a:srgbClr val="7F7F7F"/>
                </a:solidFill>
              </a:rPr>
              <a:t> </a:t>
            </a:r>
            <a:r>
              <a:rPr lang="en-CA" sz="1200"/>
              <a:t>amount</a:t>
            </a:r>
            <a:r>
              <a:rPr lang="en-CA" sz="1200">
                <a:solidFill>
                  <a:srgbClr val="7F7F7F"/>
                </a:solidFill>
              </a:rPr>
              <a:t> </a:t>
            </a:r>
            <a:r>
              <a:rPr lang="en-CA" sz="1200"/>
              <a:t>of</a:t>
            </a:r>
            <a:r>
              <a:rPr lang="en-CA" sz="1200">
                <a:solidFill>
                  <a:srgbClr val="7F7F7F"/>
                </a:solidFill>
              </a:rPr>
              <a:t> </a:t>
            </a:r>
            <a:r>
              <a:rPr lang="en-CA" sz="1200"/>
              <a:t>rent</a:t>
            </a:r>
            <a:r>
              <a:rPr lang="en-CA" sz="1200">
                <a:solidFill>
                  <a:srgbClr val="7F7F7F"/>
                </a:solidFill>
              </a:rPr>
              <a:t> </a:t>
            </a:r>
            <a:r>
              <a:rPr lang="en-CA" sz="1200"/>
              <a:t>due</a:t>
            </a:r>
            <a:r>
              <a:rPr lang="en-CA" sz="1200">
                <a:solidFill>
                  <a:srgbClr val="7F7F7F"/>
                </a:solidFill>
              </a:rPr>
              <a:t> </a:t>
            </a:r>
            <a:r>
              <a:rPr lang="en-CA" sz="1200"/>
              <a:t>as</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date</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plus</a:t>
            </a:r>
            <a:r>
              <a:rPr lang="en-CA" sz="1200">
                <a:solidFill>
                  <a:srgbClr val="7F7F7F"/>
                </a:solidFill>
              </a:rPr>
              <a:t> </a:t>
            </a:r>
            <a:r>
              <a:rPr lang="en-CA" sz="1200"/>
              <a:t>any</a:t>
            </a:r>
            <a:r>
              <a:rPr lang="en-CA" sz="1200">
                <a:solidFill>
                  <a:srgbClr val="7F7F7F"/>
                </a:solidFill>
              </a:rPr>
              <a:t> </a:t>
            </a:r>
            <a:r>
              <a:rPr lang="en-CA" sz="1200"/>
              <a:t>additional</a:t>
            </a:r>
            <a:r>
              <a:rPr lang="en-CA" sz="1200">
                <a:solidFill>
                  <a:srgbClr val="7F7F7F"/>
                </a:solidFill>
              </a:rPr>
              <a:t> </a:t>
            </a:r>
            <a:r>
              <a:rPr lang="en-CA" sz="1200"/>
              <a:t>rent</a:t>
            </a:r>
            <a:r>
              <a:rPr lang="en-CA" sz="1200">
                <a:solidFill>
                  <a:srgbClr val="7F7F7F"/>
                </a:solidFill>
              </a:rPr>
              <a:t> </a:t>
            </a:r>
            <a:r>
              <a:rPr lang="en-CA" sz="1200"/>
              <a:t>that</a:t>
            </a:r>
            <a:r>
              <a:rPr lang="en-CA" sz="1200">
                <a:solidFill>
                  <a:srgbClr val="7F7F7F"/>
                </a:solidFill>
              </a:rPr>
              <a:t> </a:t>
            </a:r>
            <a:r>
              <a:rPr lang="en-CA" sz="1200"/>
              <a:t>may</a:t>
            </a:r>
            <a:r>
              <a:rPr lang="en-CA" sz="1200">
                <a:solidFill>
                  <a:srgbClr val="7F7F7F"/>
                </a:solidFill>
              </a:rPr>
              <a:t> </a:t>
            </a:r>
            <a:r>
              <a:rPr lang="en-CA" sz="1200"/>
              <a:t>become</a:t>
            </a:r>
            <a:r>
              <a:rPr lang="en-CA" sz="1200">
                <a:solidFill>
                  <a:srgbClr val="7F7F7F"/>
                </a:solidFill>
              </a:rPr>
              <a:t> </a:t>
            </a:r>
            <a:r>
              <a:rPr lang="en-CA" sz="1200"/>
              <a:t>due</a:t>
            </a:r>
            <a:r>
              <a:rPr lang="en-CA" sz="1200">
                <a:solidFill>
                  <a:srgbClr val="7F7F7F"/>
                </a:solidFill>
              </a:rPr>
              <a:t> </a:t>
            </a:r>
            <a:r>
              <a:rPr lang="en-CA" sz="1200"/>
              <a:t>during</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period</a:t>
            </a:r>
          </a:p>
          <a:p>
            <a:pPr lvl="1" indent="-342900">
              <a:spcBef>
                <a:spcPts val="600"/>
              </a:spcBef>
              <a:buClr>
                <a:schemeClr val="tx1"/>
              </a:buClr>
              <a:buFont typeface="Wingdings" pitchFamily="2" charset="2"/>
              <a:buChar char="v"/>
              <a:tabLst>
                <a:tab pos="457200" algn="l"/>
              </a:tabLst>
            </a:pPr>
            <a:r>
              <a:rPr lang="en-CA" sz="1200"/>
              <a:t>A</a:t>
            </a:r>
            <a:r>
              <a:rPr lang="en-CA" sz="1200">
                <a:solidFill>
                  <a:srgbClr val="7F7F7F"/>
                </a:solidFill>
              </a:rPr>
              <a:t> </a:t>
            </a:r>
            <a:r>
              <a:rPr lang="en-CA" sz="1200"/>
              <a:t>statement</a:t>
            </a:r>
            <a:r>
              <a:rPr lang="en-CA" sz="1200">
                <a:solidFill>
                  <a:srgbClr val="7F7F7F"/>
                </a:solidFill>
              </a:rPr>
              <a:t> </a:t>
            </a:r>
            <a:r>
              <a:rPr lang="en-CA" sz="1200"/>
              <a:t>that</a:t>
            </a:r>
            <a:r>
              <a:rPr lang="en-CA" sz="1200">
                <a:solidFill>
                  <a:srgbClr val="7F7F7F"/>
                </a:solidFill>
              </a:rPr>
              <a:t> </a:t>
            </a:r>
            <a:r>
              <a:rPr lang="en-CA" sz="1200"/>
              <a:t>the</a:t>
            </a:r>
            <a:r>
              <a:rPr lang="en-CA" sz="1200">
                <a:solidFill>
                  <a:srgbClr val="7F7F7F"/>
                </a:solidFill>
              </a:rPr>
              <a:t> </a:t>
            </a:r>
            <a:r>
              <a:rPr lang="en-CA" sz="1200"/>
              <a:t>tenancy</a:t>
            </a:r>
            <a:r>
              <a:rPr lang="en-CA" sz="1200">
                <a:solidFill>
                  <a:srgbClr val="7F7F7F"/>
                </a:solidFill>
              </a:rPr>
              <a:t> </a:t>
            </a:r>
            <a:r>
              <a:rPr lang="en-CA" sz="1200"/>
              <a:t>will</a:t>
            </a:r>
            <a:r>
              <a:rPr lang="en-CA" sz="1200">
                <a:solidFill>
                  <a:srgbClr val="7F7F7F"/>
                </a:solidFill>
              </a:rPr>
              <a:t> </a:t>
            </a:r>
            <a:r>
              <a:rPr lang="en-CA" sz="1200"/>
              <a:t>not</a:t>
            </a:r>
            <a:r>
              <a:rPr lang="en-CA" sz="1200">
                <a:solidFill>
                  <a:srgbClr val="7F7F7F"/>
                </a:solidFill>
              </a:rPr>
              <a:t> </a:t>
            </a:r>
            <a:r>
              <a:rPr lang="en-CA" sz="1200"/>
              <a:t>be</a:t>
            </a:r>
            <a:r>
              <a:rPr lang="en-CA" sz="1200">
                <a:solidFill>
                  <a:srgbClr val="7F7F7F"/>
                </a:solidFill>
              </a:rPr>
              <a:t> </a:t>
            </a:r>
            <a:r>
              <a:rPr lang="en-CA" sz="1200"/>
              <a:t>terminated</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pays</a:t>
            </a:r>
            <a:r>
              <a:rPr lang="en-CA" sz="1200">
                <a:solidFill>
                  <a:srgbClr val="7F7F7F"/>
                </a:solidFill>
              </a:rPr>
              <a:t> </a:t>
            </a:r>
            <a:r>
              <a:rPr lang="en-CA" sz="1200"/>
              <a:t>what’s</a:t>
            </a:r>
            <a:r>
              <a:rPr lang="en-CA" sz="1200">
                <a:solidFill>
                  <a:srgbClr val="7F7F7F"/>
                </a:solidFill>
              </a:rPr>
              <a:t> </a:t>
            </a:r>
            <a:r>
              <a:rPr lang="en-CA" sz="1200"/>
              <a:t>owing</a:t>
            </a:r>
            <a:r>
              <a:rPr lang="en-CA" sz="1200">
                <a:solidFill>
                  <a:srgbClr val="7F7F7F"/>
                </a:solidFill>
              </a:rPr>
              <a:t> </a:t>
            </a:r>
            <a:r>
              <a:rPr lang="en-CA" sz="1200"/>
              <a:t>for</a:t>
            </a:r>
            <a:r>
              <a:rPr lang="en-CA" sz="1200">
                <a:solidFill>
                  <a:srgbClr val="7F7F7F"/>
                </a:solidFill>
              </a:rPr>
              <a:t> </a:t>
            </a:r>
            <a:r>
              <a:rPr lang="en-CA" sz="1200"/>
              <a:t>rent</a:t>
            </a:r>
            <a:r>
              <a:rPr lang="en-CA" sz="1200">
                <a:solidFill>
                  <a:srgbClr val="7F7F7F"/>
                </a:solidFill>
              </a:rPr>
              <a:t> </a:t>
            </a:r>
            <a:r>
              <a:rPr lang="en-CA" sz="1200"/>
              <a:t>on</a:t>
            </a:r>
            <a:r>
              <a:rPr lang="en-CA" sz="1200">
                <a:solidFill>
                  <a:srgbClr val="7F7F7F"/>
                </a:solidFill>
              </a:rPr>
              <a:t> </a:t>
            </a:r>
            <a:r>
              <a:rPr lang="en-CA" sz="1200"/>
              <a:t>or</a:t>
            </a:r>
            <a:r>
              <a:rPr lang="en-CA" sz="1200">
                <a:solidFill>
                  <a:srgbClr val="7F7F7F"/>
                </a:solidFill>
              </a:rPr>
              <a:t> </a:t>
            </a:r>
            <a:r>
              <a:rPr lang="en-CA" sz="1200"/>
              <a:t>before</a:t>
            </a:r>
            <a:r>
              <a:rPr lang="en-CA" sz="1200">
                <a:solidFill>
                  <a:srgbClr val="7F7F7F"/>
                </a:solidFill>
              </a:rPr>
              <a:t> </a:t>
            </a:r>
            <a:r>
              <a:rPr lang="en-CA" sz="1200"/>
              <a:t>the</a:t>
            </a:r>
            <a:r>
              <a:rPr lang="en-CA" sz="1200">
                <a:solidFill>
                  <a:srgbClr val="7F7F7F"/>
                </a:solidFill>
              </a:rPr>
              <a:t> </a:t>
            </a:r>
            <a:r>
              <a:rPr lang="en-CA" sz="1200"/>
              <a:t>termination</a:t>
            </a:r>
            <a:r>
              <a:rPr lang="en-CA" sz="1200">
                <a:solidFill>
                  <a:srgbClr val="7F7F7F"/>
                </a:solidFill>
              </a:rPr>
              <a:t> </a:t>
            </a:r>
            <a:r>
              <a:rPr lang="en-CA" sz="1200"/>
              <a:t>date</a:t>
            </a:r>
            <a:r>
              <a:rPr lang="en-CA" sz="1200">
                <a:solidFill>
                  <a:srgbClr val="7F7F7F"/>
                </a:solidFill>
              </a:rPr>
              <a:t> </a:t>
            </a:r>
            <a:r>
              <a:rPr lang="en-CA" sz="1200"/>
              <a:t>set</a:t>
            </a:r>
            <a:r>
              <a:rPr lang="en-CA" sz="1200">
                <a:solidFill>
                  <a:srgbClr val="7F7F7F"/>
                </a:solidFill>
              </a:rPr>
              <a:t> </a:t>
            </a:r>
            <a:r>
              <a:rPr lang="en-CA" sz="1200"/>
              <a:t>out</a:t>
            </a:r>
            <a:r>
              <a:rPr lang="en-CA" sz="1200">
                <a:solidFill>
                  <a:srgbClr val="7F7F7F"/>
                </a:solidFill>
              </a:rPr>
              <a:t> </a:t>
            </a:r>
            <a:r>
              <a:rPr lang="en-CA" sz="1200"/>
              <a:t>in</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becomes</a:t>
            </a:r>
            <a:r>
              <a:rPr lang="en-CA" sz="1200">
                <a:solidFill>
                  <a:srgbClr val="7F7F7F"/>
                </a:solidFill>
              </a:rPr>
              <a:t> </a:t>
            </a:r>
            <a:r>
              <a:rPr lang="en-CA" sz="1200"/>
              <a:t>ineffective</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rent</a:t>
            </a:r>
            <a:r>
              <a:rPr lang="en-CA" sz="1200">
                <a:solidFill>
                  <a:srgbClr val="7F7F7F"/>
                </a:solidFill>
              </a:rPr>
              <a:t> </a:t>
            </a:r>
            <a:r>
              <a:rPr lang="en-CA" sz="1200"/>
              <a:t>is</a:t>
            </a:r>
            <a:r>
              <a:rPr lang="en-CA" sz="1200">
                <a:solidFill>
                  <a:srgbClr val="7F7F7F"/>
                </a:solidFill>
              </a:rPr>
              <a:t> </a:t>
            </a:r>
            <a:r>
              <a:rPr lang="en-CA" sz="1200"/>
              <a:t>paid</a:t>
            </a:r>
            <a:r>
              <a:rPr lang="en-CA" sz="1200">
                <a:solidFill>
                  <a:srgbClr val="7F7F7F"/>
                </a:solidFill>
              </a:rPr>
              <a:t> </a:t>
            </a:r>
            <a:r>
              <a:rPr lang="en-CA" sz="1200"/>
              <a:t>before</a:t>
            </a:r>
            <a:r>
              <a:rPr lang="en-CA" sz="1200">
                <a:solidFill>
                  <a:srgbClr val="7F7F7F"/>
                </a:solidFill>
              </a:rPr>
              <a:t> </a:t>
            </a:r>
            <a:r>
              <a:rPr lang="en-CA" sz="1200"/>
              <a:t>the</a:t>
            </a:r>
            <a:r>
              <a:rPr lang="en-CA" sz="1200">
                <a:solidFill>
                  <a:srgbClr val="7F7F7F"/>
                </a:solidFill>
              </a:rPr>
              <a:t> </a:t>
            </a:r>
            <a:r>
              <a:rPr lang="en-CA" sz="1200"/>
              <a:t>termination</a:t>
            </a:r>
            <a:r>
              <a:rPr lang="en-CA" sz="1200">
                <a:solidFill>
                  <a:srgbClr val="7F7F7F"/>
                </a:solidFill>
              </a:rPr>
              <a:t> </a:t>
            </a:r>
            <a:r>
              <a:rPr lang="en-CA" sz="1200"/>
              <a:t>date.</a:t>
            </a:r>
          </a:p>
          <a:p>
            <a:pPr>
              <a:tabLst>
                <a:tab pos="457200" algn="l"/>
              </a:tabLst>
            </a:pPr>
            <a:endParaRPr lang="en-CA" sz="1200"/>
          </a:p>
          <a:p>
            <a:pPr>
              <a:tabLst>
                <a:tab pos="457200" algn="l"/>
              </a:tabLst>
            </a:pPr>
            <a:r>
              <a:rPr lang="en-CA" sz="1200"/>
              <a:t>*</a:t>
            </a:r>
            <a:r>
              <a:rPr lang="en-CA" sz="1200">
                <a:solidFill>
                  <a:srgbClr val="7F7F7F"/>
                </a:solidFill>
              </a:rPr>
              <a:t> </a:t>
            </a:r>
            <a:r>
              <a:rPr lang="en-CA" sz="1200"/>
              <a:t>A</a:t>
            </a:r>
            <a:r>
              <a:rPr lang="en-CA" sz="1200">
                <a:solidFill>
                  <a:srgbClr val="7F7F7F"/>
                </a:solidFill>
              </a:rPr>
              <a:t> </a:t>
            </a:r>
            <a:r>
              <a:rPr lang="en-CA" sz="1200" b="1"/>
              <a:t>14</a:t>
            </a:r>
            <a:r>
              <a:rPr lang="en-CA" sz="1200" b="1">
                <a:solidFill>
                  <a:srgbClr val="7F7F7F"/>
                </a:solidFill>
              </a:rPr>
              <a:t>-</a:t>
            </a:r>
            <a:r>
              <a:rPr lang="en-CA" sz="1200" b="1"/>
              <a:t>day</a:t>
            </a:r>
            <a:r>
              <a:rPr lang="en-CA" sz="1200" b="1">
                <a:solidFill>
                  <a:srgbClr val="7F7F7F"/>
                </a:solidFill>
              </a:rPr>
              <a:t> </a:t>
            </a:r>
            <a:r>
              <a:rPr lang="en-CA" sz="1200" b="1"/>
              <a:t>notice</a:t>
            </a:r>
            <a:r>
              <a:rPr lang="en-CA" sz="1200" b="1">
                <a:solidFill>
                  <a:srgbClr val="7F7F7F"/>
                </a:solidFill>
              </a:rPr>
              <a:t> </a:t>
            </a:r>
            <a:r>
              <a:rPr lang="en-CA" sz="1200"/>
              <a:t>of</a:t>
            </a:r>
            <a:r>
              <a:rPr lang="en-CA" sz="1200">
                <a:solidFill>
                  <a:srgbClr val="7F7F7F"/>
                </a:solidFill>
              </a:rPr>
              <a:t> </a:t>
            </a:r>
            <a:r>
              <a:rPr lang="en-CA" sz="1200"/>
              <a:t>termination</a:t>
            </a:r>
            <a:r>
              <a:rPr lang="en-CA" sz="1200">
                <a:solidFill>
                  <a:srgbClr val="7F7F7F"/>
                </a:solidFill>
              </a:rPr>
              <a:t> </a:t>
            </a:r>
            <a:r>
              <a:rPr lang="en-CA" sz="1200"/>
              <a:t>must</a:t>
            </a:r>
            <a:r>
              <a:rPr lang="en-CA" sz="1200">
                <a:solidFill>
                  <a:srgbClr val="7F7F7F"/>
                </a:solidFill>
              </a:rPr>
              <a:t> </a:t>
            </a:r>
            <a:r>
              <a:rPr lang="en-CA" sz="1200"/>
              <a:t>include</a:t>
            </a:r>
            <a:r>
              <a:rPr lang="en-CA" sz="1200">
                <a:solidFill>
                  <a:srgbClr val="7F7F7F"/>
                </a:solidFill>
              </a:rPr>
              <a:t> </a:t>
            </a:r>
            <a:r>
              <a:rPr lang="en-CA" sz="1200"/>
              <a:t>14</a:t>
            </a:r>
            <a:r>
              <a:rPr lang="en-CA" sz="1200">
                <a:solidFill>
                  <a:srgbClr val="7F7F7F"/>
                </a:solidFill>
              </a:rPr>
              <a:t> </a:t>
            </a:r>
            <a:r>
              <a:rPr lang="en-CA" sz="1200"/>
              <a:t>clear</a:t>
            </a:r>
            <a:r>
              <a:rPr lang="en-CA" sz="1200">
                <a:solidFill>
                  <a:srgbClr val="7F7F7F"/>
                </a:solidFill>
              </a:rPr>
              <a:t> </a:t>
            </a:r>
            <a:r>
              <a:rPr lang="en-CA" sz="1200"/>
              <a:t>days.</a:t>
            </a:r>
            <a:r>
              <a:rPr lang="en-CA" sz="1200">
                <a:solidFill>
                  <a:srgbClr val="7F7F7F"/>
                </a:solidFill>
              </a:rPr>
              <a:t>  </a:t>
            </a:r>
            <a:r>
              <a:rPr lang="en-CA" sz="1200"/>
              <a:t>This</a:t>
            </a:r>
            <a:r>
              <a:rPr lang="en-CA" sz="1200">
                <a:solidFill>
                  <a:srgbClr val="7F7F7F"/>
                </a:solidFill>
              </a:rPr>
              <a:t> </a:t>
            </a:r>
            <a:r>
              <a:rPr lang="en-CA" sz="1200"/>
              <a:t>means</a:t>
            </a:r>
            <a:r>
              <a:rPr lang="en-CA" sz="1200">
                <a:solidFill>
                  <a:srgbClr val="7F7F7F"/>
                </a:solidFill>
              </a:rPr>
              <a:t> </a:t>
            </a:r>
            <a:r>
              <a:rPr lang="en-CA" sz="1200"/>
              <a:t>that</a:t>
            </a:r>
            <a:r>
              <a:rPr lang="en-CA" sz="1200">
                <a:solidFill>
                  <a:srgbClr val="7F7F7F"/>
                </a:solidFill>
              </a:rPr>
              <a:t> </a:t>
            </a:r>
            <a:r>
              <a:rPr lang="en-CA" sz="1200"/>
              <a:t>the</a:t>
            </a:r>
            <a:r>
              <a:rPr lang="en-CA" sz="1200">
                <a:solidFill>
                  <a:srgbClr val="7F7F7F"/>
                </a:solidFill>
              </a:rPr>
              <a:t> </a:t>
            </a:r>
            <a:r>
              <a:rPr lang="en-CA" sz="1200"/>
              <a:t>day</a:t>
            </a:r>
            <a:r>
              <a:rPr lang="en-CA" sz="1200">
                <a:solidFill>
                  <a:srgbClr val="7F7F7F"/>
                </a:solidFill>
              </a:rPr>
              <a:t> </a:t>
            </a:r>
            <a:r>
              <a:rPr lang="en-CA" sz="1200"/>
              <a:t>the</a:t>
            </a:r>
            <a:r>
              <a:rPr lang="en-CA" sz="1200">
                <a:solidFill>
                  <a:srgbClr val="7F7F7F"/>
                </a:solidFill>
              </a:rPr>
              <a:t> </a:t>
            </a:r>
            <a:r>
              <a:rPr lang="en-CA" sz="1200"/>
              <a:t>notice</a:t>
            </a:r>
            <a:r>
              <a:rPr lang="en-CA" sz="1200">
                <a:solidFill>
                  <a:srgbClr val="7F7F7F"/>
                </a:solidFill>
              </a:rPr>
              <a:t> </a:t>
            </a:r>
            <a:r>
              <a:rPr lang="en-CA" sz="1200"/>
              <a:t>is</a:t>
            </a:r>
            <a:r>
              <a:rPr lang="en-CA" sz="1200">
                <a:solidFill>
                  <a:srgbClr val="7F7F7F"/>
                </a:solidFill>
              </a:rPr>
              <a:t> </a:t>
            </a:r>
            <a:r>
              <a:rPr lang="en-CA" sz="1200"/>
              <a:t>given</a:t>
            </a:r>
            <a:r>
              <a:rPr lang="en-CA" sz="1200">
                <a:solidFill>
                  <a:srgbClr val="7F7F7F"/>
                </a:solidFill>
              </a:rPr>
              <a:t> </a:t>
            </a:r>
            <a:r>
              <a:rPr lang="en-CA" sz="1200"/>
              <a:t>and</a:t>
            </a:r>
            <a:r>
              <a:rPr lang="en-CA" sz="1200">
                <a:solidFill>
                  <a:srgbClr val="7F7F7F"/>
                </a:solidFill>
              </a:rPr>
              <a:t> </a:t>
            </a:r>
            <a:r>
              <a:rPr lang="en-CA" sz="1200"/>
              <a:t>the</a:t>
            </a:r>
            <a:r>
              <a:rPr lang="en-CA" sz="1200">
                <a:solidFill>
                  <a:srgbClr val="7F7F7F"/>
                </a:solidFill>
              </a:rPr>
              <a:t> </a:t>
            </a:r>
            <a:r>
              <a:rPr lang="en-CA" sz="1200"/>
              <a:t>day</a:t>
            </a:r>
            <a:r>
              <a:rPr lang="en-CA" sz="1200">
                <a:solidFill>
                  <a:srgbClr val="7F7F7F"/>
                </a:solidFill>
              </a:rPr>
              <a:t> </a:t>
            </a:r>
            <a:r>
              <a:rPr lang="en-CA" sz="1200"/>
              <a:t>that</a:t>
            </a:r>
            <a:r>
              <a:rPr lang="en-CA" sz="1200">
                <a:solidFill>
                  <a:srgbClr val="7F7F7F"/>
                </a:solidFill>
              </a:rPr>
              <a:t> </a:t>
            </a:r>
            <a:r>
              <a:rPr lang="en-CA" sz="1200"/>
              <a:t>the</a:t>
            </a:r>
            <a:r>
              <a:rPr lang="en-CA" sz="1200">
                <a:solidFill>
                  <a:srgbClr val="7F7F7F"/>
                </a:solidFill>
              </a:rPr>
              <a:t> </a:t>
            </a:r>
            <a:r>
              <a:rPr lang="en-CA" sz="1200"/>
              <a:t>tenancy</a:t>
            </a:r>
            <a:r>
              <a:rPr lang="en-CA" sz="1200">
                <a:solidFill>
                  <a:srgbClr val="7F7F7F"/>
                </a:solidFill>
              </a:rPr>
              <a:t> </a:t>
            </a:r>
            <a:r>
              <a:rPr lang="en-CA" sz="1200"/>
              <a:t>ends</a:t>
            </a:r>
            <a:r>
              <a:rPr lang="en-CA" sz="1200">
                <a:solidFill>
                  <a:srgbClr val="7F7F7F"/>
                </a:solidFill>
              </a:rPr>
              <a:t> </a:t>
            </a:r>
            <a:r>
              <a:rPr lang="en-CA" sz="1200"/>
              <a:t>do</a:t>
            </a:r>
            <a:r>
              <a:rPr lang="en-CA" sz="1200">
                <a:solidFill>
                  <a:srgbClr val="7F7F7F"/>
                </a:solidFill>
              </a:rPr>
              <a:t> </a:t>
            </a:r>
            <a:r>
              <a:rPr lang="en-CA" sz="1200" b="1"/>
              <a:t>not</a:t>
            </a:r>
            <a:r>
              <a:rPr lang="en-CA" sz="1200">
                <a:solidFill>
                  <a:srgbClr val="7F7F7F"/>
                </a:solidFill>
              </a:rPr>
              <a:t> </a:t>
            </a:r>
            <a:r>
              <a:rPr lang="en-CA" sz="1200"/>
              <a:t>count</a:t>
            </a:r>
            <a:r>
              <a:rPr lang="en-CA" sz="1200">
                <a:solidFill>
                  <a:srgbClr val="7F7F7F"/>
                </a:solidFill>
              </a:rPr>
              <a:t> </a:t>
            </a:r>
            <a:r>
              <a:rPr lang="en-CA" sz="1200"/>
              <a:t>as</a:t>
            </a:r>
            <a:r>
              <a:rPr lang="en-CA" sz="1200">
                <a:solidFill>
                  <a:srgbClr val="7F7F7F"/>
                </a:solidFill>
              </a:rPr>
              <a:t> </a:t>
            </a:r>
            <a:r>
              <a:rPr lang="en-CA" sz="1200"/>
              <a:t>part</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14</a:t>
            </a:r>
            <a:r>
              <a:rPr lang="en-CA" sz="1200">
                <a:solidFill>
                  <a:srgbClr val="7F7F7F"/>
                </a:solidFill>
              </a:rPr>
              <a:t> </a:t>
            </a:r>
            <a:r>
              <a:rPr lang="en-CA" sz="1200"/>
              <a:t>days.</a:t>
            </a:r>
            <a:r>
              <a:rPr lang="en-CA" sz="1200">
                <a:solidFill>
                  <a:srgbClr val="7F7F7F"/>
                </a:solidFill>
              </a:rPr>
              <a:t>  </a:t>
            </a:r>
            <a:r>
              <a:rPr lang="en-CA" sz="1200"/>
              <a:t>For</a:t>
            </a:r>
            <a:r>
              <a:rPr lang="en-CA" sz="1200">
                <a:solidFill>
                  <a:srgbClr val="7F7F7F"/>
                </a:solidFill>
              </a:rPr>
              <a:t> </a:t>
            </a:r>
            <a:r>
              <a:rPr lang="en-CA" sz="1200"/>
              <a:t>example,</a:t>
            </a:r>
            <a:r>
              <a:rPr lang="en-CA" sz="1200">
                <a:solidFill>
                  <a:srgbClr val="7F7F7F"/>
                </a:solidFill>
              </a:rPr>
              <a:t> </a:t>
            </a:r>
            <a:r>
              <a:rPr lang="en-CA" sz="1200"/>
              <a:t>if</a:t>
            </a:r>
            <a:r>
              <a:rPr lang="en-CA" sz="1200">
                <a:solidFill>
                  <a:srgbClr val="7F7F7F"/>
                </a:solidFill>
              </a:rPr>
              <a:t> </a:t>
            </a:r>
            <a:r>
              <a:rPr lang="en-CA" sz="1200"/>
              <a:t>the</a:t>
            </a:r>
            <a:r>
              <a:rPr lang="en-CA" sz="1200">
                <a:solidFill>
                  <a:srgbClr val="7F7F7F"/>
                </a:solidFill>
              </a:rPr>
              <a:t> </a:t>
            </a:r>
            <a:r>
              <a:rPr lang="en-CA" sz="1200"/>
              <a:t>landlord</a:t>
            </a:r>
            <a:r>
              <a:rPr lang="en-CA" sz="1200">
                <a:solidFill>
                  <a:srgbClr val="7F7F7F"/>
                </a:solidFill>
              </a:rPr>
              <a:t> </a:t>
            </a:r>
            <a:r>
              <a:rPr lang="en-CA" sz="1200"/>
              <a:t>gives</a:t>
            </a:r>
            <a:r>
              <a:rPr lang="en-CA" sz="1200">
                <a:solidFill>
                  <a:srgbClr val="7F7F7F"/>
                </a:solidFill>
              </a:rPr>
              <a:t> </a:t>
            </a:r>
            <a:r>
              <a:rPr lang="en-CA" sz="1200"/>
              <a:t>the</a:t>
            </a:r>
            <a:r>
              <a:rPr lang="en-CA" sz="1200">
                <a:solidFill>
                  <a:srgbClr val="7F7F7F"/>
                </a:solidFill>
              </a:rPr>
              <a:t> </a:t>
            </a:r>
            <a:r>
              <a:rPr lang="en-CA" sz="1200"/>
              <a:t>tenant</a:t>
            </a:r>
            <a:r>
              <a:rPr lang="en-CA" sz="1200">
                <a:solidFill>
                  <a:srgbClr val="7F7F7F"/>
                </a:solidFill>
              </a:rPr>
              <a:t> </a:t>
            </a:r>
            <a:r>
              <a:rPr lang="en-CA" sz="1200"/>
              <a:t>notice</a:t>
            </a:r>
            <a:r>
              <a:rPr lang="en-CA" sz="1200">
                <a:solidFill>
                  <a:srgbClr val="7F7F7F"/>
                </a:solidFill>
              </a:rPr>
              <a:t> </a:t>
            </a:r>
            <a:r>
              <a:rPr lang="en-CA" sz="1200"/>
              <a:t>on</a:t>
            </a:r>
            <a:r>
              <a:rPr lang="en-CA" sz="1200">
                <a:solidFill>
                  <a:srgbClr val="7F7F7F"/>
                </a:solidFill>
              </a:rPr>
              <a:t> </a:t>
            </a:r>
            <a:r>
              <a:rPr lang="en-CA" sz="1200"/>
              <a:t>the</a:t>
            </a:r>
            <a:r>
              <a:rPr lang="en-CA" sz="1200">
                <a:solidFill>
                  <a:srgbClr val="7F7F7F"/>
                </a:solidFill>
              </a:rPr>
              <a:t> </a:t>
            </a:r>
            <a:r>
              <a:rPr lang="en-CA" sz="1200"/>
              <a:t>4th</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month,</a:t>
            </a:r>
            <a:r>
              <a:rPr lang="en-CA" sz="1200">
                <a:solidFill>
                  <a:srgbClr val="7F7F7F"/>
                </a:solidFill>
              </a:rPr>
              <a:t> </a:t>
            </a:r>
            <a:r>
              <a:rPr lang="en-CA" sz="1200"/>
              <a:t>the</a:t>
            </a:r>
            <a:r>
              <a:rPr lang="en-CA" sz="1200">
                <a:solidFill>
                  <a:srgbClr val="7F7F7F"/>
                </a:solidFill>
              </a:rPr>
              <a:t> </a:t>
            </a:r>
            <a:r>
              <a:rPr lang="en-CA" sz="1200"/>
              <a:t>earliest</a:t>
            </a:r>
            <a:r>
              <a:rPr lang="en-CA" sz="1200">
                <a:solidFill>
                  <a:srgbClr val="7F7F7F"/>
                </a:solidFill>
              </a:rPr>
              <a:t> </a:t>
            </a:r>
            <a:r>
              <a:rPr lang="en-CA" sz="1200"/>
              <a:t>day</a:t>
            </a:r>
            <a:r>
              <a:rPr lang="en-CA" sz="1200">
                <a:solidFill>
                  <a:srgbClr val="7F7F7F"/>
                </a:solidFill>
              </a:rPr>
              <a:t> </a:t>
            </a:r>
            <a:r>
              <a:rPr lang="en-CA" sz="1200"/>
              <a:t>the</a:t>
            </a:r>
            <a:r>
              <a:rPr lang="en-CA" sz="1200">
                <a:solidFill>
                  <a:srgbClr val="7F7F7F"/>
                </a:solidFill>
              </a:rPr>
              <a:t> </a:t>
            </a:r>
            <a:r>
              <a:rPr lang="en-CA" sz="1200"/>
              <a:t>tenancy</a:t>
            </a:r>
            <a:r>
              <a:rPr lang="en-CA" sz="1200">
                <a:solidFill>
                  <a:srgbClr val="7F7F7F"/>
                </a:solidFill>
              </a:rPr>
              <a:t> </a:t>
            </a:r>
            <a:r>
              <a:rPr lang="en-CA" sz="1200"/>
              <a:t>can</a:t>
            </a:r>
            <a:r>
              <a:rPr lang="en-CA" sz="1200">
                <a:solidFill>
                  <a:srgbClr val="7F7F7F"/>
                </a:solidFill>
              </a:rPr>
              <a:t> </a:t>
            </a:r>
            <a:r>
              <a:rPr lang="en-CA" sz="1200"/>
              <a:t>end</a:t>
            </a:r>
            <a:r>
              <a:rPr lang="en-CA" sz="1200">
                <a:solidFill>
                  <a:srgbClr val="7F7F7F"/>
                </a:solidFill>
              </a:rPr>
              <a:t> </a:t>
            </a:r>
            <a:r>
              <a:rPr lang="en-CA" sz="1200"/>
              <a:t>is</a:t>
            </a:r>
            <a:r>
              <a:rPr lang="en-CA" sz="1200">
                <a:solidFill>
                  <a:srgbClr val="7F7F7F"/>
                </a:solidFill>
              </a:rPr>
              <a:t> </a:t>
            </a:r>
            <a:r>
              <a:rPr lang="en-CA" sz="1200"/>
              <a:t>the</a:t>
            </a:r>
            <a:r>
              <a:rPr lang="en-CA" sz="1200">
                <a:solidFill>
                  <a:srgbClr val="7F7F7F"/>
                </a:solidFill>
              </a:rPr>
              <a:t> </a:t>
            </a:r>
            <a:r>
              <a:rPr lang="en-CA" sz="1200"/>
              <a:t>19th</a:t>
            </a:r>
            <a:r>
              <a:rPr lang="en-CA" sz="1200">
                <a:solidFill>
                  <a:srgbClr val="7F7F7F"/>
                </a:solidFill>
              </a:rPr>
              <a:t> </a:t>
            </a:r>
            <a:r>
              <a:rPr lang="en-CA" sz="1200"/>
              <a:t>of</a:t>
            </a:r>
            <a:r>
              <a:rPr lang="en-CA" sz="1200">
                <a:solidFill>
                  <a:srgbClr val="7F7F7F"/>
                </a:solidFill>
              </a:rPr>
              <a:t> </a:t>
            </a:r>
            <a:r>
              <a:rPr lang="en-CA" sz="1200"/>
              <a:t>the</a:t>
            </a:r>
            <a:r>
              <a:rPr lang="en-CA" sz="1200">
                <a:solidFill>
                  <a:srgbClr val="7F7F7F"/>
                </a:solidFill>
              </a:rPr>
              <a:t> </a:t>
            </a:r>
            <a:r>
              <a:rPr lang="en-CA" sz="1200"/>
              <a:t>same</a:t>
            </a:r>
            <a:r>
              <a:rPr lang="en-CA" sz="1200">
                <a:solidFill>
                  <a:srgbClr val="7F7F7F"/>
                </a:solidFill>
              </a:rPr>
              <a:t> </a:t>
            </a:r>
            <a:r>
              <a:rPr lang="en-CA" sz="1200"/>
              <a:t>month.</a:t>
            </a:r>
            <a:r>
              <a:rPr lang="en-US" sz="1200">
                <a:solidFill>
                  <a:srgbClr val="7F7F7F"/>
                </a:solidFill>
              </a:rPr>
              <a:t> </a:t>
            </a:r>
          </a:p>
          <a:p>
            <a:pPr>
              <a:tabLst>
                <a:tab pos="457200" algn="l"/>
              </a:tabLst>
            </a:pPr>
            <a:endParaRPr lang="en-US"/>
          </a:p>
        </p:txBody>
      </p:sp>
      <p:sp>
        <p:nvSpPr>
          <p:cNvPr id="26629" name="Text Box 8"/>
          <p:cNvSpPr txBox="1">
            <a:spLocks noChangeArrowheads="1"/>
          </p:cNvSpPr>
          <p:nvPr/>
        </p:nvSpPr>
        <p:spPr bwMode="auto">
          <a:xfrm>
            <a:off x="4648200" y="3875088"/>
            <a:ext cx="4267200" cy="461962"/>
          </a:xfrm>
          <a:prstGeom prst="rect">
            <a:avLst/>
          </a:prstGeom>
          <a:noFill/>
          <a:ln w="9525">
            <a:noFill/>
            <a:miter lim="800000"/>
            <a:headEnd/>
            <a:tailEnd/>
          </a:ln>
        </p:spPr>
        <p:txBody>
          <a:bodyPr>
            <a:spAutoFit/>
          </a:bodyPr>
          <a:lstStyle/>
          <a:p>
            <a:pPr marL="288925" indent="-288925"/>
            <a:endParaRPr lang="en-US" sz="1200"/>
          </a:p>
          <a:p>
            <a:pPr marL="288925" indent="-288925"/>
            <a:endParaRPr lang="en-US" sz="1200"/>
          </a:p>
        </p:txBody>
      </p:sp>
      <p:sp>
        <p:nvSpPr>
          <p:cNvPr id="26630" name="AutoShape 9">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6631" name="TextBox 6"/>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0" y="228600"/>
            <a:ext cx="9144000" cy="457200"/>
          </a:xfrm>
        </p:spPr>
        <p:txBody>
          <a:bodyPr/>
          <a:lstStyle/>
          <a:p>
            <a:pPr eaLnBrk="1" hangingPunct="1"/>
            <a:r>
              <a:rPr lang="en-CA" dirty="0" smtClean="0"/>
              <a:t>Normal Wear and Tear</a:t>
            </a:r>
            <a:endParaRPr lang="en-US" dirty="0" smtClean="0"/>
          </a:p>
        </p:txBody>
      </p:sp>
      <p:sp>
        <p:nvSpPr>
          <p:cNvPr id="27651" name="Rectangle 5"/>
          <p:cNvSpPr>
            <a:spLocks noGrp="1" noChangeArrowheads="1"/>
          </p:cNvSpPr>
          <p:nvPr>
            <p:ph type="body" sz="half" idx="1"/>
          </p:nvPr>
        </p:nvSpPr>
        <p:spPr>
          <a:xfrm>
            <a:off x="533400" y="2317750"/>
            <a:ext cx="4038600" cy="3048000"/>
          </a:xfrm>
        </p:spPr>
        <p:txBody>
          <a:bodyPr/>
          <a:lstStyle/>
          <a:p>
            <a:pPr eaLnBrk="1" hangingPunct="1">
              <a:lnSpc>
                <a:spcPct val="80000"/>
              </a:lnSpc>
              <a:spcAft>
                <a:spcPct val="0"/>
              </a:spcAft>
              <a:buFont typeface="Wingdings" pitchFamily="2" charset="2"/>
              <a:buNone/>
            </a:pPr>
            <a:r>
              <a:rPr lang="en-CA" b="1" dirty="0" smtClean="0">
                <a:solidFill>
                  <a:srgbClr val="FF0000"/>
                </a:solidFill>
                <a:latin typeface="Arial" charset="0"/>
              </a:rPr>
              <a:t>Landlord’s Responsibilities</a:t>
            </a:r>
            <a:r>
              <a:rPr lang="en-CA" b="1" dirty="0" smtClean="0">
                <a:latin typeface="Arial" charset="0"/>
              </a:rPr>
              <a:t>		</a:t>
            </a:r>
          </a:p>
          <a:p>
            <a:pPr eaLnBrk="1" hangingPunct="1">
              <a:spcAft>
                <a:spcPct val="0"/>
              </a:spcAft>
            </a:pP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should</a:t>
            </a:r>
            <a:r>
              <a:rPr lang="en-CA" dirty="0" smtClean="0">
                <a:solidFill>
                  <a:srgbClr val="7F7F7F"/>
                </a:solidFill>
                <a:latin typeface="Arial" charset="0"/>
              </a:rPr>
              <a:t> </a:t>
            </a:r>
            <a:r>
              <a:rPr lang="en-CA" dirty="0" smtClean="0">
                <a:latin typeface="Arial" charset="0"/>
              </a:rPr>
              <a:t>say</a:t>
            </a:r>
            <a:r>
              <a:rPr lang="en-CA" dirty="0" smtClean="0">
                <a:solidFill>
                  <a:srgbClr val="7F7F7F"/>
                </a:solidFill>
                <a:latin typeface="Arial" charset="0"/>
              </a:rPr>
              <a:t> </a:t>
            </a:r>
            <a:r>
              <a:rPr lang="en-CA" dirty="0" smtClean="0">
                <a:latin typeface="Arial" charset="0"/>
              </a:rPr>
              <a:t>what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responsible</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maintaining</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repairing,</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what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responsible</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maintaining</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repairing.</a:t>
            </a:r>
            <a:r>
              <a:rPr lang="en-CA" dirty="0" smtClean="0">
                <a:solidFill>
                  <a:srgbClr val="7F7F7F"/>
                </a:solidFill>
                <a:latin typeface="Arial" charset="0"/>
              </a:rPr>
              <a:t> </a:t>
            </a:r>
            <a:endParaRPr lang="en-CA" dirty="0" smtClean="0">
              <a:latin typeface="Arial" charset="0"/>
            </a:endParaRPr>
          </a:p>
          <a:p>
            <a:pPr eaLnBrk="1" hangingPunct="1">
              <a:spcAft>
                <a:spcPct val="0"/>
              </a:spcAft>
            </a:pPr>
            <a:r>
              <a:rPr lang="en-CA" dirty="0" smtClean="0">
                <a:latin typeface="Arial" charset="0"/>
              </a:rPr>
              <a:t>If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agreement</a:t>
            </a:r>
            <a:r>
              <a:rPr lang="en-CA" dirty="0" smtClean="0">
                <a:solidFill>
                  <a:srgbClr val="7F7F7F"/>
                </a:solidFill>
                <a:latin typeface="Arial" charset="0"/>
              </a:rPr>
              <a:t> </a:t>
            </a:r>
            <a:r>
              <a:rPr lang="en-CA" dirty="0" smtClean="0">
                <a:latin typeface="Arial" charset="0"/>
              </a:rPr>
              <a:t>does</a:t>
            </a:r>
            <a:r>
              <a:rPr lang="en-CA" dirty="0" smtClean="0">
                <a:solidFill>
                  <a:srgbClr val="7F7F7F"/>
                </a:solidFill>
                <a:latin typeface="Arial" charset="0"/>
              </a:rPr>
              <a:t> </a:t>
            </a:r>
            <a:r>
              <a:rPr lang="en-CA" b="1" dirty="0" smtClean="0">
                <a:latin typeface="Arial" charset="0"/>
              </a:rPr>
              <a:t>not</a:t>
            </a:r>
            <a:r>
              <a:rPr lang="en-CA" dirty="0" smtClean="0">
                <a:solidFill>
                  <a:srgbClr val="7F7F7F"/>
                </a:solidFill>
                <a:latin typeface="Arial" charset="0"/>
              </a:rPr>
              <a:t> </a:t>
            </a:r>
            <a:r>
              <a:rPr lang="en-CA" dirty="0" smtClean="0">
                <a:latin typeface="Arial" charset="0"/>
              </a:rPr>
              <a:t>speak</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this</a:t>
            </a:r>
            <a:r>
              <a:rPr lang="en-CA" dirty="0" smtClean="0">
                <a:solidFill>
                  <a:srgbClr val="7F7F7F"/>
                </a:solidFill>
                <a:latin typeface="Arial" charset="0"/>
              </a:rPr>
              <a:t> </a:t>
            </a:r>
            <a:r>
              <a:rPr lang="en-CA" dirty="0" smtClean="0">
                <a:latin typeface="Arial" charset="0"/>
              </a:rPr>
              <a:t>issue,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usually</a:t>
            </a:r>
            <a:r>
              <a:rPr lang="en-CA" dirty="0" smtClean="0">
                <a:solidFill>
                  <a:srgbClr val="7F7F7F"/>
                </a:solidFill>
                <a:latin typeface="Arial" charset="0"/>
              </a:rPr>
              <a:t> </a:t>
            </a:r>
            <a:r>
              <a:rPr lang="en-CA" dirty="0" smtClean="0">
                <a:latin typeface="Arial" charset="0"/>
              </a:rPr>
              <a:t>responsible</a:t>
            </a:r>
            <a:r>
              <a:rPr lang="en-CA" dirty="0" smtClean="0">
                <a:solidFill>
                  <a:srgbClr val="7F7F7F"/>
                </a:solidFill>
                <a:latin typeface="Arial" charset="0"/>
              </a:rPr>
              <a:t> </a:t>
            </a:r>
            <a:r>
              <a:rPr lang="en-CA" dirty="0" smtClean="0">
                <a:latin typeface="Arial" charset="0"/>
              </a:rPr>
              <a:t>for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building</a:t>
            </a:r>
            <a:r>
              <a:rPr lang="en-CA" dirty="0" smtClean="0">
                <a:solidFill>
                  <a:srgbClr val="7F7F7F"/>
                </a:solidFill>
                <a:latin typeface="Arial" charset="0"/>
              </a:rPr>
              <a:t> </a:t>
            </a:r>
            <a:r>
              <a:rPr lang="en-CA" dirty="0" smtClean="0">
                <a:latin typeface="Arial" charset="0"/>
              </a:rPr>
              <a:t>structure</a:t>
            </a:r>
            <a:r>
              <a:rPr lang="en-CA" dirty="0" smtClean="0">
                <a:solidFill>
                  <a:srgbClr val="7F7F7F"/>
                </a:solidFill>
                <a:latin typeface="Arial" charset="0"/>
              </a:rPr>
              <a:t> </a:t>
            </a:r>
            <a:r>
              <a:rPr lang="en-CA" dirty="0" smtClean="0">
                <a:latin typeface="Arial" charset="0"/>
              </a:rPr>
              <a:t>(including</a:t>
            </a:r>
            <a:r>
              <a:rPr lang="en-CA" dirty="0" smtClean="0">
                <a:solidFill>
                  <a:srgbClr val="7F7F7F"/>
                </a:solidFill>
                <a:latin typeface="Arial" charset="0"/>
              </a:rPr>
              <a:t> </a:t>
            </a:r>
            <a:r>
              <a:rPr lang="en-CA" dirty="0" smtClean="0">
                <a:latin typeface="Arial" charset="0"/>
              </a:rPr>
              <a:t>windows,</a:t>
            </a:r>
            <a:r>
              <a:rPr lang="en-CA" dirty="0" smtClean="0">
                <a:solidFill>
                  <a:srgbClr val="7F7F7F"/>
                </a:solidFill>
                <a:latin typeface="Arial" charset="0"/>
              </a:rPr>
              <a:t> </a:t>
            </a:r>
            <a:r>
              <a:rPr lang="en-CA" dirty="0" smtClean="0">
                <a:latin typeface="Arial" charset="0"/>
              </a:rPr>
              <a:t>doors,</a:t>
            </a:r>
            <a:r>
              <a:rPr lang="en-CA" dirty="0" smtClean="0">
                <a:solidFill>
                  <a:srgbClr val="7F7F7F"/>
                </a:solidFill>
                <a:latin typeface="Arial" charset="0"/>
              </a:rPr>
              <a:t> </a:t>
            </a:r>
            <a:r>
              <a:rPr lang="en-CA" dirty="0" smtClean="0">
                <a:latin typeface="Arial" charset="0"/>
              </a:rPr>
              <a:t>walls,</a:t>
            </a:r>
            <a:r>
              <a:rPr lang="en-CA" dirty="0" smtClean="0">
                <a:solidFill>
                  <a:srgbClr val="7F7F7F"/>
                </a:solidFill>
                <a:latin typeface="Arial" charset="0"/>
              </a:rPr>
              <a:t> </a:t>
            </a:r>
            <a:r>
              <a:rPr lang="en-CA" dirty="0" smtClean="0">
                <a:latin typeface="Arial" charset="0"/>
              </a:rPr>
              <a:t>roof,</a:t>
            </a:r>
            <a:r>
              <a:rPr lang="en-CA" dirty="0" smtClean="0">
                <a:solidFill>
                  <a:srgbClr val="7F7F7F"/>
                </a:solidFill>
                <a:latin typeface="Arial" charset="0"/>
              </a:rPr>
              <a:t> </a:t>
            </a:r>
            <a:r>
              <a:rPr lang="en-CA" dirty="0" smtClean="0">
                <a:latin typeface="Arial" charset="0"/>
              </a:rPr>
              <a:t>ceilings,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floors),</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plumbing,</a:t>
            </a:r>
            <a:r>
              <a:rPr lang="en-CA" dirty="0" smtClean="0">
                <a:solidFill>
                  <a:srgbClr val="7F7F7F"/>
                </a:solidFill>
                <a:latin typeface="Arial" charset="0"/>
              </a:rPr>
              <a:t> </a:t>
            </a:r>
            <a:r>
              <a:rPr lang="en-CA" dirty="0" smtClean="0">
                <a:latin typeface="Arial" charset="0"/>
              </a:rPr>
              <a:t>wiring,</a:t>
            </a:r>
            <a:r>
              <a:rPr lang="en-CA" dirty="0" smtClean="0">
                <a:solidFill>
                  <a:srgbClr val="7F7F7F"/>
                </a:solidFill>
                <a:latin typeface="Arial" charset="0"/>
              </a:rPr>
              <a:t> </a:t>
            </a:r>
            <a:r>
              <a:rPr lang="en-CA" dirty="0" smtClean="0">
                <a:latin typeface="Arial" charset="0"/>
              </a:rPr>
              <a:t>heating</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air</a:t>
            </a:r>
            <a:r>
              <a:rPr lang="en-CA" dirty="0" smtClean="0">
                <a:solidFill>
                  <a:srgbClr val="7F7F7F"/>
                </a:solidFill>
                <a:latin typeface="Arial" charset="0"/>
              </a:rPr>
              <a:t> </a:t>
            </a:r>
            <a:r>
              <a:rPr lang="en-CA" dirty="0" smtClean="0">
                <a:latin typeface="Arial" charset="0"/>
              </a:rPr>
              <a:t>conditioning</a:t>
            </a:r>
            <a:r>
              <a:rPr lang="en-CA" dirty="0" smtClean="0">
                <a:solidFill>
                  <a:srgbClr val="7F7F7F"/>
                </a:solidFill>
                <a:latin typeface="Arial" charset="0"/>
              </a:rPr>
              <a:t> </a:t>
            </a:r>
            <a:r>
              <a:rPr lang="en-CA" dirty="0" smtClean="0">
                <a:latin typeface="Arial" charset="0"/>
              </a:rPr>
              <a:t>(if</a:t>
            </a:r>
            <a:r>
              <a:rPr lang="en-CA" dirty="0" smtClean="0">
                <a:solidFill>
                  <a:srgbClr val="7F7F7F"/>
                </a:solidFill>
                <a:latin typeface="Arial" charset="0"/>
              </a:rPr>
              <a:t> </a:t>
            </a:r>
            <a:r>
              <a:rPr lang="en-CA" dirty="0" smtClean="0">
                <a:latin typeface="Arial" charset="0"/>
              </a:rPr>
              <a:t>there</a:t>
            </a:r>
            <a:r>
              <a:rPr lang="en-CA" dirty="0" smtClean="0">
                <a:solidFill>
                  <a:srgbClr val="7F7F7F"/>
                </a:solidFill>
                <a:latin typeface="Arial" charset="0"/>
              </a:rPr>
              <a:t> </a:t>
            </a:r>
            <a:r>
              <a:rPr lang="en-CA" dirty="0" smtClean="0">
                <a:latin typeface="Arial" charset="0"/>
              </a:rPr>
              <a:t>is</a:t>
            </a:r>
            <a:r>
              <a:rPr lang="en-CA" dirty="0" smtClean="0">
                <a:solidFill>
                  <a:srgbClr val="7F7F7F"/>
                </a:solidFill>
                <a:latin typeface="Arial" charset="0"/>
              </a:rPr>
              <a:t> </a:t>
            </a:r>
            <a:r>
              <a:rPr lang="en-CA" dirty="0" smtClean="0">
                <a:latin typeface="Arial" charset="0"/>
              </a:rPr>
              <a:t>any).</a:t>
            </a:r>
            <a:r>
              <a:rPr lang="en-CA" dirty="0" smtClean="0">
                <a:solidFill>
                  <a:srgbClr val="7F7F7F"/>
                </a:solidFill>
                <a:latin typeface="Arial" charset="0"/>
              </a:rPr>
              <a:t> </a:t>
            </a:r>
            <a:br>
              <a:rPr lang="en-CA" dirty="0" smtClean="0">
                <a:solidFill>
                  <a:srgbClr val="7F7F7F"/>
                </a:solidFill>
                <a:latin typeface="Arial" charset="0"/>
              </a:rPr>
            </a:br>
            <a:r>
              <a:rPr lang="en-CA" dirty="0" smtClean="0">
                <a:solidFill>
                  <a:srgbClr val="7F7F7F"/>
                </a:solidFill>
                <a:latin typeface="Arial" charset="0"/>
              </a:rPr>
              <a:t/>
            </a:r>
            <a:br>
              <a:rPr lang="en-CA" dirty="0" smtClean="0">
                <a:solidFill>
                  <a:srgbClr val="7F7F7F"/>
                </a:solidFill>
                <a:latin typeface="Arial" charset="0"/>
              </a:rPr>
            </a:br>
            <a:r>
              <a:rPr lang="en-CA" dirty="0" smtClean="0">
                <a:latin typeface="Arial" charset="0"/>
              </a:rPr>
              <a:t>This would also include the common areas unless the parties agree otherwise, which includes the hallways, utility and storage rooms, parking areas, sidewalks and landscaping (including lawn care and snow removal). </a:t>
            </a:r>
          </a:p>
        </p:txBody>
      </p:sp>
      <p:sp>
        <p:nvSpPr>
          <p:cNvPr id="12292" name="Rectangle 6"/>
          <p:cNvSpPr>
            <a:spLocks noGrp="1" noChangeArrowheads="1"/>
          </p:cNvSpPr>
          <p:nvPr>
            <p:ph type="body" sz="half" idx="4294967295"/>
          </p:nvPr>
        </p:nvSpPr>
        <p:spPr>
          <a:xfrm>
            <a:off x="4572000" y="2286000"/>
            <a:ext cx="4038600" cy="3460750"/>
          </a:xfrm>
        </p:spPr>
        <p:txBody>
          <a:bodyPr/>
          <a:lstStyle/>
          <a:p>
            <a:pPr marL="0" indent="0" eaLnBrk="1" hangingPunct="1">
              <a:buFont typeface="Wingdings" pitchFamily="2" charset="2"/>
              <a:buNone/>
              <a:defRPr/>
            </a:pPr>
            <a:r>
              <a:rPr lang="en-CA" b="1" dirty="0" smtClean="0">
                <a:solidFill>
                  <a:srgbClr val="FF0000"/>
                </a:solidFill>
              </a:rPr>
              <a:t>Examples of Damages</a:t>
            </a:r>
            <a:endParaRPr lang="en-US" b="1" dirty="0" smtClean="0">
              <a:solidFill>
                <a:srgbClr val="FF0000"/>
              </a:solidFill>
            </a:endParaRPr>
          </a:p>
          <a:p>
            <a:pPr marL="0" indent="0" eaLnBrk="1" hangingPunct="1">
              <a:buFont typeface="Wingdings" pitchFamily="2" charset="2"/>
              <a:buNone/>
              <a:defRPr/>
            </a:pPr>
            <a:r>
              <a:rPr lang="en-US" dirty="0" smtClean="0"/>
              <a:t>Some examples of damages to the physical condition of rental premises for which deductions can be made (when inspection reports are properly completed) are:</a:t>
            </a:r>
          </a:p>
          <a:p>
            <a:pPr eaLnBrk="1" hangingPunct="1">
              <a:spcAft>
                <a:spcPts val="0"/>
              </a:spcAft>
              <a:defRPr/>
            </a:pPr>
            <a:r>
              <a:rPr lang="en-US" dirty="0" smtClean="0"/>
              <a:t>Steam cleaning of rugs with obvious dirt, soil, oil or urine stains or holes</a:t>
            </a:r>
          </a:p>
          <a:p>
            <a:pPr eaLnBrk="1" hangingPunct="1">
              <a:spcAft>
                <a:spcPts val="0"/>
              </a:spcAft>
              <a:defRPr/>
            </a:pPr>
            <a:r>
              <a:rPr lang="en-US" dirty="0" smtClean="0"/>
              <a:t>Badly repaired holes in walls</a:t>
            </a:r>
          </a:p>
          <a:p>
            <a:pPr eaLnBrk="1" hangingPunct="1">
              <a:spcAft>
                <a:spcPts val="0"/>
              </a:spcAft>
              <a:defRPr/>
            </a:pPr>
            <a:r>
              <a:rPr lang="en-US" dirty="0" smtClean="0"/>
              <a:t>Pushed in door panels</a:t>
            </a:r>
          </a:p>
          <a:p>
            <a:pPr eaLnBrk="1" hangingPunct="1">
              <a:spcAft>
                <a:spcPts val="0"/>
              </a:spcAft>
              <a:defRPr/>
            </a:pPr>
            <a:r>
              <a:rPr lang="en-US" dirty="0" smtClean="0"/>
              <a:t>Food, dirt or nicotine on walls, cupboards and appliances</a:t>
            </a:r>
          </a:p>
          <a:p>
            <a:pPr eaLnBrk="1" hangingPunct="1">
              <a:spcAft>
                <a:spcPts val="0"/>
              </a:spcAft>
              <a:defRPr/>
            </a:pPr>
            <a:r>
              <a:rPr lang="en-US" dirty="0" smtClean="0"/>
              <a:t>Broken glass</a:t>
            </a:r>
          </a:p>
          <a:p>
            <a:pPr eaLnBrk="1" hangingPunct="1">
              <a:spcAft>
                <a:spcPts val="0"/>
              </a:spcAft>
              <a:defRPr/>
            </a:pPr>
            <a:r>
              <a:rPr lang="en-US" dirty="0" smtClean="0"/>
              <a:t>Holes in window screens</a:t>
            </a:r>
          </a:p>
          <a:p>
            <a:pPr eaLnBrk="1" hangingPunct="1">
              <a:spcAft>
                <a:spcPts val="0"/>
              </a:spcAft>
              <a:defRPr/>
            </a:pPr>
            <a:r>
              <a:rPr lang="en-US" dirty="0" smtClean="0"/>
              <a:t>Garbage or litter strewn about</a:t>
            </a:r>
          </a:p>
          <a:p>
            <a:pPr eaLnBrk="1" hangingPunct="1">
              <a:spcAft>
                <a:spcPts val="0"/>
              </a:spcAft>
              <a:defRPr/>
            </a:pPr>
            <a:r>
              <a:rPr lang="en-US" dirty="0" smtClean="0"/>
              <a:t>Pet excrements.</a:t>
            </a:r>
          </a:p>
        </p:txBody>
      </p:sp>
      <p:sp>
        <p:nvSpPr>
          <p:cNvPr id="27653" name="Text Box 7"/>
          <p:cNvSpPr txBox="1">
            <a:spLocks noChangeArrowheads="1"/>
          </p:cNvSpPr>
          <p:nvPr/>
        </p:nvSpPr>
        <p:spPr bwMode="auto">
          <a:xfrm>
            <a:off x="533400" y="1595438"/>
            <a:ext cx="8077200" cy="461962"/>
          </a:xfrm>
          <a:prstGeom prst="rect">
            <a:avLst/>
          </a:prstGeom>
          <a:noFill/>
          <a:ln w="9525">
            <a:noFill/>
            <a:miter lim="800000"/>
            <a:headEnd/>
            <a:tailEnd/>
          </a:ln>
        </p:spPr>
        <p:txBody>
          <a:bodyPr>
            <a:spAutoFit/>
          </a:bodyPr>
          <a:lstStyle/>
          <a:p>
            <a:pPr>
              <a:spcBef>
                <a:spcPts val="600"/>
              </a:spcBef>
              <a:spcAft>
                <a:spcPts val="600"/>
              </a:spcAft>
            </a:pPr>
            <a:r>
              <a:rPr lang="en-US" sz="1200"/>
              <a:t>Normal wear and tear is defined in the </a:t>
            </a:r>
            <a:r>
              <a:rPr lang="en-CA" sz="1200" i="1"/>
              <a:t>Residential</a:t>
            </a:r>
            <a:r>
              <a:rPr lang="en-CA" sz="1200" i="1">
                <a:solidFill>
                  <a:srgbClr val="7F7F7F"/>
                </a:solidFill>
              </a:rPr>
              <a:t> </a:t>
            </a:r>
            <a:r>
              <a:rPr lang="en-CA" sz="1200" i="1"/>
              <a:t>Tenancies</a:t>
            </a:r>
            <a:r>
              <a:rPr lang="en-CA" sz="1200" i="1">
                <a:solidFill>
                  <a:srgbClr val="7F7F7F"/>
                </a:solidFill>
              </a:rPr>
              <a:t> </a:t>
            </a:r>
            <a:r>
              <a:rPr lang="en-CA" sz="1200" i="1"/>
              <a:t>Act</a:t>
            </a:r>
            <a:r>
              <a:rPr lang="en-CA" sz="1200">
                <a:solidFill>
                  <a:srgbClr val="7F7F7F"/>
                </a:solidFill>
              </a:rPr>
              <a:t> </a:t>
            </a:r>
            <a:r>
              <a:rPr lang="en-CA" sz="1200"/>
              <a:t>(RTA)</a:t>
            </a:r>
            <a:r>
              <a:rPr lang="en-CA" sz="1200" i="1">
                <a:solidFill>
                  <a:srgbClr val="7F7F7F"/>
                </a:solidFill>
              </a:rPr>
              <a:t> </a:t>
            </a:r>
            <a:r>
              <a:rPr lang="en-US" sz="1200"/>
              <a:t>as deterioration that takes place over time from the use of the residential premises, even when the tenant provides reasonable care and maintenance.</a:t>
            </a:r>
            <a:endParaRPr lang="en-CA" sz="1200"/>
          </a:p>
        </p:txBody>
      </p:sp>
      <p:sp>
        <p:nvSpPr>
          <p:cNvPr id="27654" name="AutoShape 11">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7655" name="TextBox 6"/>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CA" dirty="0" smtClean="0"/>
              <a:t>Abandoned Goods</a:t>
            </a:r>
            <a:endParaRPr lang="en-US" dirty="0" smtClean="0"/>
          </a:p>
        </p:txBody>
      </p:sp>
      <p:sp>
        <p:nvSpPr>
          <p:cNvPr id="5" name="Content Placeholder 4"/>
          <p:cNvSpPr>
            <a:spLocks noGrp="1"/>
          </p:cNvSpPr>
          <p:nvPr>
            <p:ph sz="half" idx="1"/>
          </p:nvPr>
        </p:nvSpPr>
        <p:spPr>
          <a:xfrm>
            <a:off x="457200" y="1371600"/>
            <a:ext cx="4114800" cy="5026025"/>
          </a:xfrm>
        </p:spPr>
        <p:txBody>
          <a:bodyPr/>
          <a:lstStyle/>
          <a:p>
            <a:pPr marL="0" indent="0">
              <a:spcAft>
                <a:spcPts val="600"/>
              </a:spcAft>
              <a:buFont typeface="Wingdings" pitchFamily="2" charset="2"/>
              <a:buNone/>
              <a:defRPr/>
            </a:pPr>
            <a:r>
              <a:rPr lang="en-US" dirty="0" smtClean="0"/>
              <a:t>Abandoned goods are goods that are left at residential premises by a tenant who has</a:t>
            </a:r>
          </a:p>
          <a:p>
            <a:pPr>
              <a:defRPr/>
            </a:pPr>
            <a:r>
              <a:rPr lang="en-US" dirty="0" smtClean="0"/>
              <a:t>Abandoned the premises, or</a:t>
            </a:r>
          </a:p>
          <a:p>
            <a:pPr>
              <a:defRPr/>
            </a:pPr>
            <a:r>
              <a:rPr lang="en-US" dirty="0" smtClean="0"/>
              <a:t>Vacated at the end of the tenancy, as it may have expired or been terminated, but left their things behind</a:t>
            </a:r>
          </a:p>
          <a:p>
            <a:pPr>
              <a:buFont typeface="Wingdings" pitchFamily="2" charset="2"/>
              <a:buNone/>
              <a:defRPr/>
            </a:pPr>
            <a:r>
              <a:rPr lang="en-US" dirty="0" smtClean="0"/>
              <a:t>Goods valued at </a:t>
            </a:r>
            <a:r>
              <a:rPr lang="en-US" b="1" dirty="0" smtClean="0"/>
              <a:t>Less</a:t>
            </a:r>
            <a:r>
              <a:rPr lang="en-US" dirty="0" smtClean="0"/>
              <a:t> Than $2,000.</a:t>
            </a:r>
          </a:p>
          <a:p>
            <a:pPr>
              <a:defRPr/>
            </a:pPr>
            <a:r>
              <a:rPr lang="en-US" dirty="0" smtClean="0"/>
              <a:t>If a landlord believes that the total market value of the goods is less than $2,000, then the landlord can dispose of the goods</a:t>
            </a:r>
          </a:p>
          <a:p>
            <a:pPr>
              <a:buFont typeface="Wingdings" pitchFamily="2" charset="2"/>
              <a:buNone/>
              <a:defRPr/>
            </a:pPr>
            <a:r>
              <a:rPr lang="en-US" dirty="0" smtClean="0"/>
              <a:t>Goods valued at </a:t>
            </a:r>
            <a:r>
              <a:rPr lang="en-US" b="1" dirty="0" smtClean="0"/>
              <a:t>More</a:t>
            </a:r>
            <a:r>
              <a:rPr lang="en-US" dirty="0" smtClean="0"/>
              <a:t> Than $2,000.</a:t>
            </a:r>
          </a:p>
          <a:p>
            <a:pPr>
              <a:defRPr/>
            </a:pPr>
            <a:r>
              <a:rPr lang="en-US" dirty="0" smtClean="0"/>
              <a:t>If a landlord believes that: </a:t>
            </a:r>
          </a:p>
          <a:p>
            <a:pPr>
              <a:defRPr/>
            </a:pPr>
            <a:r>
              <a:rPr lang="en-US" dirty="0" smtClean="0"/>
              <a:t>It would be unsanitary or unsafe to store the goods, or</a:t>
            </a:r>
          </a:p>
          <a:p>
            <a:pPr>
              <a:defRPr/>
            </a:pPr>
            <a:r>
              <a:rPr lang="en-US" dirty="0" smtClean="0"/>
              <a:t>Storage of the goods would result in total or substantial depreciation of the total market value, or</a:t>
            </a:r>
          </a:p>
          <a:p>
            <a:pPr>
              <a:defRPr/>
            </a:pPr>
            <a:r>
              <a:rPr lang="en-US" dirty="0" smtClean="0"/>
              <a:t>The cost of removing, storing and selling the goods would exceed the proceeds of their sale</a:t>
            </a:r>
          </a:p>
          <a:p>
            <a:pPr marL="0" indent="0">
              <a:buFont typeface="Wingdings" pitchFamily="2" charset="2"/>
              <a:buNone/>
              <a:defRPr/>
            </a:pPr>
            <a:r>
              <a:rPr lang="en-US" dirty="0" smtClean="0"/>
              <a:t>the landlord may then sell the goods in a way and for a price that the landlord believes is reasonable.</a:t>
            </a:r>
            <a:endParaRPr lang="en-US" dirty="0"/>
          </a:p>
        </p:txBody>
      </p:sp>
      <p:sp>
        <p:nvSpPr>
          <p:cNvPr id="6" name="Content Placeholder 5"/>
          <p:cNvSpPr>
            <a:spLocks noGrp="1"/>
          </p:cNvSpPr>
          <p:nvPr>
            <p:ph sz="half" idx="13"/>
          </p:nvPr>
        </p:nvSpPr>
        <p:spPr>
          <a:xfrm>
            <a:off x="4572000" y="1371600"/>
            <a:ext cx="4191000" cy="4572000"/>
          </a:xfrm>
        </p:spPr>
        <p:txBody>
          <a:bodyPr/>
          <a:lstStyle/>
          <a:p>
            <a:pPr marL="0" indent="0">
              <a:spcAft>
                <a:spcPts val="600"/>
              </a:spcAft>
              <a:buFont typeface="Wingdings" pitchFamily="2" charset="2"/>
              <a:buNone/>
              <a:defRPr/>
            </a:pPr>
            <a:r>
              <a:rPr lang="en-US" dirty="0" smtClean="0"/>
              <a:t>Unless the previously stated conditions are met, the landlord </a:t>
            </a:r>
            <a:r>
              <a:rPr lang="en-US" b="1" dirty="0" smtClean="0"/>
              <a:t>must</a:t>
            </a:r>
            <a:r>
              <a:rPr lang="en-US" dirty="0" smtClean="0"/>
              <a:t>:</a:t>
            </a:r>
          </a:p>
          <a:p>
            <a:pPr>
              <a:defRPr/>
            </a:pPr>
            <a:r>
              <a:rPr lang="en-US" dirty="0" smtClean="0"/>
              <a:t>Store the goods or arrange for storage of the goods on behalf of the tenant for 30 days from the day the goods were abandoned, and</a:t>
            </a:r>
          </a:p>
          <a:p>
            <a:pPr>
              <a:defRPr/>
            </a:pPr>
            <a:r>
              <a:rPr lang="en-US" dirty="0" smtClean="0"/>
              <a:t>After the 30 days have passed, the landlord may dispose of the goods by public auction or, if the Courts approve, by private sale.  If at public auction the goods are not bid on, then the landlord can dispose of them. </a:t>
            </a:r>
          </a:p>
          <a:p>
            <a:pPr marL="0" indent="0">
              <a:spcAft>
                <a:spcPts val="600"/>
              </a:spcAft>
              <a:buFont typeface="Wingdings" pitchFamily="2" charset="2"/>
              <a:buNone/>
              <a:defRPr/>
            </a:pPr>
            <a:r>
              <a:rPr lang="en-US" dirty="0" smtClean="0"/>
              <a:t>If the landlord sells the goods, they can use the money from the sale of the goods</a:t>
            </a:r>
          </a:p>
          <a:p>
            <a:pPr>
              <a:defRPr/>
            </a:pPr>
            <a:r>
              <a:rPr lang="en-US" dirty="0" smtClean="0"/>
              <a:t>To recover their costs for removing, storing and selling the goods, and</a:t>
            </a:r>
          </a:p>
          <a:p>
            <a:pPr>
              <a:defRPr/>
            </a:pPr>
            <a:r>
              <a:rPr lang="en-US" dirty="0" smtClean="0"/>
              <a:t>To recover the money owed to them by the tenant (called tenant’s liability under the Regulation), if money is owed to them by the tenant in accordance with the requirements under the Regulations</a:t>
            </a:r>
          </a:p>
          <a:p>
            <a:pPr>
              <a:defRPr/>
            </a:pPr>
            <a:endParaRPr lang="en-US" dirty="0"/>
          </a:p>
        </p:txBody>
      </p:sp>
      <p:sp>
        <p:nvSpPr>
          <p:cNvPr id="28677" name="AutoShape 11">
            <a:hlinkClick r:id="rId2"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8678" name="TextBox 3"/>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Emerging Trends and Issues</a:t>
            </a:r>
            <a:endParaRPr lang="en-CA" dirty="0"/>
          </a:p>
        </p:txBody>
      </p:sp>
      <p:sp>
        <p:nvSpPr>
          <p:cNvPr id="3" name="Content Placeholder 2"/>
          <p:cNvSpPr>
            <a:spLocks noGrp="1"/>
          </p:cNvSpPr>
          <p:nvPr>
            <p:ph sz="half" idx="1"/>
          </p:nvPr>
        </p:nvSpPr>
        <p:spPr/>
        <p:txBody>
          <a:bodyPr/>
          <a:lstStyle/>
          <a:p>
            <a:pPr marL="0" indent="0">
              <a:buNone/>
            </a:pPr>
            <a:r>
              <a:rPr lang="en-CA" b="1" dirty="0" smtClean="0">
                <a:solidFill>
                  <a:srgbClr val="FF0000"/>
                </a:solidFill>
              </a:rPr>
              <a:t>RECREATIONAL USE OF CANNABIS</a:t>
            </a:r>
            <a:br>
              <a:rPr lang="en-CA" b="1" dirty="0" smtClean="0">
                <a:solidFill>
                  <a:srgbClr val="FF0000"/>
                </a:solidFill>
              </a:rPr>
            </a:br>
            <a:endParaRPr lang="en-CA" b="1" dirty="0" smtClean="0">
              <a:solidFill>
                <a:srgbClr val="FF0000"/>
              </a:solidFill>
            </a:endParaRPr>
          </a:p>
          <a:p>
            <a:r>
              <a:rPr lang="en-US" dirty="0"/>
              <a:t>Recreational use of cannabis (or marijuana</a:t>
            </a:r>
            <a:r>
              <a:rPr lang="en-US" dirty="0" smtClean="0"/>
              <a:t>) is expected to be </a:t>
            </a:r>
            <a:r>
              <a:rPr lang="en-US" dirty="0"/>
              <a:t>legal in Canada in </a:t>
            </a:r>
            <a:r>
              <a:rPr lang="en-US" dirty="0" smtClean="0"/>
              <a:t>the fall </a:t>
            </a:r>
            <a:r>
              <a:rPr lang="en-US" dirty="0"/>
              <a:t>of 2018. Landlords and tenants who live in multi-family dwellings should </a:t>
            </a:r>
            <a:r>
              <a:rPr lang="en-US" dirty="0" smtClean="0"/>
              <a:t>be aware </a:t>
            </a:r>
            <a:r>
              <a:rPr lang="en-US" dirty="0"/>
              <a:t>of any restrictions surrounding cannabis. These restrictions should be clearly set out in the </a:t>
            </a:r>
            <a:r>
              <a:rPr lang="en-US" dirty="0" smtClean="0"/>
              <a:t>rental </a:t>
            </a:r>
            <a:r>
              <a:rPr lang="en-CA" dirty="0" smtClean="0"/>
              <a:t>agreement.</a:t>
            </a:r>
          </a:p>
          <a:p>
            <a:r>
              <a:rPr lang="en-US" dirty="0"/>
              <a:t>A landlord or condo board may prohibit the smoking of all substances including cannabis in </a:t>
            </a:r>
            <a:r>
              <a:rPr lang="en-US" dirty="0" smtClean="0"/>
              <a:t>their buildings </a:t>
            </a:r>
            <a:r>
              <a:rPr lang="en-US" dirty="0"/>
              <a:t>or on their properties. Occupants should not smoke cannabis or other substances in </a:t>
            </a:r>
            <a:r>
              <a:rPr lang="en-US" dirty="0" smtClean="0"/>
              <a:t>Prohibited premises</a:t>
            </a:r>
            <a:r>
              <a:rPr lang="en-US" dirty="0"/>
              <a:t>. Non-smoking consumption, however, may be permitted, but renters and condo </a:t>
            </a:r>
            <a:r>
              <a:rPr lang="en-US" dirty="0" smtClean="0"/>
              <a:t>occupants should </a:t>
            </a:r>
            <a:r>
              <a:rPr lang="en-US" dirty="0"/>
              <a:t>check applicable rules. A landlord may also prohibit the growing of cannabis in the </a:t>
            </a:r>
            <a:r>
              <a:rPr lang="en-US" dirty="0" smtClean="0"/>
              <a:t>rental </a:t>
            </a:r>
            <a:r>
              <a:rPr lang="en-CA" dirty="0" smtClean="0"/>
              <a:t>agreement</a:t>
            </a:r>
            <a:r>
              <a:rPr lang="en-CA" dirty="0"/>
              <a:t>.</a:t>
            </a:r>
            <a:endParaRPr lang="en-CA" b="1" dirty="0" smtClean="0"/>
          </a:p>
          <a:p>
            <a:pPr marL="0" indent="0">
              <a:buNone/>
            </a:pPr>
            <a:endParaRPr lang="en-CA" dirty="0">
              <a:solidFill>
                <a:srgbClr val="FF0000"/>
              </a:solidFill>
            </a:endParaRPr>
          </a:p>
        </p:txBody>
      </p:sp>
      <p:sp>
        <p:nvSpPr>
          <p:cNvPr id="4" name="Content Placeholder 3"/>
          <p:cNvSpPr>
            <a:spLocks noGrp="1"/>
          </p:cNvSpPr>
          <p:nvPr>
            <p:ph sz="half" idx="13"/>
          </p:nvPr>
        </p:nvSpPr>
        <p:spPr>
          <a:xfrm>
            <a:off x="4724400" y="1371601"/>
            <a:ext cx="4038600" cy="3962400"/>
          </a:xfrm>
        </p:spPr>
        <p:txBody>
          <a:bodyPr/>
          <a:lstStyle/>
          <a:p>
            <a:pPr marL="0" indent="0">
              <a:buNone/>
            </a:pPr>
            <a:r>
              <a:rPr lang="en-CA" b="1" dirty="0" smtClean="0">
                <a:solidFill>
                  <a:srgbClr val="FF0000"/>
                </a:solidFill>
              </a:rPr>
              <a:t>CHANGES TO </a:t>
            </a:r>
            <a:r>
              <a:rPr lang="en-CA" b="1" i="1" dirty="0" smtClean="0">
                <a:solidFill>
                  <a:srgbClr val="FF0000"/>
                </a:solidFill>
              </a:rPr>
              <a:t>ALBERTA HUMAN RIGHTS ACT </a:t>
            </a:r>
            <a:r>
              <a:rPr lang="en-CA" b="1" dirty="0" smtClean="0">
                <a:solidFill>
                  <a:srgbClr val="FF0000"/>
                </a:solidFill>
              </a:rPr>
              <a:t>AND </a:t>
            </a:r>
            <a:r>
              <a:rPr lang="en-CA" b="1" smtClean="0">
                <a:solidFill>
                  <a:srgbClr val="FF0000"/>
                </a:solidFill>
              </a:rPr>
              <a:t>AGE RESTRICTIONS</a:t>
            </a:r>
            <a:r>
              <a:rPr lang="en-CA" b="1" dirty="0" smtClean="0">
                <a:solidFill>
                  <a:srgbClr val="FF0000"/>
                </a:solidFill>
              </a:rPr>
              <a:t/>
            </a:r>
            <a:br>
              <a:rPr lang="en-CA" b="1" dirty="0" smtClean="0">
                <a:solidFill>
                  <a:srgbClr val="FF0000"/>
                </a:solidFill>
              </a:rPr>
            </a:br>
            <a:endParaRPr lang="en-CA" b="1" dirty="0" smtClean="0">
              <a:solidFill>
                <a:srgbClr val="FF0000"/>
              </a:solidFill>
            </a:endParaRPr>
          </a:p>
          <a:p>
            <a:r>
              <a:rPr lang="en-US" dirty="0"/>
              <a:t>Changes to the </a:t>
            </a:r>
            <a:r>
              <a:rPr lang="en-US" i="1" dirty="0"/>
              <a:t>Alberta Human Rights Act </a:t>
            </a:r>
            <a:r>
              <a:rPr lang="en-US" dirty="0"/>
              <a:t>effective January 1, 2018, include age as a protected </a:t>
            </a:r>
            <a:r>
              <a:rPr lang="en-US" dirty="0" smtClean="0"/>
              <a:t>ground under </a:t>
            </a:r>
            <a:r>
              <a:rPr lang="en-US" dirty="0"/>
              <a:t>the area of accommodation. Age is defined as 18 years or older. Age restrictions will not </a:t>
            </a:r>
            <a:r>
              <a:rPr lang="en-US" dirty="0" smtClean="0"/>
              <a:t>be permitted </a:t>
            </a:r>
            <a:r>
              <a:rPr lang="en-US" dirty="0"/>
              <a:t>in rental buildings after January 1, 2018, unless the landlord chooses to convert the building </a:t>
            </a:r>
            <a:r>
              <a:rPr lang="en-US" dirty="0" smtClean="0"/>
              <a:t>to seniors-only</a:t>
            </a:r>
            <a:r>
              <a:rPr lang="en-US" dirty="0"/>
              <a:t>. Seniors-only is set at 55 years or older, where at least one member of the household is </a:t>
            </a:r>
            <a:r>
              <a:rPr lang="en-US" dirty="0" smtClean="0"/>
              <a:t>55 years </a:t>
            </a:r>
            <a:r>
              <a:rPr lang="en-US" dirty="0"/>
              <a:t>or older. Condominium corporations, </a:t>
            </a:r>
            <a:r>
              <a:rPr lang="en-US" dirty="0" smtClean="0"/>
              <a:t>co-operative housing units </a:t>
            </a:r>
            <a:r>
              <a:rPr lang="en-US" dirty="0"/>
              <a:t>and mobile </a:t>
            </a:r>
            <a:r>
              <a:rPr lang="en-US" dirty="0" smtClean="0"/>
              <a:t>home site </a:t>
            </a:r>
            <a:r>
              <a:rPr lang="en-US" dirty="0"/>
              <a:t>landlords will be allowed a </a:t>
            </a:r>
            <a:r>
              <a:rPr lang="en-US" dirty="0" smtClean="0"/>
              <a:t>15 year </a:t>
            </a:r>
            <a:r>
              <a:rPr lang="en-US" dirty="0"/>
              <a:t>transition period, which ends on December 31, 2032</a:t>
            </a:r>
            <a:r>
              <a:rPr lang="en-US" dirty="0" smtClean="0"/>
              <a:t>.</a:t>
            </a:r>
          </a:p>
          <a:p>
            <a:endParaRPr lang="en-US" dirty="0"/>
          </a:p>
          <a:p>
            <a:endParaRPr lang="en-US" dirty="0" smtClean="0"/>
          </a:p>
          <a:p>
            <a:endParaRPr lang="en-US" dirty="0"/>
          </a:p>
          <a:p>
            <a:endParaRPr lang="en-US" dirty="0" smtClean="0"/>
          </a:p>
          <a:p>
            <a:endParaRPr lang="en-US" dirty="0"/>
          </a:p>
          <a:p>
            <a:pPr marL="0" indent="0">
              <a:buNone/>
            </a:pPr>
            <a:r>
              <a:rPr lang="en-CA" dirty="0">
                <a:hlinkClick r:id="rId2" action="ppaction://hlinksldjump"/>
              </a:rPr>
              <a:t>Continued</a:t>
            </a:r>
            <a:r>
              <a:rPr lang="en-CA" dirty="0">
                <a:solidFill>
                  <a:srgbClr val="7F7F7F"/>
                </a:solidFill>
                <a:hlinkClick r:id="rId2" action="ppaction://hlinksldjump"/>
              </a:rPr>
              <a:t> </a:t>
            </a:r>
            <a:r>
              <a:rPr lang="en-CA" dirty="0">
                <a:hlinkClick r:id="rId2" action="ppaction://hlinksldjump"/>
              </a:rPr>
              <a:t>on</a:t>
            </a:r>
            <a:r>
              <a:rPr lang="en-CA" dirty="0">
                <a:solidFill>
                  <a:srgbClr val="7F7F7F"/>
                </a:solidFill>
                <a:hlinkClick r:id="rId2" action="ppaction://hlinksldjump"/>
              </a:rPr>
              <a:t> </a:t>
            </a:r>
            <a:r>
              <a:rPr lang="en-CA" dirty="0">
                <a:hlinkClick r:id="rId2" action="ppaction://hlinksldjump"/>
              </a:rPr>
              <a:t>the</a:t>
            </a:r>
            <a:r>
              <a:rPr lang="en-CA" dirty="0">
                <a:solidFill>
                  <a:srgbClr val="7F7F7F"/>
                </a:solidFill>
                <a:hlinkClick r:id="rId2" action="ppaction://hlinksldjump"/>
              </a:rPr>
              <a:t> </a:t>
            </a:r>
            <a:r>
              <a:rPr lang="en-CA" dirty="0">
                <a:hlinkClick r:id="rId2" action="ppaction://hlinksldjump"/>
              </a:rPr>
              <a:t>next</a:t>
            </a:r>
            <a:r>
              <a:rPr lang="en-CA" dirty="0">
                <a:solidFill>
                  <a:srgbClr val="7F7F7F"/>
                </a:solidFill>
                <a:hlinkClick r:id="rId2" action="ppaction://hlinksldjump"/>
              </a:rPr>
              <a:t> </a:t>
            </a:r>
            <a:r>
              <a:rPr lang="en-CA" dirty="0">
                <a:hlinkClick r:id="rId2" action="ppaction://hlinksldjump"/>
              </a:rPr>
              <a:t>page</a:t>
            </a:r>
            <a:endParaRPr lang="en-CA" dirty="0"/>
          </a:p>
          <a:p>
            <a:endParaRPr lang="en-CA" dirty="0"/>
          </a:p>
        </p:txBody>
      </p:sp>
    </p:spTree>
    <p:extLst>
      <p:ext uri="{BB962C8B-B14F-4D97-AF65-F5344CB8AC3E}">
        <p14:creationId xmlns:p14="http://schemas.microsoft.com/office/powerpoint/2010/main" val="13638291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Emerging Trends and Issues</a:t>
            </a:r>
            <a:endParaRPr lang="en-CA" dirty="0"/>
          </a:p>
        </p:txBody>
      </p:sp>
      <p:sp>
        <p:nvSpPr>
          <p:cNvPr id="3" name="Content Placeholder 2"/>
          <p:cNvSpPr>
            <a:spLocks noGrp="1"/>
          </p:cNvSpPr>
          <p:nvPr>
            <p:ph sz="half" idx="1"/>
          </p:nvPr>
        </p:nvSpPr>
        <p:spPr/>
        <p:txBody>
          <a:bodyPr/>
          <a:lstStyle/>
          <a:p>
            <a:pPr marL="0" indent="0">
              <a:buNone/>
            </a:pPr>
            <a:r>
              <a:rPr lang="en-US" b="1" dirty="0" smtClean="0">
                <a:solidFill>
                  <a:srgbClr val="FF0000"/>
                </a:solidFill>
              </a:rPr>
              <a:t>TERMINATION OF TENANCY FOR DOMESTIC VIOLENCE</a:t>
            </a:r>
            <a:endParaRPr lang="en-CA" b="1" dirty="0" smtClean="0">
              <a:solidFill>
                <a:srgbClr val="FF0000"/>
              </a:solidFill>
            </a:endParaRPr>
          </a:p>
          <a:p>
            <a:endParaRPr lang="en-CA" dirty="0" smtClean="0"/>
          </a:p>
          <a:p>
            <a:r>
              <a:rPr lang="en-CA" dirty="0" smtClean="0"/>
              <a:t>The </a:t>
            </a:r>
            <a:r>
              <a:rPr lang="en-CA" i="1" dirty="0"/>
              <a:t>Residential Tenancies (Safer Spaces for Victims of Domestic Violence) Amendment Act</a:t>
            </a:r>
            <a:r>
              <a:rPr lang="en-CA" dirty="0"/>
              <a:t> modifies the </a:t>
            </a:r>
            <a:r>
              <a:rPr lang="en-CA" i="1" dirty="0"/>
              <a:t>Residential Tenancies Act</a:t>
            </a:r>
            <a:r>
              <a:rPr lang="en-CA" dirty="0"/>
              <a:t> (RTA) to allow victims of domestic violence to end a tenancy early. In this situation, the tenancy agreement is terminated for all tenants living in the rental unit. The landlord is responsible for contacting the tenants and notifying them of the termination of tenancy</a:t>
            </a:r>
            <a:r>
              <a:rPr lang="en-CA" dirty="0" smtClean="0"/>
              <a:t>.</a:t>
            </a:r>
          </a:p>
          <a:p>
            <a:r>
              <a:rPr lang="en-CA" dirty="0"/>
              <a:t>For more information on how to terminate a tenancy, visit </a:t>
            </a:r>
            <a:r>
              <a:rPr lang="en-CA" u="sng" dirty="0">
                <a:hlinkClick r:id="rId2"/>
              </a:rPr>
              <a:t>www.servicealberta.ca/ConsumerTipsheets.cfm</a:t>
            </a:r>
            <a:r>
              <a:rPr lang="en-CA" dirty="0"/>
              <a:t> and view the </a:t>
            </a:r>
            <a:r>
              <a:rPr lang="en-CA" i="1" dirty="0"/>
              <a:t>Residential Tenancies (Safer Spaces for Victims of Domestic Violence) Amendment Act </a:t>
            </a:r>
            <a:r>
              <a:rPr lang="en-CA" dirty="0"/>
              <a:t>tip sheet.</a:t>
            </a:r>
          </a:p>
          <a:p>
            <a:pPr marL="0" indent="0">
              <a:buNone/>
            </a:pPr>
            <a:endParaRPr lang="en-US" b="1" dirty="0">
              <a:solidFill>
                <a:srgbClr val="FF0000"/>
              </a:solidFill>
            </a:endParaRPr>
          </a:p>
          <a:p>
            <a:endParaRPr lang="en-US" dirty="0" smtClean="0"/>
          </a:p>
          <a:p>
            <a:endParaRPr lang="en-CA" dirty="0"/>
          </a:p>
        </p:txBody>
      </p:sp>
      <p:sp>
        <p:nvSpPr>
          <p:cNvPr id="4" name="Content Placeholder 3"/>
          <p:cNvSpPr>
            <a:spLocks noGrp="1"/>
          </p:cNvSpPr>
          <p:nvPr>
            <p:ph sz="half" idx="13"/>
          </p:nvPr>
        </p:nvSpPr>
        <p:spPr>
          <a:xfrm>
            <a:off x="4724400" y="1371601"/>
            <a:ext cx="4038600" cy="4495800"/>
          </a:xfrm>
        </p:spPr>
        <p:txBody>
          <a:bodyPr/>
          <a:lstStyle/>
          <a:p>
            <a:pPr marL="0" indent="0">
              <a:buNone/>
            </a:pPr>
            <a:r>
              <a:rPr lang="en-US" b="1" dirty="0">
                <a:solidFill>
                  <a:srgbClr val="FF0000"/>
                </a:solidFill>
              </a:rPr>
              <a:t>Additional </a:t>
            </a:r>
            <a:r>
              <a:rPr lang="en-US" b="1" dirty="0" smtClean="0">
                <a:solidFill>
                  <a:srgbClr val="FF0000"/>
                </a:solidFill>
              </a:rPr>
              <a:t>Resources</a:t>
            </a:r>
          </a:p>
          <a:p>
            <a:pPr marL="0" indent="0">
              <a:buNone/>
            </a:pPr>
            <a:endParaRPr lang="en-US" b="1" dirty="0">
              <a:solidFill>
                <a:srgbClr val="FF0000"/>
              </a:solidFill>
            </a:endParaRPr>
          </a:p>
          <a:p>
            <a:pPr marL="0" indent="0">
              <a:buNone/>
            </a:pPr>
            <a:endParaRPr lang="en-US" b="1" dirty="0" smtClean="0">
              <a:solidFill>
                <a:srgbClr val="FF0000"/>
              </a:solidFill>
            </a:endParaRPr>
          </a:p>
          <a:p>
            <a:r>
              <a:rPr lang="en-CA" dirty="0" smtClean="0"/>
              <a:t>Family Violence Information Line</a:t>
            </a:r>
            <a:r>
              <a:rPr lang="en-CA" b="1" dirty="0" smtClean="0"/>
              <a:t/>
            </a:r>
            <a:br>
              <a:rPr lang="en-CA" b="1" dirty="0" smtClean="0"/>
            </a:br>
            <a:r>
              <a:rPr lang="en-CA" dirty="0" smtClean="0"/>
              <a:t>310-1818 </a:t>
            </a:r>
            <a:endParaRPr lang="en-CA" dirty="0"/>
          </a:p>
          <a:p>
            <a:r>
              <a:rPr lang="it-IT" dirty="0" smtClean="0"/>
              <a:t>Alberta Supports </a:t>
            </a:r>
            <a:r>
              <a:rPr lang="it-IT" b="1" dirty="0" smtClean="0"/>
              <a:t/>
            </a:r>
            <a:br>
              <a:rPr lang="it-IT" b="1" dirty="0" smtClean="0"/>
            </a:br>
            <a:r>
              <a:rPr lang="it-IT" dirty="0" smtClean="0"/>
              <a:t>1-877-644-9992 </a:t>
            </a:r>
            <a:br>
              <a:rPr lang="it-IT" dirty="0" smtClean="0"/>
            </a:br>
            <a:r>
              <a:rPr lang="it-IT" dirty="0">
                <a:hlinkClick r:id="rId3"/>
              </a:rPr>
              <a:t>https://</a:t>
            </a:r>
            <a:r>
              <a:rPr lang="it-IT" dirty="0" smtClean="0">
                <a:hlinkClick r:id="rId3"/>
              </a:rPr>
              <a:t>www.alberta.ca/alberta-supports.aspx</a:t>
            </a:r>
            <a:endParaRPr lang="en-CA" dirty="0"/>
          </a:p>
        </p:txBody>
      </p:sp>
      <p:sp>
        <p:nvSpPr>
          <p:cNvPr id="5" name="TextBox 6">
            <a:hlinkClick r:id="rId4" action="ppaction://hlinksldjump"/>
          </p:cNvPr>
          <p:cNvSpPr txBox="1">
            <a:spLocks noChangeArrowheads="1"/>
          </p:cNvSpPr>
          <p:nvPr/>
        </p:nvSpPr>
        <p:spPr bwMode="auto">
          <a:xfrm>
            <a:off x="4572000" y="6172200"/>
            <a:ext cx="2895600" cy="276225"/>
          </a:xfrm>
          <a:prstGeom prst="rect">
            <a:avLst/>
          </a:prstGeom>
          <a:noFill/>
          <a:ln w="9525">
            <a:noFill/>
            <a:miter lim="800000"/>
            <a:headEnd/>
            <a:tailEnd/>
          </a:ln>
        </p:spPr>
        <p:txBody>
          <a:bodyPr>
            <a:spAutoFit/>
          </a:bodyPr>
          <a:lstStyle/>
          <a:p>
            <a:r>
              <a:rPr lang="en-CA" sz="1200" dirty="0">
                <a:hlinkClick r:id="rId4" action="ppaction://hlinksldjump"/>
              </a:rPr>
              <a:t>Continued</a:t>
            </a:r>
            <a:r>
              <a:rPr lang="en-CA" sz="1200" dirty="0">
                <a:solidFill>
                  <a:srgbClr val="7F7F7F"/>
                </a:solidFill>
                <a:hlinkClick r:id="rId4" action="ppaction://hlinksldjump"/>
              </a:rPr>
              <a:t> </a:t>
            </a:r>
            <a:r>
              <a:rPr lang="en-CA" sz="1200" dirty="0">
                <a:hlinkClick r:id="rId4" action="ppaction://hlinksldjump"/>
              </a:rPr>
              <a:t>on</a:t>
            </a:r>
            <a:r>
              <a:rPr lang="en-CA" sz="1200" dirty="0">
                <a:solidFill>
                  <a:srgbClr val="7F7F7F"/>
                </a:solidFill>
                <a:hlinkClick r:id="rId4" action="ppaction://hlinksldjump"/>
              </a:rPr>
              <a:t> </a:t>
            </a:r>
            <a:r>
              <a:rPr lang="en-CA" sz="1200" dirty="0">
                <a:hlinkClick r:id="rId4" action="ppaction://hlinksldjump"/>
              </a:rPr>
              <a:t>the</a:t>
            </a:r>
            <a:r>
              <a:rPr lang="en-CA" sz="1200" dirty="0">
                <a:solidFill>
                  <a:srgbClr val="7F7F7F"/>
                </a:solidFill>
                <a:hlinkClick r:id="rId4" action="ppaction://hlinksldjump"/>
              </a:rPr>
              <a:t> </a:t>
            </a:r>
            <a:r>
              <a:rPr lang="en-CA" sz="1200" dirty="0">
                <a:hlinkClick r:id="rId4" action="ppaction://hlinksldjump"/>
              </a:rPr>
              <a:t>next</a:t>
            </a:r>
            <a:r>
              <a:rPr lang="en-CA" sz="1200" dirty="0">
                <a:solidFill>
                  <a:srgbClr val="7F7F7F"/>
                </a:solidFill>
                <a:hlinkClick r:id="rId4" action="ppaction://hlinksldjump"/>
              </a:rPr>
              <a:t> </a:t>
            </a:r>
            <a:r>
              <a:rPr lang="en-CA" sz="1200" dirty="0">
                <a:hlinkClick r:id="rId4" action="ppaction://hlinksldjump"/>
              </a:rPr>
              <a:t>page</a:t>
            </a:r>
            <a:endParaRPr lang="en-CA" sz="1200" dirty="0"/>
          </a:p>
        </p:txBody>
      </p:sp>
    </p:spTree>
    <p:extLst>
      <p:ext uri="{BB962C8B-B14F-4D97-AF65-F5344CB8AC3E}">
        <p14:creationId xmlns:p14="http://schemas.microsoft.com/office/powerpoint/2010/main" val="187524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AutoShape 4">
            <a:hlinkClick r:id="rId4" action="ppaction://hlinksldjump"/>
          </p:cNvPr>
          <p:cNvSpPr>
            <a:spLocks noChangeArrowheads="1"/>
          </p:cNvSpPr>
          <p:nvPr/>
        </p:nvSpPr>
        <p:spPr bwMode="gray">
          <a:xfrm>
            <a:off x="457201" y="16002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Responsibilities of Landlords &amp; Tenants</a:t>
            </a:r>
          </a:p>
        </p:txBody>
      </p:sp>
      <p:sp>
        <p:nvSpPr>
          <p:cNvPr id="7173" name="AutoShape 5">
            <a:hlinkClick r:id="rId5" action="ppaction://hlinksldjump"/>
          </p:cNvPr>
          <p:cNvSpPr>
            <a:spLocks noChangeArrowheads="1"/>
          </p:cNvSpPr>
          <p:nvPr/>
        </p:nvSpPr>
        <p:spPr bwMode="gray">
          <a:xfrm>
            <a:off x="457200" y="2209800"/>
            <a:ext cx="4114800" cy="457200"/>
          </a:xfrm>
          <a:prstGeom prst="roundRect">
            <a:avLst>
              <a:gd name="adj" fmla="val 1279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Residential Tenancy Agreements</a:t>
            </a:r>
          </a:p>
        </p:txBody>
      </p:sp>
      <p:sp>
        <p:nvSpPr>
          <p:cNvPr id="7174" name="AutoShape 6">
            <a:hlinkClick r:id="rId6" action="ppaction://hlinksldjump"/>
          </p:cNvPr>
          <p:cNvSpPr>
            <a:spLocks noChangeArrowheads="1"/>
          </p:cNvSpPr>
          <p:nvPr/>
        </p:nvSpPr>
        <p:spPr bwMode="gray">
          <a:xfrm>
            <a:off x="457200" y="28194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CA" sz="1200" b="1" dirty="0">
                <a:solidFill>
                  <a:srgbClr val="FFFF00"/>
                </a:solidFill>
              </a:rPr>
              <a:t>Inspection Reports</a:t>
            </a:r>
            <a:endParaRPr lang="en-US" sz="1200" b="1" dirty="0">
              <a:solidFill>
                <a:srgbClr val="FFFF00"/>
              </a:solidFill>
            </a:endParaRPr>
          </a:p>
        </p:txBody>
      </p:sp>
      <p:sp>
        <p:nvSpPr>
          <p:cNvPr id="7175" name="AutoShape 7">
            <a:hlinkClick r:id="rId7" action="ppaction://hlinksldjump"/>
          </p:cNvPr>
          <p:cNvSpPr>
            <a:spLocks noChangeArrowheads="1"/>
          </p:cNvSpPr>
          <p:nvPr/>
        </p:nvSpPr>
        <p:spPr bwMode="gray">
          <a:xfrm>
            <a:off x="457200" y="34290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Security Deposit</a:t>
            </a:r>
          </a:p>
        </p:txBody>
      </p:sp>
      <p:sp>
        <p:nvSpPr>
          <p:cNvPr id="7176" name="Rectangle 8"/>
          <p:cNvSpPr>
            <a:spLocks noChangeArrowheads="1"/>
          </p:cNvSpPr>
          <p:nvPr/>
        </p:nvSpPr>
        <p:spPr bwMode="gray">
          <a:xfrm>
            <a:off x="1828800" y="228600"/>
            <a:ext cx="5486400" cy="381000"/>
          </a:xfrm>
          <a:prstGeom prst="rect">
            <a:avLst/>
          </a:prstGeom>
          <a:noFill/>
          <a:ln w="9525">
            <a:noFill/>
            <a:miter lim="800000"/>
            <a:headEnd/>
            <a:tailEnd/>
          </a:ln>
          <a:effectLst/>
        </p:spPr>
        <p:txBody>
          <a:bodyPr anchor="ctr"/>
          <a:lstStyle/>
          <a:p>
            <a:pPr algn="ctr">
              <a:defRPr/>
            </a:pPr>
            <a:r>
              <a:rPr lang="en-CA" sz="2400" b="1" dirty="0">
                <a:solidFill>
                  <a:srgbClr val="FFFF00"/>
                </a:solidFill>
                <a:effectLst>
                  <a:outerShdw blurRad="38100" dist="38100" dir="2700000" algn="tl">
                    <a:srgbClr val="C0C0C0"/>
                  </a:outerShdw>
                </a:effectLst>
                <a:latin typeface="+mj-lt"/>
                <a:ea typeface="+mj-ea"/>
                <a:cs typeface="+mj-cs"/>
              </a:rPr>
              <a:t>Topics</a:t>
            </a:r>
            <a:endParaRPr lang="en-US" sz="2400" b="1" dirty="0">
              <a:solidFill>
                <a:srgbClr val="FFFF00"/>
              </a:solidFill>
              <a:effectLst>
                <a:outerShdw blurRad="38100" dist="38100" dir="2700000" algn="tl">
                  <a:srgbClr val="C0C0C0"/>
                </a:outerShdw>
              </a:effectLst>
              <a:latin typeface="+mj-lt"/>
              <a:ea typeface="+mj-ea"/>
              <a:cs typeface="+mj-cs"/>
            </a:endParaRPr>
          </a:p>
        </p:txBody>
      </p:sp>
      <p:sp>
        <p:nvSpPr>
          <p:cNvPr id="7177" name="AutoShape 9">
            <a:hlinkClick r:id="rId8" action="ppaction://hlinksldjump"/>
          </p:cNvPr>
          <p:cNvSpPr>
            <a:spLocks noChangeArrowheads="1"/>
          </p:cNvSpPr>
          <p:nvPr/>
        </p:nvSpPr>
        <p:spPr bwMode="gray">
          <a:xfrm>
            <a:off x="457200" y="40386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Residential Tenancy Agreements ~ Fees and Charges</a:t>
            </a:r>
          </a:p>
        </p:txBody>
      </p:sp>
      <p:sp>
        <p:nvSpPr>
          <p:cNvPr id="7178" name="AutoShape 10">
            <a:hlinkClick r:id="rId9" action="ppaction://hlinksldjump"/>
          </p:cNvPr>
          <p:cNvSpPr>
            <a:spLocks noChangeArrowheads="1"/>
          </p:cNvSpPr>
          <p:nvPr/>
        </p:nvSpPr>
        <p:spPr bwMode="gray">
          <a:xfrm>
            <a:off x="457200" y="4648200"/>
            <a:ext cx="4114800" cy="457200"/>
          </a:xfrm>
          <a:prstGeom prst="roundRect">
            <a:avLst>
              <a:gd name="adj" fmla="val 1279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Landlord’s Distraint</a:t>
            </a:r>
          </a:p>
        </p:txBody>
      </p:sp>
      <p:sp>
        <p:nvSpPr>
          <p:cNvPr id="7179" name="AutoShape 11">
            <a:hlinkClick r:id="rId10" action="ppaction://hlinksldjump"/>
          </p:cNvPr>
          <p:cNvSpPr>
            <a:spLocks noChangeArrowheads="1"/>
          </p:cNvSpPr>
          <p:nvPr/>
        </p:nvSpPr>
        <p:spPr bwMode="gray">
          <a:xfrm>
            <a:off x="4724400" y="46482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smtClean="0">
                <a:solidFill>
                  <a:srgbClr val="FFFF00"/>
                </a:solidFill>
              </a:rPr>
              <a:t>Emerging Trends and Issues</a:t>
            </a:r>
            <a:endParaRPr lang="en-US" sz="1200" b="1" dirty="0">
              <a:solidFill>
                <a:srgbClr val="FFFF00"/>
              </a:solidFill>
            </a:endParaRPr>
          </a:p>
        </p:txBody>
      </p:sp>
      <p:sp>
        <p:nvSpPr>
          <p:cNvPr id="7180" name="AutoShape 12">
            <a:hlinkClick r:id="rId11" action="ppaction://hlinksldjump"/>
          </p:cNvPr>
          <p:cNvSpPr>
            <a:spLocks noChangeArrowheads="1"/>
          </p:cNvSpPr>
          <p:nvPr/>
        </p:nvSpPr>
        <p:spPr bwMode="gray">
          <a:xfrm>
            <a:off x="4724400" y="5257800"/>
            <a:ext cx="4114800" cy="457200"/>
          </a:xfrm>
          <a:prstGeom prst="roundRect">
            <a:avLst>
              <a:gd name="adj" fmla="val 1279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Resources &amp; Referral Information </a:t>
            </a:r>
          </a:p>
        </p:txBody>
      </p:sp>
      <p:sp>
        <p:nvSpPr>
          <p:cNvPr id="7183" name="AutoShape 15">
            <a:hlinkClick r:id="rId12" action="ppaction://hlinksldjump"/>
          </p:cNvPr>
          <p:cNvSpPr>
            <a:spLocks noChangeArrowheads="1"/>
          </p:cNvSpPr>
          <p:nvPr/>
        </p:nvSpPr>
        <p:spPr bwMode="gray">
          <a:xfrm>
            <a:off x="4724400" y="34290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CA" sz="1200" b="1" dirty="0">
                <a:solidFill>
                  <a:srgbClr val="FFFF00"/>
                </a:solidFill>
              </a:rPr>
              <a:t>Normal  Wear and Tear</a:t>
            </a:r>
            <a:endParaRPr lang="en-US" sz="1200" b="1" dirty="0">
              <a:solidFill>
                <a:srgbClr val="FFFF00"/>
              </a:solidFill>
            </a:endParaRPr>
          </a:p>
        </p:txBody>
      </p:sp>
      <p:sp>
        <p:nvSpPr>
          <p:cNvPr id="7184" name="AutoShape 16">
            <a:hlinkClick r:id="rId13" action="ppaction://hlinksldjump"/>
          </p:cNvPr>
          <p:cNvSpPr>
            <a:spLocks noChangeArrowheads="1"/>
          </p:cNvSpPr>
          <p:nvPr/>
        </p:nvSpPr>
        <p:spPr bwMode="gray">
          <a:xfrm>
            <a:off x="4724400" y="40386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Abandoned Goods</a:t>
            </a:r>
          </a:p>
        </p:txBody>
      </p:sp>
      <p:sp>
        <p:nvSpPr>
          <p:cNvPr id="15" name="PPTShape_0">
            <a:hlinkClick r:id="rId14" action="ppaction://hlinksldjump"/>
          </p:cNvPr>
          <p:cNvSpPr>
            <a:spLocks noChangeArrowheads="1"/>
          </p:cNvSpPr>
          <p:nvPr/>
        </p:nvSpPr>
        <p:spPr bwMode="gray">
          <a:xfrm>
            <a:off x="4724400" y="2209800"/>
            <a:ext cx="4114800" cy="457200"/>
          </a:xfrm>
          <a:prstGeom prst="roundRect">
            <a:avLst>
              <a:gd name="adj" fmla="val 1904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lstStyle/>
          <a:p>
            <a:pPr>
              <a:defRPr/>
            </a:pPr>
            <a:r>
              <a:rPr lang="en-US" sz="1200" b="1" dirty="0">
                <a:solidFill>
                  <a:srgbClr val="FFFF00"/>
                </a:solidFill>
              </a:rPr>
              <a:t>Security ~ Keys and Locks</a:t>
            </a:r>
          </a:p>
        </p:txBody>
      </p:sp>
      <p:sp>
        <p:nvSpPr>
          <p:cNvPr id="16" name="PPTShape_1">
            <a:hlinkClick r:id="rId15" action="ppaction://hlinksldjump"/>
          </p:cNvPr>
          <p:cNvSpPr>
            <a:spLocks noChangeArrowheads="1"/>
          </p:cNvSpPr>
          <p:nvPr/>
        </p:nvSpPr>
        <p:spPr bwMode="gray">
          <a:xfrm>
            <a:off x="4724400" y="2819400"/>
            <a:ext cx="4114800" cy="457200"/>
          </a:xfrm>
          <a:prstGeom prst="roundRect">
            <a:avLst>
              <a:gd name="adj" fmla="val 1279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Termination of a Tenancy</a:t>
            </a:r>
          </a:p>
        </p:txBody>
      </p:sp>
      <p:sp>
        <p:nvSpPr>
          <p:cNvPr id="17" name="PPTShape_2">
            <a:hlinkClick r:id="rId16" action="ppaction://hlinksldjump"/>
          </p:cNvPr>
          <p:cNvSpPr>
            <a:spLocks noChangeArrowheads="1"/>
          </p:cNvSpPr>
          <p:nvPr/>
        </p:nvSpPr>
        <p:spPr bwMode="gray">
          <a:xfrm>
            <a:off x="457200" y="52578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CA" sz="1200" b="1" dirty="0">
                <a:solidFill>
                  <a:srgbClr val="FFFF00"/>
                </a:solidFill>
              </a:rPr>
              <a:t>Rent  Increases</a:t>
            </a:r>
            <a:endParaRPr lang="en-US" sz="1200" b="1" dirty="0">
              <a:solidFill>
                <a:srgbClr val="FFFF00"/>
              </a:solidFill>
            </a:endParaRPr>
          </a:p>
        </p:txBody>
      </p:sp>
      <p:sp>
        <p:nvSpPr>
          <p:cNvPr id="18" name="PPTShape_3">
            <a:hlinkClick r:id="rId17" action="ppaction://hlinksldjump"/>
          </p:cNvPr>
          <p:cNvSpPr>
            <a:spLocks noChangeArrowheads="1"/>
          </p:cNvSpPr>
          <p:nvPr/>
        </p:nvSpPr>
        <p:spPr bwMode="gray">
          <a:xfrm>
            <a:off x="4724400" y="1600200"/>
            <a:ext cx="4114800" cy="457200"/>
          </a:xfrm>
          <a:prstGeom prst="roundRect">
            <a:avLst>
              <a:gd name="adj" fmla="val 19046"/>
            </a:avLst>
          </a:prstGeom>
          <a:gradFill flip="none" rotWithShape="1">
            <a:gsLst>
              <a:gs pos="0">
                <a:schemeClr val="accent1">
                  <a:gamma/>
                  <a:shade val="46275"/>
                  <a:invGamma/>
                </a:schemeClr>
              </a:gs>
              <a:gs pos="50000">
                <a:schemeClr val="accent1"/>
              </a:gs>
              <a:gs pos="100000">
                <a:schemeClr val="accent1">
                  <a:gamma/>
                  <a:shade val="46275"/>
                  <a:invGamma/>
                </a:schemeClr>
              </a:gs>
            </a:gsLst>
            <a:lin ang="16200000" scaled="1"/>
            <a:tileRect/>
          </a:gradFill>
          <a:ln w="28575">
            <a:solidFill>
              <a:schemeClr val="bg1"/>
            </a:solidFill>
            <a:round/>
            <a:headEnd/>
            <a:tailEnd/>
          </a:ln>
          <a:effectLst>
            <a:outerShdw dist="107763" dir="2700000" algn="ctr" rotWithShape="0">
              <a:schemeClr val="bg2">
                <a:alpha val="50000"/>
              </a:schemeClr>
            </a:outerShdw>
          </a:effectLst>
          <a:scene3d>
            <a:camera prst="orthographicFront"/>
            <a:lightRig rig="threePt" dir="t"/>
          </a:scene3d>
          <a:sp3d>
            <a:bevelT/>
          </a:sp3d>
        </p:spPr>
        <p:txBody>
          <a:bodyPr wrap="none" anchor="ctr">
            <a:normAutofit/>
          </a:bodyPr>
          <a:lstStyle/>
          <a:p>
            <a:pPr>
              <a:defRPr/>
            </a:pPr>
            <a:r>
              <a:rPr lang="en-US" sz="1200" b="1" dirty="0">
                <a:solidFill>
                  <a:srgbClr val="FFFF00"/>
                </a:solidFill>
              </a:rPr>
              <a:t>Landlord’s Right  to Entry</a:t>
            </a:r>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2057400" y="152400"/>
            <a:ext cx="5867400" cy="533400"/>
          </a:xfrm>
        </p:spPr>
        <p:txBody>
          <a:bodyPr/>
          <a:lstStyle/>
          <a:p>
            <a:r>
              <a:rPr lang="en-US" dirty="0" smtClean="0"/>
              <a:t>Emerging Trends and Issues</a:t>
            </a:r>
          </a:p>
        </p:txBody>
      </p:sp>
      <p:sp>
        <p:nvSpPr>
          <p:cNvPr id="29699" name="Content Placeholder 4"/>
          <p:cNvSpPr>
            <a:spLocks noGrp="1"/>
          </p:cNvSpPr>
          <p:nvPr>
            <p:ph sz="half" idx="1"/>
          </p:nvPr>
        </p:nvSpPr>
        <p:spPr>
          <a:xfrm>
            <a:off x="457200" y="1371600"/>
            <a:ext cx="4038600" cy="4114800"/>
          </a:xfrm>
        </p:spPr>
        <p:txBody>
          <a:bodyPr/>
          <a:lstStyle/>
          <a:p>
            <a:pPr>
              <a:spcAft>
                <a:spcPct val="0"/>
              </a:spcAft>
              <a:buFont typeface="Wingdings" pitchFamily="2" charset="2"/>
              <a:buNone/>
            </a:pPr>
            <a:endParaRPr lang="en-CA" b="1" dirty="0" smtClean="0">
              <a:solidFill>
                <a:srgbClr val="FF0000"/>
              </a:solidFill>
              <a:latin typeface="Arial" charset="0"/>
            </a:endParaRPr>
          </a:p>
          <a:p>
            <a:pPr>
              <a:spcAft>
                <a:spcPct val="0"/>
              </a:spcAft>
              <a:buFont typeface="Wingdings" pitchFamily="2" charset="2"/>
              <a:buNone/>
            </a:pPr>
            <a:r>
              <a:rPr lang="en-CA" b="1" dirty="0" smtClean="0">
                <a:solidFill>
                  <a:srgbClr val="FF0000"/>
                </a:solidFill>
                <a:latin typeface="Arial" charset="0"/>
              </a:rPr>
              <a:t>BED BUGS</a:t>
            </a:r>
          </a:p>
          <a:p>
            <a:pPr>
              <a:spcAft>
                <a:spcPct val="0"/>
              </a:spcAft>
            </a:pPr>
            <a:r>
              <a:rPr lang="en-US" dirty="0" smtClean="0">
                <a:latin typeface="Arial" charset="0"/>
              </a:rPr>
              <a:t>A bed bug infestation can happen to anyone and control measures must be started as soon as possible and continued until the bed bugs are gone from your home. It may require several weeks of inspecting your home for bed bugs</a:t>
            </a:r>
          </a:p>
          <a:p>
            <a:pPr>
              <a:spcAft>
                <a:spcPct val="0"/>
              </a:spcAft>
            </a:pPr>
            <a:r>
              <a:rPr lang="en-US" dirty="0" smtClean="0">
                <a:latin typeface="Arial" charset="0"/>
              </a:rPr>
              <a:t>Ask the professional to: </a:t>
            </a:r>
          </a:p>
          <a:p>
            <a:pPr marL="685800" lvl="1">
              <a:spcAft>
                <a:spcPct val="0"/>
              </a:spcAft>
            </a:pPr>
            <a:r>
              <a:rPr lang="en-US" dirty="0" smtClean="0">
                <a:latin typeface="Arial" charset="0"/>
              </a:rPr>
              <a:t>Use the least-toxic pesticide labeled for bed bugs that will be effective </a:t>
            </a:r>
          </a:p>
          <a:p>
            <a:pPr marL="685800" lvl="1">
              <a:spcAft>
                <a:spcPct val="0"/>
              </a:spcAft>
            </a:pPr>
            <a:r>
              <a:rPr lang="en-US" dirty="0" smtClean="0">
                <a:latin typeface="Arial" charset="0"/>
              </a:rPr>
              <a:t>Ensure all instructions and warnings on product labels are followed </a:t>
            </a:r>
          </a:p>
          <a:p>
            <a:pPr marL="685800" lvl="1">
              <a:spcAft>
                <a:spcPct val="0"/>
              </a:spcAft>
            </a:pPr>
            <a:r>
              <a:rPr lang="en-US" dirty="0" smtClean="0">
                <a:latin typeface="Arial" charset="0"/>
              </a:rPr>
              <a:t>Tell you when it’s safe to re-enter a treated room </a:t>
            </a:r>
          </a:p>
          <a:p>
            <a:pPr marL="685800" lvl="1">
              <a:spcAft>
                <a:spcPct val="0"/>
              </a:spcAft>
            </a:pPr>
            <a:r>
              <a:rPr lang="en-US" dirty="0" smtClean="0">
                <a:latin typeface="Arial" charset="0"/>
              </a:rPr>
              <a:t>Let you know if and when another treatment will be necessary </a:t>
            </a:r>
          </a:p>
          <a:p>
            <a:pPr marL="685800" lvl="1">
              <a:spcAft>
                <a:spcPct val="0"/>
              </a:spcAft>
            </a:pPr>
            <a:r>
              <a:rPr lang="en-US" dirty="0" smtClean="0">
                <a:latin typeface="Arial" charset="0"/>
              </a:rPr>
              <a:t>Tell you when you can start your weekly cleaning</a:t>
            </a:r>
          </a:p>
        </p:txBody>
      </p:sp>
      <p:sp>
        <p:nvSpPr>
          <p:cNvPr id="6" name="Content Placeholder 5"/>
          <p:cNvSpPr>
            <a:spLocks noGrp="1"/>
          </p:cNvSpPr>
          <p:nvPr>
            <p:ph sz="half" idx="13"/>
          </p:nvPr>
        </p:nvSpPr>
        <p:spPr>
          <a:xfrm>
            <a:off x="4572000" y="1600200"/>
            <a:ext cx="4038600" cy="2971800"/>
          </a:xfrm>
        </p:spPr>
        <p:txBody>
          <a:bodyPr/>
          <a:lstStyle/>
          <a:p>
            <a:pPr>
              <a:buFont typeface="Wingdings" pitchFamily="2" charset="2"/>
              <a:buNone/>
              <a:defRPr/>
            </a:pPr>
            <a:r>
              <a:rPr lang="en-US" b="1" dirty="0" smtClean="0">
                <a:solidFill>
                  <a:srgbClr val="FF0000"/>
                </a:solidFill>
              </a:rPr>
              <a:t>Additional Resources</a:t>
            </a:r>
          </a:p>
          <a:p>
            <a:pPr>
              <a:defRPr/>
            </a:pPr>
            <a:r>
              <a:rPr lang="en-US" dirty="0"/>
              <a:t>Alberta Residential Landlord Association </a:t>
            </a:r>
            <a:r>
              <a:rPr lang="en-US" dirty="0" smtClean="0"/>
              <a:t>- </a:t>
            </a:r>
            <a:r>
              <a:rPr lang="en-US" dirty="0"/>
              <a:t>Alberta Residential Landlord Association </a:t>
            </a:r>
            <a:r>
              <a:rPr lang="en-US" dirty="0" smtClean="0"/>
              <a:t>Bed Bug Guide</a:t>
            </a:r>
            <a:r>
              <a:rPr lang="en-US" dirty="0"/>
              <a:t/>
            </a:r>
            <a:br>
              <a:rPr lang="en-US" dirty="0"/>
            </a:br>
            <a:r>
              <a:rPr lang="en-US" dirty="0">
                <a:hlinkClick r:id="rId2"/>
              </a:rPr>
              <a:t>http://</a:t>
            </a:r>
            <a:r>
              <a:rPr lang="en-US" dirty="0" smtClean="0">
                <a:hlinkClick r:id="rId2"/>
              </a:rPr>
              <a:t>www.albertalandlord.org/bed-bug-resources.html</a:t>
            </a:r>
            <a:r>
              <a:rPr lang="en-US" dirty="0" smtClean="0"/>
              <a:t/>
            </a:r>
            <a:br>
              <a:rPr lang="en-US" dirty="0" smtClean="0"/>
            </a:br>
            <a:endParaRPr lang="en-US" dirty="0" smtClean="0"/>
          </a:p>
          <a:p>
            <a:pPr>
              <a:defRPr/>
            </a:pPr>
            <a:r>
              <a:rPr lang="en-US" dirty="0" smtClean="0"/>
              <a:t>Alberta Health Services </a:t>
            </a:r>
            <a:r>
              <a:rPr lang="en-US" dirty="0"/>
              <a:t>Bedbug Inspection, Treatment and Prevent Spread </a:t>
            </a:r>
            <a:r>
              <a:rPr lang="en-US" dirty="0">
                <a:hlinkClick r:id="rId3"/>
              </a:rPr>
              <a:t>https://</a:t>
            </a:r>
            <a:r>
              <a:rPr lang="en-US" dirty="0" smtClean="0">
                <a:hlinkClick r:id="rId3"/>
              </a:rPr>
              <a:t>myhealth.alberta.ca/Alberta/Pages/How-do-i-inspect-for-bed-bugs.aspx</a:t>
            </a:r>
            <a:endParaRPr lang="en-US" dirty="0" smtClean="0"/>
          </a:p>
          <a:p>
            <a:pPr>
              <a:defRPr/>
            </a:pPr>
            <a:endParaRPr lang="en-US" dirty="0" smtClean="0"/>
          </a:p>
        </p:txBody>
      </p:sp>
      <p:sp>
        <p:nvSpPr>
          <p:cNvPr id="29701" name="AutoShape 11">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29702" name="TextBox 3"/>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1447800" y="152400"/>
            <a:ext cx="6858000" cy="533400"/>
          </a:xfrm>
        </p:spPr>
        <p:txBody>
          <a:bodyPr/>
          <a:lstStyle/>
          <a:p>
            <a:pPr eaLnBrk="1" hangingPunct="1"/>
            <a:r>
              <a:rPr lang="en-CA" dirty="0" smtClean="0"/>
              <a:t>Resources</a:t>
            </a:r>
            <a:r>
              <a:rPr lang="en-CA" dirty="0" smtClean="0">
                <a:solidFill>
                  <a:srgbClr val="7F7F7F"/>
                </a:solidFill>
              </a:rPr>
              <a:t> </a:t>
            </a:r>
            <a:r>
              <a:rPr lang="en-CA" dirty="0" smtClean="0"/>
              <a:t>and</a:t>
            </a:r>
            <a:r>
              <a:rPr lang="en-CA" dirty="0" smtClean="0">
                <a:solidFill>
                  <a:srgbClr val="7F7F7F"/>
                </a:solidFill>
              </a:rPr>
              <a:t> </a:t>
            </a:r>
            <a:r>
              <a:rPr lang="en-CA" dirty="0" smtClean="0"/>
              <a:t>Referral</a:t>
            </a:r>
            <a:r>
              <a:rPr lang="en-CA" dirty="0" smtClean="0">
                <a:solidFill>
                  <a:srgbClr val="7F7F7F"/>
                </a:solidFill>
              </a:rPr>
              <a:t> </a:t>
            </a:r>
            <a:r>
              <a:rPr lang="en-CA" dirty="0" smtClean="0"/>
              <a:t>Information</a:t>
            </a:r>
            <a:r>
              <a:rPr lang="en-US" dirty="0" smtClean="0">
                <a:solidFill>
                  <a:srgbClr val="7F7F7F"/>
                </a:solidFill>
              </a:rPr>
              <a:t> </a:t>
            </a:r>
          </a:p>
        </p:txBody>
      </p:sp>
      <p:sp>
        <p:nvSpPr>
          <p:cNvPr id="25603" name="Rectangle 5"/>
          <p:cNvSpPr>
            <a:spLocks noGrp="1" noChangeArrowheads="1"/>
          </p:cNvSpPr>
          <p:nvPr>
            <p:ph sz="half" idx="1"/>
          </p:nvPr>
        </p:nvSpPr>
        <p:spPr>
          <a:xfrm>
            <a:off x="533400" y="1371600"/>
            <a:ext cx="4038600" cy="4724400"/>
          </a:xfrm>
        </p:spPr>
        <p:txBody>
          <a:bodyPr/>
          <a:lstStyle/>
          <a:p>
            <a:pPr>
              <a:buFont typeface="Wingdings" pitchFamily="2" charset="2"/>
              <a:buNone/>
              <a:defRPr/>
            </a:pPr>
            <a:r>
              <a:rPr lang="en-US" b="1" kern="1200" dirty="0" smtClean="0">
                <a:solidFill>
                  <a:srgbClr val="FF0000"/>
                </a:solidFill>
                <a:latin typeface="Arial" charset="0"/>
              </a:rPr>
              <a:t>FOR MORE INFORMATION</a:t>
            </a:r>
          </a:p>
          <a:p>
            <a:pPr>
              <a:defRPr/>
            </a:pPr>
            <a:r>
              <a:rPr lang="en-US" b="1" kern="1200" dirty="0" smtClean="0">
                <a:latin typeface="Arial" charset="0"/>
              </a:rPr>
              <a:t>Consumer Contact Centre</a:t>
            </a:r>
            <a:r>
              <a:rPr lang="en-US" kern="1200" dirty="0" smtClean="0">
                <a:latin typeface="Arial" charset="0"/>
              </a:rPr>
              <a:t/>
            </a:r>
            <a:br>
              <a:rPr lang="en-US" kern="1200" dirty="0" smtClean="0">
                <a:latin typeface="Arial" charset="0"/>
              </a:rPr>
            </a:br>
            <a:r>
              <a:rPr lang="en-US" kern="1200" dirty="0" smtClean="0">
                <a:latin typeface="Arial" charset="0"/>
              </a:rPr>
              <a:t>They can provide information on many topics related to landlords and tenants. </a:t>
            </a:r>
            <a:br>
              <a:rPr lang="en-US" kern="1200" dirty="0" smtClean="0">
                <a:latin typeface="Arial" charset="0"/>
              </a:rPr>
            </a:br>
            <a:r>
              <a:rPr lang="en-US" kern="1200" dirty="0" smtClean="0">
                <a:latin typeface="Arial" charset="0"/>
              </a:rPr>
              <a:t>Edmonton: 780-427-4088</a:t>
            </a:r>
            <a:br>
              <a:rPr lang="en-US" kern="1200" dirty="0" smtClean="0">
                <a:latin typeface="Arial" charset="0"/>
              </a:rPr>
            </a:br>
            <a:r>
              <a:rPr lang="en-US" kern="1200" dirty="0" smtClean="0">
                <a:latin typeface="Arial" charset="0"/>
              </a:rPr>
              <a:t>Toll-free in Alberta: 1-877-427-4088</a:t>
            </a:r>
            <a:br>
              <a:rPr lang="en-US" kern="1200" dirty="0" smtClean="0">
                <a:latin typeface="Arial" charset="0"/>
              </a:rPr>
            </a:br>
            <a:endParaRPr lang="en-US" kern="1200" dirty="0" smtClean="0">
              <a:latin typeface="Arial" charset="0"/>
            </a:endParaRPr>
          </a:p>
          <a:p>
            <a:pPr>
              <a:defRPr/>
            </a:pPr>
            <a:r>
              <a:rPr lang="en-US" b="1" kern="1200" dirty="0" smtClean="0">
                <a:latin typeface="Arial" charset="0"/>
              </a:rPr>
              <a:t>Queen’s Printer Bookstore</a:t>
            </a:r>
            <a:r>
              <a:rPr lang="en-US" kern="1200" dirty="0" smtClean="0">
                <a:latin typeface="Arial" charset="0"/>
              </a:rPr>
              <a:t/>
            </a:r>
            <a:br>
              <a:rPr lang="en-US" kern="1200" dirty="0" smtClean="0">
                <a:latin typeface="Arial" charset="0"/>
              </a:rPr>
            </a:br>
            <a:r>
              <a:rPr lang="en-US" kern="1200" dirty="0" smtClean="0">
                <a:latin typeface="Arial" charset="0"/>
              </a:rPr>
              <a:t>You may purchase the RTA and the regulations from the Queen’s Printer Bookstore: </a:t>
            </a:r>
            <a:br>
              <a:rPr lang="en-US" kern="1200" dirty="0" smtClean="0">
                <a:latin typeface="Arial" charset="0"/>
              </a:rPr>
            </a:br>
            <a:r>
              <a:rPr lang="en-US" kern="1200" dirty="0" smtClean="0">
                <a:latin typeface="Arial" charset="0"/>
              </a:rPr>
              <a:t>10611 - 98 Avenue, Edmonton, Alberta T5K 2P7</a:t>
            </a:r>
            <a:br>
              <a:rPr lang="en-US" kern="1200" dirty="0" smtClean="0">
                <a:latin typeface="Arial" charset="0"/>
              </a:rPr>
            </a:br>
            <a:r>
              <a:rPr lang="en-US" kern="1200" dirty="0" smtClean="0">
                <a:latin typeface="Arial" charset="0"/>
              </a:rPr>
              <a:t>Edmonton: (780) 427-4952</a:t>
            </a:r>
            <a:br>
              <a:rPr lang="en-US" kern="1200" dirty="0" smtClean="0">
                <a:latin typeface="Arial" charset="0"/>
              </a:rPr>
            </a:br>
            <a:r>
              <a:rPr lang="en-US" kern="1200" dirty="0" smtClean="0">
                <a:latin typeface="Arial" charset="0"/>
              </a:rPr>
              <a:t>Toll-free in Alberta: 310-0000 then 780-427-4952</a:t>
            </a:r>
            <a:br>
              <a:rPr lang="en-US" kern="1200" dirty="0" smtClean="0">
                <a:latin typeface="Arial" charset="0"/>
              </a:rPr>
            </a:br>
            <a:r>
              <a:rPr lang="en-US" kern="1200" dirty="0" smtClean="0">
                <a:latin typeface="Arial" charset="0"/>
              </a:rPr>
              <a:t>These are also free for you to download in the “pdf” or “html” formats at </a:t>
            </a:r>
            <a:r>
              <a:rPr lang="en-US" kern="1200" dirty="0" smtClean="0">
                <a:latin typeface="Arial" charset="0"/>
                <a:hlinkClick r:id="rId4"/>
              </a:rPr>
              <a:t>www.qp.alberta.ca</a:t>
            </a:r>
            <a:r>
              <a:rPr lang="en-US" kern="1200" dirty="0" smtClean="0">
                <a:latin typeface="Arial" charset="0"/>
              </a:rPr>
              <a:t/>
            </a:r>
            <a:br>
              <a:rPr lang="en-US" kern="1200" dirty="0" smtClean="0">
                <a:latin typeface="Arial" charset="0"/>
              </a:rPr>
            </a:br>
            <a:endParaRPr lang="en-US" kern="1200" dirty="0" smtClean="0">
              <a:latin typeface="Arial" charset="0"/>
            </a:endParaRPr>
          </a:p>
          <a:p>
            <a:pPr>
              <a:defRPr/>
            </a:pPr>
            <a:r>
              <a:rPr lang="en-US" b="1" kern="1200" dirty="0" smtClean="0">
                <a:latin typeface="Arial" charset="0"/>
              </a:rPr>
              <a:t>Residential Tenancy Dispute Resolution Service</a:t>
            </a:r>
            <a:r>
              <a:rPr lang="en-US" kern="1200" dirty="0" smtClean="0">
                <a:latin typeface="Arial" charset="0"/>
              </a:rPr>
              <a:t/>
            </a:r>
            <a:br>
              <a:rPr lang="en-US" kern="1200" dirty="0" smtClean="0">
                <a:latin typeface="Arial" charset="0"/>
              </a:rPr>
            </a:br>
            <a:r>
              <a:rPr lang="en-US" kern="1200" dirty="0" smtClean="0">
                <a:latin typeface="Arial" charset="0"/>
              </a:rPr>
              <a:t>Edmonton: 780-644-3000</a:t>
            </a:r>
            <a:br>
              <a:rPr lang="en-US" kern="1200" dirty="0" smtClean="0">
                <a:latin typeface="Arial" charset="0"/>
              </a:rPr>
            </a:br>
            <a:r>
              <a:rPr lang="en-US" kern="1200" dirty="0" smtClean="0">
                <a:latin typeface="Arial" charset="0"/>
              </a:rPr>
              <a:t>Calgary: toll-free: 310-0000 then 780-644-3000</a:t>
            </a:r>
            <a:br>
              <a:rPr lang="en-US" kern="1200" dirty="0" smtClean="0">
                <a:latin typeface="Arial" charset="0"/>
              </a:rPr>
            </a:br>
            <a:r>
              <a:rPr lang="en-US" kern="1200" dirty="0" smtClean="0">
                <a:latin typeface="Arial" charset="0"/>
                <a:hlinkClick r:id="rId5"/>
              </a:rPr>
              <a:t>www.rtdrs.alberta.ca</a:t>
            </a:r>
            <a:r>
              <a:rPr lang="en-US" kern="1200" dirty="0" smtClean="0">
                <a:latin typeface="Arial" charset="0"/>
              </a:rPr>
              <a:t> </a:t>
            </a:r>
            <a:br>
              <a:rPr lang="en-US" kern="1200" dirty="0" smtClean="0">
                <a:latin typeface="Arial" charset="0"/>
              </a:rPr>
            </a:br>
            <a:endParaRPr lang="en-US" kern="1200" dirty="0" smtClean="0">
              <a:latin typeface="Arial" charset="0"/>
            </a:endParaRPr>
          </a:p>
        </p:txBody>
      </p:sp>
      <p:sp>
        <p:nvSpPr>
          <p:cNvPr id="25604" name="Rectangle 6"/>
          <p:cNvSpPr>
            <a:spLocks noGrp="1" noChangeArrowheads="1"/>
          </p:cNvSpPr>
          <p:nvPr>
            <p:ph sz="half" idx="4294967295"/>
          </p:nvPr>
        </p:nvSpPr>
        <p:spPr>
          <a:xfrm>
            <a:off x="4648200" y="1447800"/>
            <a:ext cx="4038600" cy="4572000"/>
          </a:xfrm>
        </p:spPr>
        <p:txBody>
          <a:bodyPr/>
          <a:lstStyle/>
          <a:p>
            <a:pPr>
              <a:defRPr/>
            </a:pPr>
            <a:r>
              <a:rPr lang="en-US" b="1" kern="1200" dirty="0" smtClean="0">
                <a:latin typeface="Arial" charset="0"/>
              </a:rPr>
              <a:t>Provincial Court of Alberta</a:t>
            </a:r>
            <a:r>
              <a:rPr lang="en-US" kern="1200" dirty="0" smtClean="0">
                <a:latin typeface="Arial" charset="0"/>
              </a:rPr>
              <a:t/>
            </a:r>
            <a:br>
              <a:rPr lang="en-US" kern="1200" dirty="0" smtClean="0">
                <a:latin typeface="Arial" charset="0"/>
              </a:rPr>
            </a:br>
            <a:r>
              <a:rPr lang="en-US" kern="1200" dirty="0" smtClean="0">
                <a:latin typeface="Arial" charset="0"/>
              </a:rPr>
              <a:t>Landlords and tenants who wish to make an application to the Court under the RTA should obtain the booklet: “</a:t>
            </a:r>
            <a:r>
              <a:rPr lang="en-US" i="1" kern="1200" dirty="0" smtClean="0">
                <a:latin typeface="Arial" charset="0"/>
              </a:rPr>
              <a:t>Application in Provincial Court of Alberta under the  Residential Tenancies Act and Mobile Home Sites Tenancies Act —Instructions for Landlords and Tenants”. </a:t>
            </a:r>
            <a:r>
              <a:rPr lang="en-US" kern="1200" dirty="0" smtClean="0">
                <a:latin typeface="Arial" charset="0"/>
              </a:rPr>
              <a:t/>
            </a:r>
            <a:br>
              <a:rPr lang="en-US" kern="1200" dirty="0" smtClean="0">
                <a:latin typeface="Arial" charset="0"/>
              </a:rPr>
            </a:br>
            <a:r>
              <a:rPr lang="en-US" kern="1200" dirty="0" smtClean="0">
                <a:latin typeface="Arial" charset="0"/>
              </a:rPr>
              <a:t/>
            </a:r>
            <a:br>
              <a:rPr lang="en-US" kern="1200" dirty="0" smtClean="0">
                <a:latin typeface="Arial" charset="0"/>
              </a:rPr>
            </a:br>
            <a:r>
              <a:rPr lang="en-US" kern="1200" dirty="0" smtClean="0">
                <a:latin typeface="Arial" charset="0"/>
              </a:rPr>
              <a:t>To make an application, landlords and tenants will need to obtain the required forms and follow all the instructions provided in the booklet.   The booklet is available at Provincial Court locations or online at: </a:t>
            </a:r>
            <a:r>
              <a:rPr lang="en-CA" dirty="0">
                <a:hlinkClick r:id="rId6"/>
              </a:rPr>
              <a:t>https://</a:t>
            </a:r>
            <a:r>
              <a:rPr lang="en-CA" dirty="0" smtClean="0">
                <a:hlinkClick r:id="rId6"/>
              </a:rPr>
              <a:t>albertacourts.ca/pc/areas-of-law/civil/forms</a:t>
            </a:r>
            <a:endParaRPr lang="en-CA" dirty="0" smtClean="0"/>
          </a:p>
          <a:p>
            <a:pPr>
              <a:defRPr/>
            </a:pPr>
            <a:r>
              <a:rPr lang="en-US" b="1" kern="1200" dirty="0" smtClean="0">
                <a:latin typeface="Arial" charset="0"/>
              </a:rPr>
              <a:t>Service Alberta</a:t>
            </a:r>
          </a:p>
          <a:p>
            <a:pPr indent="0">
              <a:buNone/>
              <a:defRPr/>
            </a:pPr>
            <a:r>
              <a:rPr lang="en-US" kern="1200" dirty="0" smtClean="0">
                <a:latin typeface="Arial" charset="0"/>
              </a:rPr>
              <a:t>Service Alberta investigates contraventions of the </a:t>
            </a:r>
            <a:r>
              <a:rPr lang="en-US" i="1" kern="1200" dirty="0" smtClean="0">
                <a:latin typeface="Arial" charset="0"/>
              </a:rPr>
              <a:t>Residential Tenancies Act.</a:t>
            </a:r>
            <a:r>
              <a:rPr lang="en-US" kern="1200" dirty="0" smtClean="0">
                <a:latin typeface="Arial" charset="0"/>
              </a:rPr>
              <a:t> Refer to the </a:t>
            </a:r>
            <a:r>
              <a:rPr lang="en-US" kern="1200" dirty="0" err="1" smtClean="0">
                <a:latin typeface="Arial" charset="0"/>
              </a:rPr>
              <a:t>infosheet</a:t>
            </a:r>
            <a:r>
              <a:rPr lang="en-US" kern="1200" dirty="0" smtClean="0">
                <a:latin typeface="Arial" charset="0"/>
              </a:rPr>
              <a:t>, “</a:t>
            </a:r>
            <a:r>
              <a:rPr lang="en-US" b="1" kern="1200" dirty="0" smtClean="0">
                <a:latin typeface="Arial" charset="0"/>
              </a:rPr>
              <a:t>Filing a Consumer Complaint with Consumer Services</a:t>
            </a:r>
            <a:r>
              <a:rPr lang="en-US" kern="1200" dirty="0" smtClean="0">
                <a:latin typeface="Arial" charset="0"/>
              </a:rPr>
              <a:t>” on the website at </a:t>
            </a:r>
            <a:r>
              <a:rPr lang="en-US" kern="1200" dirty="0" smtClean="0">
                <a:latin typeface="Arial" charset="0"/>
                <a:hlinkClick r:id="rId7"/>
              </a:rPr>
              <a:t>http://www.servicealberta.ca/pdf/tipsheets/Filing_a_complaint_with_CS.pdf</a:t>
            </a:r>
            <a:endParaRPr lang="en-CA" kern="1200" dirty="0" smtClean="0">
              <a:latin typeface="Arial" charset="0"/>
            </a:endParaRPr>
          </a:p>
        </p:txBody>
      </p:sp>
      <p:sp>
        <p:nvSpPr>
          <p:cNvPr id="30725" name="TextBox 6"/>
          <p:cNvSpPr txBox="1">
            <a:spLocks noChangeArrowheads="1"/>
          </p:cNvSpPr>
          <p:nvPr/>
        </p:nvSpPr>
        <p:spPr bwMode="auto">
          <a:xfrm>
            <a:off x="4648200" y="6179820"/>
            <a:ext cx="2895600" cy="276225"/>
          </a:xfrm>
          <a:prstGeom prst="rect">
            <a:avLst/>
          </a:prstGeom>
          <a:noFill/>
          <a:ln w="9525">
            <a:noFill/>
            <a:miter lim="800000"/>
            <a:headEnd/>
            <a:tailEnd/>
          </a:ln>
        </p:spPr>
        <p:txBody>
          <a:bodyPr>
            <a:spAutoFit/>
          </a:bodyPr>
          <a:lstStyle/>
          <a:p>
            <a:r>
              <a:rPr lang="en-CA" sz="1200" dirty="0">
                <a:hlinkClick r:id="rId8" action="ppaction://hlinksldjump"/>
              </a:rPr>
              <a:t>Continued</a:t>
            </a:r>
            <a:r>
              <a:rPr lang="en-CA" sz="1200" dirty="0">
                <a:solidFill>
                  <a:srgbClr val="7F7F7F"/>
                </a:solidFill>
                <a:hlinkClick r:id="rId8" action="ppaction://hlinksldjump"/>
              </a:rPr>
              <a:t> </a:t>
            </a:r>
            <a:r>
              <a:rPr lang="en-CA" sz="1200" dirty="0">
                <a:hlinkClick r:id="rId8" action="ppaction://hlinksldjump"/>
              </a:rPr>
              <a:t>on</a:t>
            </a:r>
            <a:r>
              <a:rPr lang="en-CA" sz="1200" dirty="0">
                <a:solidFill>
                  <a:srgbClr val="7F7F7F"/>
                </a:solidFill>
                <a:hlinkClick r:id="rId8" action="ppaction://hlinksldjump"/>
              </a:rPr>
              <a:t> </a:t>
            </a:r>
            <a:r>
              <a:rPr lang="en-CA" sz="1200" dirty="0">
                <a:hlinkClick r:id="rId8" action="ppaction://hlinksldjump"/>
              </a:rPr>
              <a:t>the</a:t>
            </a:r>
            <a:r>
              <a:rPr lang="en-CA" sz="1200" dirty="0">
                <a:solidFill>
                  <a:srgbClr val="7F7F7F"/>
                </a:solidFill>
                <a:hlinkClick r:id="rId8" action="ppaction://hlinksldjump"/>
              </a:rPr>
              <a:t> </a:t>
            </a:r>
            <a:r>
              <a:rPr lang="en-CA" sz="1200" dirty="0">
                <a:hlinkClick r:id="rId8" action="ppaction://hlinksldjump"/>
              </a:rPr>
              <a:t>next</a:t>
            </a:r>
            <a:r>
              <a:rPr lang="en-CA" sz="1200" dirty="0">
                <a:solidFill>
                  <a:srgbClr val="7F7F7F"/>
                </a:solidFill>
                <a:hlinkClick r:id="rId8" action="ppaction://hlinksldjump"/>
              </a:rPr>
              <a:t> </a:t>
            </a:r>
            <a:r>
              <a:rPr lang="en-CA" sz="1200" dirty="0">
                <a:hlinkClick r:id="rId8" action="ppaction://hlinksldjump"/>
              </a:rPr>
              <a:t>page</a:t>
            </a:r>
            <a:endParaRPr lang="en-CA" sz="1200" dirty="0"/>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828800" y="152400"/>
            <a:ext cx="6096000" cy="533400"/>
          </a:xfrm>
        </p:spPr>
        <p:txBody>
          <a:bodyPr/>
          <a:lstStyle/>
          <a:p>
            <a:r>
              <a:rPr lang="en-CA" dirty="0" smtClean="0"/>
              <a:t>Resources and Referral Information</a:t>
            </a:r>
            <a:endParaRPr lang="en-US" dirty="0" smtClean="0"/>
          </a:p>
        </p:txBody>
      </p:sp>
      <p:sp>
        <p:nvSpPr>
          <p:cNvPr id="3" name="Content Placeholder 2"/>
          <p:cNvSpPr>
            <a:spLocks noGrp="1"/>
          </p:cNvSpPr>
          <p:nvPr>
            <p:ph sz="half" idx="1"/>
          </p:nvPr>
        </p:nvSpPr>
        <p:spPr>
          <a:xfrm>
            <a:off x="457200" y="1524000"/>
            <a:ext cx="4114800" cy="4495800"/>
          </a:xfrm>
        </p:spPr>
        <p:txBody>
          <a:bodyPr/>
          <a:lstStyle/>
          <a:p>
            <a:pPr marL="0" indent="0">
              <a:spcAft>
                <a:spcPts val="600"/>
              </a:spcAft>
              <a:buFont typeface="Wingdings" pitchFamily="2" charset="2"/>
              <a:buNone/>
              <a:defRPr/>
            </a:pPr>
            <a:r>
              <a:rPr lang="en-US" b="1" dirty="0" smtClean="0">
                <a:solidFill>
                  <a:srgbClr val="FF0000"/>
                </a:solidFill>
              </a:rPr>
              <a:t>LANDLORD AND TENANT ADVISORY BOARDS AND INFORMATION SERVICES</a:t>
            </a:r>
          </a:p>
          <a:p>
            <a:pPr marL="0" indent="0">
              <a:spcBef>
                <a:spcPts val="300"/>
              </a:spcBef>
              <a:spcAft>
                <a:spcPts val="300"/>
              </a:spcAft>
              <a:buFont typeface="Wingdings" pitchFamily="2" charset="2"/>
              <a:buNone/>
              <a:defRPr/>
            </a:pPr>
            <a:r>
              <a:rPr lang="en-US" dirty="0" smtClean="0"/>
              <a:t>These organizations answer residential tenancy questions from both landlords and tenants. They also make tenancy forms available (for a fee). </a:t>
            </a:r>
            <a:endParaRPr lang="en-US" b="1" kern="1200" dirty="0" smtClean="0">
              <a:latin typeface="Arial" charset="0"/>
            </a:endParaRPr>
          </a:p>
          <a:p>
            <a:pPr>
              <a:spcAft>
                <a:spcPts val="600"/>
              </a:spcAft>
              <a:defRPr/>
            </a:pPr>
            <a:r>
              <a:rPr lang="en-US" b="1" kern="1200" dirty="0" smtClean="0">
                <a:latin typeface="Arial" charset="0"/>
              </a:rPr>
              <a:t>Edmonton</a:t>
            </a:r>
            <a:r>
              <a:rPr lang="en-US" kern="1200" dirty="0" smtClean="0">
                <a:latin typeface="Arial" charset="0"/>
              </a:rPr>
              <a:t/>
            </a:r>
            <a:br>
              <a:rPr lang="en-US" kern="1200" dirty="0" smtClean="0">
                <a:latin typeface="Arial" charset="0"/>
              </a:rPr>
            </a:br>
            <a:r>
              <a:rPr lang="en-US" kern="1200" dirty="0" smtClean="0">
                <a:latin typeface="Arial" charset="0"/>
              </a:rPr>
              <a:t>780-496-5959</a:t>
            </a:r>
            <a:r>
              <a:rPr lang="en-US" kern="1200" smtClean="0">
                <a:latin typeface="Arial" charset="0"/>
              </a:rPr>
              <a:t/>
            </a:r>
            <a:br>
              <a:rPr lang="en-US" kern="1200" smtClean="0">
                <a:latin typeface="Arial" charset="0"/>
              </a:rPr>
            </a:br>
            <a:r>
              <a:rPr lang="en-US" kern="1200">
                <a:latin typeface="Arial" charset="0"/>
                <a:hlinkClick r:id="rId4"/>
              </a:rPr>
              <a:t>https://</a:t>
            </a:r>
            <a:r>
              <a:rPr lang="en-US" kern="1200">
                <a:latin typeface="Arial" charset="0"/>
                <a:hlinkClick r:id="rId4"/>
              </a:rPr>
              <a:t>www.edmonton.ca/programs_services/housing/landlord-and-tenant-advisory-board.aspx </a:t>
            </a:r>
            <a:endParaRPr lang="en-US" kern="1200" smtClean="0">
              <a:latin typeface="Arial" charset="0"/>
            </a:endParaRPr>
          </a:p>
          <a:p>
            <a:pPr>
              <a:spcAft>
                <a:spcPts val="600"/>
              </a:spcAft>
              <a:defRPr/>
            </a:pPr>
            <a:r>
              <a:rPr lang="en-US" b="1" kern="1200" smtClean="0">
                <a:latin typeface="Arial" charset="0"/>
              </a:rPr>
              <a:t>Central </a:t>
            </a:r>
            <a:r>
              <a:rPr lang="en-US" b="1" kern="1200" dirty="0" smtClean="0">
                <a:latin typeface="Arial" charset="0"/>
              </a:rPr>
              <a:t>Alberta Community Legal Clinic (CACLC)</a:t>
            </a:r>
            <a:r>
              <a:rPr lang="en-US" kern="1200" dirty="0" smtClean="0">
                <a:latin typeface="Arial" charset="0"/>
              </a:rPr>
              <a:t/>
            </a:r>
            <a:br>
              <a:rPr lang="en-US" kern="1200" dirty="0" smtClean="0">
                <a:latin typeface="Arial" charset="0"/>
              </a:rPr>
            </a:br>
            <a:r>
              <a:rPr lang="en-US" kern="1200" dirty="0" smtClean="0">
                <a:latin typeface="Arial" charset="0"/>
              </a:rPr>
              <a:t>Red Deer: 403-314-9129 or </a:t>
            </a:r>
            <a:br>
              <a:rPr lang="en-US" kern="1200" dirty="0" smtClean="0">
                <a:latin typeface="Arial" charset="0"/>
              </a:rPr>
            </a:br>
            <a:r>
              <a:rPr lang="en-US" kern="1200" dirty="0" smtClean="0">
                <a:latin typeface="Arial" charset="0"/>
              </a:rPr>
              <a:t>Toll Free: 1-877-314-9129</a:t>
            </a:r>
            <a:br>
              <a:rPr lang="en-US" kern="1200" dirty="0" smtClean="0">
                <a:latin typeface="Arial" charset="0"/>
              </a:rPr>
            </a:br>
            <a:r>
              <a:rPr lang="en-US" kern="1200" dirty="0" smtClean="0">
                <a:latin typeface="Arial" charset="0"/>
                <a:hlinkClick r:id="rId5"/>
              </a:rPr>
              <a:t>www.communitylegalclinic.net</a:t>
            </a:r>
            <a:r>
              <a:rPr lang="en-US" kern="1200" dirty="0" smtClean="0">
                <a:latin typeface="Arial" charset="0"/>
              </a:rPr>
              <a:t> </a:t>
            </a:r>
          </a:p>
        </p:txBody>
      </p:sp>
      <p:sp>
        <p:nvSpPr>
          <p:cNvPr id="4" name="Content Placeholder 3"/>
          <p:cNvSpPr>
            <a:spLocks noGrp="1"/>
          </p:cNvSpPr>
          <p:nvPr>
            <p:ph sz="half" idx="4294967295"/>
          </p:nvPr>
        </p:nvSpPr>
        <p:spPr>
          <a:xfrm>
            <a:off x="4648200" y="1524000"/>
            <a:ext cx="4114800" cy="4648200"/>
          </a:xfrm>
        </p:spPr>
        <p:txBody>
          <a:bodyPr/>
          <a:lstStyle/>
          <a:p>
            <a:pPr marL="0" indent="0">
              <a:buFont typeface="Wingdings" pitchFamily="2" charset="2"/>
              <a:buNone/>
              <a:defRPr/>
            </a:pPr>
            <a:r>
              <a:rPr lang="en-US" b="1" dirty="0" smtClean="0">
                <a:solidFill>
                  <a:srgbClr val="FF0000"/>
                </a:solidFill>
              </a:rPr>
              <a:t>LANDLORD ASSOCIATIONS </a:t>
            </a:r>
          </a:p>
          <a:p>
            <a:pPr>
              <a:defRPr/>
            </a:pPr>
            <a:r>
              <a:rPr lang="en-US" b="1" kern="1200" dirty="0" smtClean="0">
                <a:latin typeface="Arial" charset="0"/>
              </a:rPr>
              <a:t>Calgary Residential Rental Association </a:t>
            </a:r>
            <a:r>
              <a:rPr lang="en-US" kern="1200" dirty="0" smtClean="0">
                <a:latin typeface="Arial" charset="0"/>
              </a:rPr>
              <a:t/>
            </a:r>
            <a:br>
              <a:rPr lang="en-US" kern="1200" dirty="0" smtClean="0">
                <a:latin typeface="Arial" charset="0"/>
              </a:rPr>
            </a:br>
            <a:r>
              <a:rPr lang="en-US" kern="1200" dirty="0" smtClean="0">
                <a:latin typeface="Arial" charset="0"/>
              </a:rPr>
              <a:t>403-265-6055</a:t>
            </a:r>
            <a:br>
              <a:rPr lang="en-US" kern="1200" dirty="0" smtClean="0">
                <a:latin typeface="Arial" charset="0"/>
              </a:rPr>
            </a:br>
            <a:r>
              <a:rPr lang="en-US" kern="1200" dirty="0" smtClean="0">
                <a:latin typeface="Arial" charset="0"/>
              </a:rPr>
              <a:t> </a:t>
            </a:r>
            <a:r>
              <a:rPr lang="en-US" kern="1200" dirty="0" smtClean="0">
                <a:latin typeface="Arial" charset="0"/>
                <a:hlinkClick r:id="rId6"/>
              </a:rPr>
              <a:t>http://www.crra.ca</a:t>
            </a:r>
            <a:r>
              <a:rPr lang="en-US" kern="1200" dirty="0" smtClean="0">
                <a:latin typeface="Arial" charset="0"/>
              </a:rPr>
              <a:t> </a:t>
            </a:r>
          </a:p>
          <a:p>
            <a:pPr>
              <a:defRPr/>
            </a:pPr>
            <a:r>
              <a:rPr lang="en-US" b="1" kern="1200" dirty="0">
                <a:latin typeface="Arial" charset="0"/>
              </a:rPr>
              <a:t>Alberta Residential Landlord Association</a:t>
            </a:r>
            <a:r>
              <a:rPr lang="en-US" b="1" kern="1200" dirty="0" smtClean="0">
                <a:latin typeface="Arial" charset="0"/>
              </a:rPr>
              <a:t/>
            </a:r>
            <a:br>
              <a:rPr lang="en-US" b="1" kern="1200" dirty="0" smtClean="0">
                <a:latin typeface="Arial" charset="0"/>
              </a:rPr>
            </a:br>
            <a:r>
              <a:rPr lang="en-US" kern="1200" dirty="0" smtClean="0">
                <a:latin typeface="Arial" charset="0"/>
              </a:rPr>
              <a:t>780-413-9773</a:t>
            </a:r>
            <a:br>
              <a:rPr lang="en-US" kern="1200" dirty="0" smtClean="0">
                <a:latin typeface="Arial" charset="0"/>
              </a:rPr>
            </a:br>
            <a:r>
              <a:rPr lang="en-US" kern="1200" dirty="0">
                <a:latin typeface="Arial" charset="0"/>
                <a:hlinkClick r:id="rId7"/>
              </a:rPr>
              <a:t>http://www.albertalandlord.org</a:t>
            </a:r>
            <a:r>
              <a:rPr lang="en-US" kern="1200" dirty="0" smtClean="0">
                <a:latin typeface="Arial" charset="0"/>
                <a:hlinkClick r:id="rId7"/>
              </a:rPr>
              <a:t>/</a:t>
            </a:r>
            <a:r>
              <a:rPr lang="en-US" kern="1200" dirty="0" smtClean="0">
                <a:latin typeface="Arial" charset="0"/>
              </a:rPr>
              <a:t> </a:t>
            </a:r>
            <a:br>
              <a:rPr lang="en-US" kern="1200" dirty="0" smtClean="0">
                <a:latin typeface="Arial" charset="0"/>
              </a:rPr>
            </a:br>
            <a:r>
              <a:rPr lang="en-US" kern="1200" dirty="0" smtClean="0">
                <a:latin typeface="Arial" charset="0"/>
              </a:rPr>
              <a:t> </a:t>
            </a:r>
          </a:p>
          <a:p>
            <a:pPr marL="0" indent="0">
              <a:buFont typeface="Wingdings" pitchFamily="2" charset="2"/>
              <a:buNone/>
              <a:defRPr/>
            </a:pPr>
            <a:r>
              <a:rPr lang="en-US" b="1" dirty="0" smtClean="0">
                <a:solidFill>
                  <a:srgbClr val="FF0000"/>
                </a:solidFill>
              </a:rPr>
              <a:t>OTHER REFERRALS</a:t>
            </a:r>
          </a:p>
          <a:p>
            <a:pPr>
              <a:defRPr/>
            </a:pPr>
            <a:r>
              <a:rPr lang="en-US" b="1" kern="1200" dirty="0" smtClean="0">
                <a:latin typeface="Arial" charset="0"/>
              </a:rPr>
              <a:t>Laws for Landlords in Alberta</a:t>
            </a:r>
            <a:br>
              <a:rPr lang="en-US" b="1" kern="1200" dirty="0" smtClean="0">
                <a:latin typeface="Arial" charset="0"/>
              </a:rPr>
            </a:br>
            <a:r>
              <a:rPr lang="en-US" kern="1200" dirty="0" smtClean="0">
                <a:latin typeface="Arial" charset="0"/>
                <a:hlinkClick r:id="rId8"/>
              </a:rPr>
              <a:t>www.landlordandtenant.org</a:t>
            </a:r>
            <a:r>
              <a:rPr lang="en-US" kern="1200" dirty="0" smtClean="0">
                <a:latin typeface="Arial" charset="0"/>
              </a:rPr>
              <a:t>    </a:t>
            </a:r>
          </a:p>
          <a:p>
            <a:pPr>
              <a:defRPr/>
            </a:pPr>
            <a:r>
              <a:rPr lang="en-US" b="1" kern="1200" dirty="0" smtClean="0">
                <a:latin typeface="Arial" charset="0"/>
              </a:rPr>
              <a:t>Landlord and Tenant Law in Alberta </a:t>
            </a:r>
            <a:r>
              <a:rPr lang="en-US" b="1" baseline="30000" dirty="0" smtClean="0"/>
              <a:t/>
            </a:r>
            <a:br>
              <a:rPr lang="en-US" b="1" baseline="30000" dirty="0" smtClean="0"/>
            </a:br>
            <a:r>
              <a:rPr lang="en-US" kern="1200" dirty="0" smtClean="0">
                <a:latin typeface="Arial" charset="0"/>
                <a:hlinkClick r:id="rId9"/>
              </a:rPr>
              <a:t>www.slsedmonton.com/civil/landlord-and-tenant-law/</a:t>
            </a:r>
          </a:p>
          <a:p>
            <a:pPr>
              <a:defRPr/>
            </a:pPr>
            <a:r>
              <a:rPr lang="en-US" b="1" kern="1200" dirty="0" smtClean="0">
                <a:latin typeface="Arial" charset="0"/>
              </a:rPr>
              <a:t>Canadian Mortgage and Housing Corporation</a:t>
            </a:r>
            <a:r>
              <a:rPr lang="en-US" kern="1200" dirty="0" smtClean="0">
                <a:latin typeface="Arial" charset="0"/>
              </a:rPr>
              <a:t/>
            </a:r>
            <a:br>
              <a:rPr lang="en-US" kern="1200" dirty="0" smtClean="0">
                <a:latin typeface="Arial" charset="0"/>
              </a:rPr>
            </a:br>
            <a:r>
              <a:rPr lang="en-US" i="1" kern="1200" dirty="0" smtClean="0">
                <a:latin typeface="Arial" charset="0"/>
              </a:rPr>
              <a:t>Renting in Canada</a:t>
            </a:r>
            <a:br>
              <a:rPr lang="en-US" i="1" kern="1200" dirty="0" smtClean="0">
                <a:latin typeface="Arial" charset="0"/>
              </a:rPr>
            </a:br>
            <a:r>
              <a:rPr lang="en-US" kern="1200" dirty="0">
                <a:latin typeface="Arial" charset="0"/>
                <a:hlinkClick r:id="rId10"/>
              </a:rPr>
              <a:t>https://</a:t>
            </a:r>
            <a:r>
              <a:rPr lang="en-US" kern="1200" dirty="0" smtClean="0">
                <a:latin typeface="Arial" charset="0"/>
                <a:hlinkClick r:id="rId10"/>
              </a:rPr>
              <a:t>www.cmhc-schl.gc.ca/en/rental-housing</a:t>
            </a:r>
            <a:r>
              <a:rPr lang="en-US" kern="1200" dirty="0" smtClean="0">
                <a:latin typeface="Arial" charset="0"/>
              </a:rPr>
              <a:t> </a:t>
            </a:r>
          </a:p>
          <a:p>
            <a:pPr>
              <a:defRPr/>
            </a:pPr>
            <a:r>
              <a:rPr lang="en-US" b="1" kern="1200" dirty="0" smtClean="0">
                <a:latin typeface="Arial" charset="0"/>
              </a:rPr>
              <a:t>Centre for Public Legal Information (CPLEA)</a:t>
            </a:r>
            <a:r>
              <a:rPr lang="en-US" b="1" baseline="30000" dirty="0" smtClean="0"/>
              <a:t/>
            </a:r>
            <a:br>
              <a:rPr lang="en-US" b="1" baseline="30000" dirty="0" smtClean="0"/>
            </a:br>
            <a:r>
              <a:rPr lang="en-US" kern="1200" dirty="0" smtClean="0">
                <a:latin typeface="Arial" charset="0"/>
              </a:rPr>
              <a:t>780-451-8764</a:t>
            </a:r>
            <a:r>
              <a:rPr lang="en-US" b="1" baseline="30000" dirty="0" smtClean="0"/>
              <a:t/>
            </a:r>
            <a:br>
              <a:rPr lang="en-US" b="1" baseline="30000" dirty="0" smtClean="0"/>
            </a:br>
            <a:r>
              <a:rPr lang="en-US" kern="1200" dirty="0" smtClean="0">
                <a:latin typeface="Arial" charset="0"/>
                <a:hlinkClick r:id="rId11"/>
              </a:rPr>
              <a:t>http://www.cplea.ca/</a:t>
            </a:r>
            <a:endParaRPr lang="en-US" kern="1200" dirty="0" smtClean="0">
              <a:latin typeface="Arial" charset="0"/>
              <a:hlinkClick r:id="rId5"/>
            </a:endParaRPr>
          </a:p>
          <a:p>
            <a:pPr>
              <a:defRPr/>
            </a:pPr>
            <a:endParaRPr lang="en-US" kern="1200" dirty="0" smtClean="0">
              <a:latin typeface="Arial" charset="0"/>
              <a:hlinkClick r:id="rId5"/>
            </a:endParaRPr>
          </a:p>
          <a:p>
            <a:pPr marL="0" indent="0" algn="ctr">
              <a:buNone/>
              <a:defRPr/>
            </a:pPr>
            <a:r>
              <a:rPr lang="en-US" kern="1200" dirty="0" smtClean="0">
                <a:latin typeface="Arial" charset="0"/>
              </a:rPr>
              <a:t>                                            June 2018</a:t>
            </a:r>
          </a:p>
          <a:p>
            <a:pPr>
              <a:buFont typeface="Wingdings" pitchFamily="2" charset="2"/>
              <a:buNone/>
              <a:defRPr/>
            </a:pPr>
            <a:endParaRPr lang="en-US" kern="1200" dirty="0" smtClean="0">
              <a:latin typeface="Arial" charset="0"/>
            </a:endParaRPr>
          </a:p>
        </p:txBody>
      </p:sp>
      <p:sp>
        <p:nvSpPr>
          <p:cNvPr id="31749" name="AutoShape 9">
            <a:hlinkClick r:id="rId12"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31750" name="TextBox 7"/>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1676400" y="228600"/>
            <a:ext cx="6858000" cy="355600"/>
          </a:xfrm>
        </p:spPr>
        <p:txBody>
          <a:bodyPr/>
          <a:lstStyle/>
          <a:p>
            <a:pPr eaLnBrk="1" hangingPunct="1"/>
            <a:r>
              <a:rPr lang="en-CA" smtClean="0"/>
              <a:t>Responsibilities</a:t>
            </a:r>
            <a:r>
              <a:rPr lang="en-CA" smtClean="0">
                <a:solidFill>
                  <a:srgbClr val="7F7F7F"/>
                </a:solidFill>
              </a:rPr>
              <a:t> </a:t>
            </a:r>
            <a:r>
              <a:rPr lang="en-CA" smtClean="0"/>
              <a:t>of</a:t>
            </a:r>
            <a:r>
              <a:rPr lang="en-CA" smtClean="0">
                <a:solidFill>
                  <a:srgbClr val="7F7F7F"/>
                </a:solidFill>
              </a:rPr>
              <a:t> </a:t>
            </a:r>
            <a:r>
              <a:rPr lang="en-CA" smtClean="0"/>
              <a:t>Landlords</a:t>
            </a:r>
            <a:r>
              <a:rPr lang="en-CA" smtClean="0">
                <a:solidFill>
                  <a:srgbClr val="7F7F7F"/>
                </a:solidFill>
              </a:rPr>
              <a:t> </a:t>
            </a:r>
            <a:r>
              <a:rPr lang="en-CA" smtClean="0"/>
              <a:t>&amp;</a:t>
            </a:r>
            <a:r>
              <a:rPr lang="en-CA" smtClean="0">
                <a:solidFill>
                  <a:srgbClr val="7F7F7F"/>
                </a:solidFill>
              </a:rPr>
              <a:t> </a:t>
            </a:r>
            <a:r>
              <a:rPr lang="en-CA" smtClean="0"/>
              <a:t>Tenants</a:t>
            </a:r>
            <a:r>
              <a:rPr lang="en-US" smtClean="0">
                <a:solidFill>
                  <a:srgbClr val="7F7F7F"/>
                </a:solidFill>
              </a:rPr>
              <a:t> </a:t>
            </a:r>
          </a:p>
        </p:txBody>
      </p:sp>
      <p:sp>
        <p:nvSpPr>
          <p:cNvPr id="17411" name="Rectangle 5"/>
          <p:cNvSpPr>
            <a:spLocks noGrp="1" noChangeArrowheads="1"/>
          </p:cNvSpPr>
          <p:nvPr>
            <p:ph type="body" sz="half" idx="1"/>
          </p:nvPr>
        </p:nvSpPr>
        <p:spPr>
          <a:xfrm>
            <a:off x="381000" y="1371600"/>
            <a:ext cx="4191000" cy="4906963"/>
          </a:xfrm>
        </p:spPr>
        <p:txBody>
          <a:bodyPr/>
          <a:lstStyle/>
          <a:p>
            <a:pPr marL="0" indent="0" eaLnBrk="1" hangingPunct="1">
              <a:buFont typeface="Wingdings" pitchFamily="2" charset="2"/>
              <a:buNone/>
              <a:defRPr/>
            </a:pPr>
            <a:r>
              <a:rPr lang="en-CA" dirty="0" smtClean="0"/>
              <a:t>The </a:t>
            </a:r>
            <a:r>
              <a:rPr lang="en-CA" b="1" i="1" dirty="0" smtClean="0"/>
              <a:t>Residential Tenancies Act </a:t>
            </a:r>
            <a:r>
              <a:rPr lang="en-CA" dirty="0" smtClean="0"/>
              <a:t>(RTA) says a </a:t>
            </a:r>
            <a:r>
              <a:rPr lang="en-CA" b="1" dirty="0" smtClean="0"/>
              <a:t>landlord </a:t>
            </a:r>
            <a:r>
              <a:rPr lang="en-CA" dirty="0" smtClean="0"/>
              <a:t>may be:</a:t>
            </a:r>
          </a:p>
          <a:p>
            <a:pPr marL="288925" indent="-288925" eaLnBrk="1" hangingPunct="1">
              <a:tabLst>
                <a:tab pos="288925" algn="l"/>
              </a:tabLst>
              <a:defRPr/>
            </a:pPr>
            <a:r>
              <a:rPr lang="en-CA" dirty="0" smtClean="0"/>
              <a:t>The owner of the premises;</a:t>
            </a:r>
          </a:p>
          <a:p>
            <a:pPr marL="288925" indent="-288925" eaLnBrk="1" hangingPunct="1">
              <a:tabLst>
                <a:tab pos="288925" algn="l"/>
              </a:tabLst>
              <a:defRPr/>
            </a:pPr>
            <a:r>
              <a:rPr lang="en-CA" dirty="0" smtClean="0"/>
              <a:t>a property manager, leasing agent, caretaker, building manager, or anyone acting for the owner;</a:t>
            </a:r>
          </a:p>
          <a:p>
            <a:pPr marL="288925" indent="-288925" eaLnBrk="1" hangingPunct="1">
              <a:tabLst>
                <a:tab pos="288925" algn="l"/>
              </a:tabLst>
              <a:defRPr/>
            </a:pPr>
            <a:r>
              <a:rPr lang="en-CA" dirty="0" smtClean="0"/>
              <a:t>A person who as the same rights as the landlord; or</a:t>
            </a:r>
          </a:p>
          <a:p>
            <a:pPr marL="288925" indent="-288925" eaLnBrk="1" hangingPunct="1">
              <a:tabLst>
                <a:tab pos="288925" algn="l"/>
              </a:tabLst>
              <a:defRPr/>
            </a:pPr>
            <a:r>
              <a:rPr lang="en-CA" dirty="0" smtClean="0"/>
              <a:t>The heirs, assignees, personal representative and successors in title of the owner. </a:t>
            </a:r>
          </a:p>
          <a:p>
            <a:pPr marL="288925" indent="-288925" eaLnBrk="1" hangingPunct="1">
              <a:buFont typeface="Wingdings" pitchFamily="2" charset="2"/>
              <a:buNone/>
              <a:tabLst>
                <a:tab pos="288925" algn="l"/>
              </a:tabLst>
              <a:defRPr/>
            </a:pPr>
            <a:r>
              <a:rPr lang="en-CA" dirty="0" smtClean="0"/>
              <a:t>The RTA </a:t>
            </a:r>
            <a:r>
              <a:rPr lang="en-CA" b="1" dirty="0" smtClean="0"/>
              <a:t>requires</a:t>
            </a:r>
            <a:r>
              <a:rPr lang="en-CA" dirty="0" smtClean="0"/>
              <a:t> landlords to:</a:t>
            </a:r>
          </a:p>
          <a:p>
            <a:pPr marL="288925" indent="-288925" eaLnBrk="1" hangingPunct="1">
              <a:tabLst>
                <a:tab pos="288925" algn="l"/>
              </a:tabLst>
              <a:defRPr/>
            </a:pPr>
            <a:r>
              <a:rPr lang="en-CA" dirty="0" smtClean="0"/>
              <a:t>Make the premises available on the agreed move-in date.</a:t>
            </a:r>
          </a:p>
          <a:p>
            <a:pPr marL="288925" indent="-288925" eaLnBrk="1" hangingPunct="1">
              <a:tabLst>
                <a:tab pos="288925" algn="l"/>
              </a:tabLst>
              <a:defRPr/>
            </a:pPr>
            <a:r>
              <a:rPr lang="en-CA" dirty="0" smtClean="0"/>
              <a:t>Provide a copy of the residential tenancy agreement to the tenant within 21 days of signing.</a:t>
            </a:r>
          </a:p>
          <a:p>
            <a:pPr marL="288925" indent="-288925" eaLnBrk="1" hangingPunct="1">
              <a:tabLst>
                <a:tab pos="288925" algn="l"/>
              </a:tabLst>
              <a:defRPr/>
            </a:pPr>
            <a:r>
              <a:rPr lang="en-CA" b="1" dirty="0" smtClean="0"/>
              <a:t>Not</a:t>
            </a:r>
            <a:r>
              <a:rPr lang="en-CA" dirty="0" smtClean="0"/>
              <a:t> disturb a tenant’s peaceful enjoyment of the premises, that is, not bother a tenant beyond what is necessary to do the landlord’s business.</a:t>
            </a:r>
          </a:p>
          <a:p>
            <a:pPr marL="288925" indent="-288925" eaLnBrk="1" hangingPunct="1">
              <a:tabLst>
                <a:tab pos="288925" algn="l"/>
              </a:tabLst>
              <a:defRPr/>
            </a:pPr>
            <a:r>
              <a:rPr lang="en-CA" dirty="0" smtClean="0">
                <a:latin typeface="Arial" charset="0"/>
              </a:rPr>
              <a:t>Give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written</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7</a:t>
            </a:r>
            <a:r>
              <a:rPr lang="en-CA" dirty="0" smtClean="0">
                <a:solidFill>
                  <a:srgbClr val="7F7F7F"/>
                </a:solidFill>
                <a:latin typeface="Arial" charset="0"/>
              </a:rPr>
              <a:t> </a:t>
            </a:r>
            <a:r>
              <a:rPr lang="en-CA" dirty="0" smtClean="0">
                <a:latin typeface="Arial" charset="0"/>
              </a:rPr>
              <a:t>days</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moving</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post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very</a:t>
            </a:r>
            <a:r>
              <a:rPr lang="en-CA" dirty="0" smtClean="0">
                <a:solidFill>
                  <a:srgbClr val="7F7F7F"/>
                </a:solidFill>
                <a:latin typeface="Arial" charset="0"/>
              </a:rPr>
              <a:t> </a:t>
            </a:r>
            <a:r>
              <a:rPr lang="en-CA" dirty="0" smtClean="0">
                <a:latin typeface="Arial" charset="0"/>
              </a:rPr>
              <a:t>visible</a:t>
            </a:r>
            <a:r>
              <a:rPr lang="en-CA" dirty="0" smtClean="0">
                <a:solidFill>
                  <a:srgbClr val="7F7F7F"/>
                </a:solidFill>
                <a:latin typeface="Arial" charset="0"/>
              </a:rPr>
              <a:t> </a:t>
            </a:r>
            <a:r>
              <a:rPr lang="en-CA" dirty="0" smtClean="0">
                <a:latin typeface="Arial" charset="0"/>
              </a:rPr>
              <a:t>place</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building’s</a:t>
            </a:r>
            <a:r>
              <a:rPr lang="en-CA" dirty="0" smtClean="0">
                <a:solidFill>
                  <a:srgbClr val="7F7F7F"/>
                </a:solidFill>
                <a:latin typeface="Arial" charset="0"/>
              </a:rPr>
              <a:t> </a:t>
            </a:r>
            <a:r>
              <a:rPr lang="en-CA" dirty="0" smtClean="0">
                <a:latin typeface="Arial" charset="0"/>
              </a:rPr>
              <a:t>common</a:t>
            </a:r>
            <a:r>
              <a:rPr lang="en-CA" dirty="0" smtClean="0">
                <a:solidFill>
                  <a:srgbClr val="7F7F7F"/>
                </a:solidFill>
                <a:latin typeface="Arial" charset="0"/>
              </a:rPr>
              <a:t> </a:t>
            </a:r>
            <a:r>
              <a:rPr lang="en-CA" dirty="0" smtClean="0">
                <a:latin typeface="Arial" charset="0"/>
              </a:rPr>
              <a:t>area.</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must</a:t>
            </a:r>
            <a:r>
              <a:rPr lang="en-CA" dirty="0" smtClean="0">
                <a:solidFill>
                  <a:srgbClr val="7F7F7F"/>
                </a:solidFill>
                <a:latin typeface="Arial" charset="0"/>
              </a:rPr>
              <a:t> </a:t>
            </a:r>
            <a:r>
              <a:rPr lang="en-CA" dirty="0" smtClean="0">
                <a:latin typeface="Arial" charset="0"/>
              </a:rPr>
              <a:t>keep</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up</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date.</a:t>
            </a:r>
            <a:endParaRPr lang="en-US" dirty="0" smtClean="0">
              <a:latin typeface="Arial" charset="0"/>
            </a:endParaRPr>
          </a:p>
          <a:p>
            <a:pPr marL="288925" indent="-288925" eaLnBrk="1" hangingPunct="1">
              <a:tabLst>
                <a:tab pos="288925" algn="l"/>
              </a:tabLst>
              <a:defRPr/>
            </a:pPr>
            <a:endParaRPr lang="en-CA" dirty="0" smtClean="0"/>
          </a:p>
        </p:txBody>
      </p:sp>
      <p:sp>
        <p:nvSpPr>
          <p:cNvPr id="5124" name="Rectangle 6"/>
          <p:cNvSpPr>
            <a:spLocks noGrp="1" noChangeArrowheads="1"/>
          </p:cNvSpPr>
          <p:nvPr>
            <p:ph type="body" sz="half" idx="4294967295"/>
          </p:nvPr>
        </p:nvSpPr>
        <p:spPr>
          <a:xfrm>
            <a:off x="4572000" y="1371600"/>
            <a:ext cx="4343400" cy="4572000"/>
          </a:xfrm>
        </p:spPr>
        <p:txBody>
          <a:bodyPr/>
          <a:lstStyle/>
          <a:p>
            <a:pPr eaLnBrk="1" hangingPunct="1">
              <a:spcAft>
                <a:spcPts val="0"/>
              </a:spcAft>
              <a:buClr>
                <a:schemeClr val="tx2">
                  <a:lumMod val="75000"/>
                </a:schemeClr>
              </a:buClr>
              <a:defRPr/>
            </a:pPr>
            <a:r>
              <a:rPr lang="en-CA" dirty="0" smtClean="0">
                <a:latin typeface="Arial" charset="0"/>
              </a:rPr>
              <a:t>Ensure the premises are habitable at the beginning and during the tenancy. The premises must meet the Minimum Housing and Health Standards under Alberta’s </a:t>
            </a:r>
            <a:r>
              <a:rPr lang="en-CA" i="1" dirty="0" smtClean="0">
                <a:latin typeface="Arial" charset="0"/>
              </a:rPr>
              <a:t>Public Health Act </a:t>
            </a:r>
            <a:r>
              <a:rPr lang="en-CA" dirty="0" smtClean="0">
                <a:latin typeface="Arial" charset="0"/>
              </a:rPr>
              <a:t>and Housing Regulation</a:t>
            </a:r>
            <a:br>
              <a:rPr lang="en-CA" dirty="0" smtClean="0">
                <a:latin typeface="Arial" charset="0"/>
              </a:rPr>
            </a:br>
            <a:r>
              <a:rPr lang="en-CA" dirty="0">
                <a:latin typeface="Arial" charset="0"/>
                <a:hlinkClick r:id="rId4"/>
              </a:rPr>
              <a:t>https://</a:t>
            </a:r>
            <a:r>
              <a:rPr lang="en-CA" dirty="0" smtClean="0">
                <a:latin typeface="Arial" charset="0"/>
                <a:hlinkClick r:id="rId4"/>
              </a:rPr>
              <a:t>open.alberta.ca/publications/minimum-housing-and-health-standards</a:t>
            </a:r>
            <a:endParaRPr lang="en-CA" dirty="0" smtClean="0">
              <a:latin typeface="Arial" charset="0"/>
            </a:endParaRPr>
          </a:p>
          <a:p>
            <a:pPr eaLnBrk="1" hangingPunct="1">
              <a:spcAft>
                <a:spcPts val="0"/>
              </a:spcAft>
              <a:defRPr/>
            </a:pPr>
            <a:r>
              <a:rPr lang="en-CA" dirty="0" smtClean="0">
                <a:latin typeface="Arial" charset="0"/>
              </a:rPr>
              <a:t>Inspect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with</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one</a:t>
            </a:r>
            <a:r>
              <a:rPr lang="en-CA" dirty="0" smtClean="0">
                <a:solidFill>
                  <a:srgbClr val="7F7F7F"/>
                </a:solidFill>
                <a:latin typeface="Arial" charset="0"/>
              </a:rPr>
              <a:t> </a:t>
            </a:r>
            <a:r>
              <a:rPr lang="en-CA" dirty="0" smtClean="0">
                <a:latin typeface="Arial" charset="0"/>
              </a:rPr>
              <a:t>week</a:t>
            </a:r>
            <a:r>
              <a:rPr lang="en-CA" dirty="0" smtClean="0">
                <a:solidFill>
                  <a:srgbClr val="7F7F7F"/>
                </a:solidFill>
                <a:latin typeface="Arial" charset="0"/>
              </a:rPr>
              <a:t> </a:t>
            </a:r>
            <a:r>
              <a:rPr lang="en-CA" dirty="0" smtClean="0">
                <a:latin typeface="Arial" charset="0"/>
              </a:rPr>
              <a:t>before</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moves</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must</a:t>
            </a:r>
            <a:r>
              <a:rPr lang="en-CA" dirty="0" smtClean="0">
                <a:solidFill>
                  <a:srgbClr val="7F7F7F"/>
                </a:solidFill>
                <a:latin typeface="Arial" charset="0"/>
              </a:rPr>
              <a:t> </a:t>
            </a:r>
            <a:r>
              <a:rPr lang="en-CA" dirty="0" smtClean="0">
                <a:latin typeface="Arial" charset="0"/>
              </a:rPr>
              <a:t>give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signed</a:t>
            </a:r>
            <a:r>
              <a:rPr lang="en-CA" dirty="0" smtClean="0">
                <a:solidFill>
                  <a:srgbClr val="7F7F7F"/>
                </a:solidFill>
                <a:latin typeface="Arial" charset="0"/>
              </a:rPr>
              <a:t> </a:t>
            </a:r>
            <a:r>
              <a:rPr lang="en-CA" dirty="0" smtClean="0">
                <a:latin typeface="Arial" charset="0"/>
              </a:rPr>
              <a:t>copy</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inspection</a:t>
            </a:r>
            <a:r>
              <a:rPr lang="en-CA" dirty="0" smtClean="0">
                <a:solidFill>
                  <a:srgbClr val="7F7F7F"/>
                </a:solidFill>
                <a:latin typeface="Arial" charset="0"/>
              </a:rPr>
              <a:t> </a:t>
            </a:r>
            <a:r>
              <a:rPr lang="en-CA" dirty="0" smtClean="0">
                <a:latin typeface="Arial" charset="0"/>
              </a:rPr>
              <a:t>report</a:t>
            </a:r>
            <a:r>
              <a:rPr lang="en-CA" dirty="0" smtClean="0">
                <a:solidFill>
                  <a:srgbClr val="7F7F7F"/>
                </a:solidFill>
                <a:latin typeface="Arial" charset="0"/>
              </a:rPr>
              <a:t> </a:t>
            </a:r>
            <a:r>
              <a:rPr lang="en-CA" dirty="0" smtClean="0">
                <a:latin typeface="Arial" charset="0"/>
              </a:rPr>
              <a:t>(see</a:t>
            </a:r>
            <a:r>
              <a:rPr lang="en-CA" dirty="0" smtClean="0">
                <a:solidFill>
                  <a:srgbClr val="7F7F7F"/>
                </a:solidFill>
                <a:latin typeface="Arial" charset="0"/>
              </a:rPr>
              <a:t> </a:t>
            </a:r>
            <a:r>
              <a:rPr lang="en-CA" dirty="0" smtClean="0">
                <a:latin typeface="Arial" charset="0"/>
              </a:rPr>
              <a:t>Inspection</a:t>
            </a:r>
            <a:r>
              <a:rPr lang="en-CA" dirty="0" smtClean="0">
                <a:solidFill>
                  <a:srgbClr val="7F7F7F"/>
                </a:solidFill>
                <a:latin typeface="Arial" charset="0"/>
              </a:rPr>
              <a:t> </a:t>
            </a:r>
            <a:r>
              <a:rPr lang="en-CA" dirty="0" smtClean="0">
                <a:latin typeface="Arial" charset="0"/>
              </a:rPr>
              <a:t>Reports).</a:t>
            </a:r>
          </a:p>
          <a:p>
            <a:pPr eaLnBrk="1" hangingPunct="1">
              <a:spcAft>
                <a:spcPts val="0"/>
              </a:spcAft>
              <a:defRPr/>
            </a:pPr>
            <a:r>
              <a:rPr lang="en-CA" dirty="0" smtClean="0">
                <a:latin typeface="Arial" charset="0"/>
              </a:rPr>
              <a:t>Deposit</a:t>
            </a:r>
            <a:r>
              <a:rPr lang="en-CA" dirty="0" smtClean="0">
                <a:solidFill>
                  <a:srgbClr val="7F7F7F"/>
                </a:solidFill>
                <a:latin typeface="Arial" charset="0"/>
              </a:rPr>
              <a:t> </a:t>
            </a:r>
            <a:r>
              <a:rPr lang="en-CA" dirty="0" smtClean="0">
                <a:latin typeface="Arial" charset="0"/>
              </a:rPr>
              <a:t>all</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deposits</a:t>
            </a:r>
            <a:r>
              <a:rPr lang="en-CA" dirty="0" smtClean="0">
                <a:solidFill>
                  <a:srgbClr val="7F7F7F"/>
                </a:solidFill>
                <a:latin typeface="Arial" charset="0"/>
              </a:rPr>
              <a:t> </a:t>
            </a:r>
            <a:r>
              <a:rPr lang="en-CA" dirty="0" smtClean="0">
                <a:latin typeface="Arial" charset="0"/>
              </a:rPr>
              <a:t>into</a:t>
            </a:r>
            <a:r>
              <a:rPr lang="en-CA" dirty="0" smtClean="0">
                <a:solidFill>
                  <a:srgbClr val="7F7F7F"/>
                </a:solidFill>
                <a:latin typeface="Arial" charset="0"/>
              </a:rPr>
              <a:t> </a:t>
            </a:r>
            <a:r>
              <a:rPr lang="en-CA" dirty="0" smtClean="0">
                <a:latin typeface="Arial" charset="0"/>
              </a:rPr>
              <a:t>an</a:t>
            </a:r>
            <a:r>
              <a:rPr lang="en-CA" dirty="0" smtClean="0">
                <a:solidFill>
                  <a:srgbClr val="7F7F7F"/>
                </a:solidFill>
                <a:latin typeface="Arial" charset="0"/>
              </a:rPr>
              <a:t> </a:t>
            </a:r>
            <a:r>
              <a:rPr lang="en-CA" dirty="0" smtClean="0">
                <a:latin typeface="Arial" charset="0"/>
              </a:rPr>
              <a:t>interest-bearing</a:t>
            </a:r>
            <a:r>
              <a:rPr lang="en-CA" dirty="0" smtClean="0">
                <a:solidFill>
                  <a:srgbClr val="7F7F7F"/>
                </a:solidFill>
                <a:latin typeface="Arial" charset="0"/>
              </a:rPr>
              <a:t> </a:t>
            </a:r>
            <a:r>
              <a:rPr lang="en-CA" dirty="0" smtClean="0">
                <a:latin typeface="Arial" charset="0"/>
              </a:rPr>
              <a:t>trust</a:t>
            </a:r>
            <a:r>
              <a:rPr lang="en-CA" dirty="0" smtClean="0">
                <a:solidFill>
                  <a:srgbClr val="7F7F7F"/>
                </a:solidFill>
                <a:latin typeface="Arial" charset="0"/>
              </a:rPr>
              <a:t> </a:t>
            </a:r>
            <a:r>
              <a:rPr lang="en-CA" dirty="0" smtClean="0">
                <a:latin typeface="Arial" charset="0"/>
              </a:rPr>
              <a:t>account</a:t>
            </a:r>
            <a:r>
              <a:rPr lang="en-CA" dirty="0" smtClean="0">
                <a:solidFill>
                  <a:srgbClr val="7F7F7F"/>
                </a:solidFill>
                <a:latin typeface="Arial" charset="0"/>
              </a:rPr>
              <a:t> </a:t>
            </a:r>
            <a:r>
              <a:rPr lang="en-CA" dirty="0" smtClean="0">
                <a:latin typeface="Arial" charset="0"/>
              </a:rPr>
              <a:t>(see</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Deposits).</a:t>
            </a:r>
          </a:p>
          <a:p>
            <a:pPr eaLnBrk="1" hangingPunct="1">
              <a:spcAft>
                <a:spcPts val="0"/>
              </a:spcAft>
              <a:defRPr/>
            </a:pPr>
            <a:r>
              <a:rPr lang="en-CA" dirty="0" smtClean="0">
                <a:latin typeface="Arial" charset="0"/>
              </a:rPr>
              <a:t>Pay</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interest that is payable on their security</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annually,</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end</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each</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dirty="0" smtClean="0">
                <a:latin typeface="Arial" charset="0"/>
              </a:rPr>
              <a:t>year,</a:t>
            </a:r>
            <a:r>
              <a:rPr lang="en-CA" dirty="0" smtClean="0">
                <a:solidFill>
                  <a:srgbClr val="7F7F7F"/>
                </a:solidFill>
                <a:latin typeface="Arial" charset="0"/>
              </a:rPr>
              <a:t> </a:t>
            </a:r>
            <a:r>
              <a:rPr lang="en-CA" dirty="0" smtClean="0">
                <a:latin typeface="Arial" charset="0"/>
              </a:rPr>
              <a:t>unless</a:t>
            </a:r>
            <a:r>
              <a:rPr lang="en-CA" dirty="0" smtClean="0">
                <a:solidFill>
                  <a:srgbClr val="7F7F7F"/>
                </a:solidFill>
                <a:latin typeface="Arial" charset="0"/>
              </a:rPr>
              <a:t> </a:t>
            </a:r>
            <a:r>
              <a:rPr lang="en-CA" dirty="0" smtClean="0">
                <a:latin typeface="Arial" charset="0"/>
              </a:rPr>
              <a:t>both</a:t>
            </a:r>
            <a:r>
              <a:rPr lang="en-CA" dirty="0" smtClean="0">
                <a:solidFill>
                  <a:srgbClr val="7F7F7F"/>
                </a:solidFill>
                <a:latin typeface="Arial" charset="0"/>
              </a:rPr>
              <a:t> </a:t>
            </a:r>
            <a:r>
              <a:rPr lang="en-CA" dirty="0" smtClean="0">
                <a:latin typeface="Arial" charset="0"/>
              </a:rPr>
              <a:t>parties</a:t>
            </a:r>
            <a:r>
              <a:rPr lang="en-CA" dirty="0" smtClean="0">
                <a:solidFill>
                  <a:srgbClr val="7F7F7F"/>
                </a:solidFill>
                <a:latin typeface="Arial" charset="0"/>
              </a:rPr>
              <a:t> </a:t>
            </a:r>
            <a:r>
              <a:rPr lang="en-CA" dirty="0" smtClean="0">
                <a:latin typeface="Arial" charset="0"/>
              </a:rPr>
              <a:t>agree</a:t>
            </a:r>
            <a:r>
              <a:rPr lang="en-CA" dirty="0" smtClean="0">
                <a:solidFill>
                  <a:srgbClr val="7F7F7F"/>
                </a:solidFill>
                <a:latin typeface="Arial" charset="0"/>
              </a:rPr>
              <a:t> </a:t>
            </a:r>
            <a:r>
              <a:rPr lang="en-CA" dirty="0" smtClean="0">
                <a:latin typeface="Arial" charset="0"/>
              </a:rPr>
              <a:t>that</a:t>
            </a:r>
            <a:r>
              <a:rPr lang="en-CA" dirty="0" smtClean="0">
                <a:solidFill>
                  <a:srgbClr val="7F7F7F"/>
                </a:solidFill>
                <a:latin typeface="Arial" charset="0"/>
              </a:rPr>
              <a:t> </a:t>
            </a:r>
            <a:r>
              <a:rPr lang="en-CA" dirty="0" smtClean="0">
                <a:latin typeface="Arial" charset="0"/>
              </a:rPr>
              <a:t>it</a:t>
            </a:r>
            <a:r>
              <a:rPr lang="en-CA" dirty="0" smtClean="0">
                <a:solidFill>
                  <a:srgbClr val="7F7F7F"/>
                </a:solidFill>
                <a:latin typeface="Arial" charset="0"/>
              </a:rPr>
              <a:t> </a:t>
            </a:r>
            <a:r>
              <a:rPr lang="en-CA" dirty="0" smtClean="0">
                <a:latin typeface="Arial" charset="0"/>
              </a:rPr>
              <a:t>may</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paid</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end</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tenancy.</a:t>
            </a:r>
          </a:p>
          <a:p>
            <a:pPr eaLnBrk="1" hangingPunct="1">
              <a:spcAft>
                <a:spcPts val="0"/>
              </a:spcAft>
              <a:defRPr/>
            </a:pPr>
            <a:r>
              <a:rPr lang="en-CA" dirty="0" smtClean="0">
                <a:latin typeface="Arial" charset="0"/>
              </a:rPr>
              <a:t>A</a:t>
            </a:r>
            <a:r>
              <a:rPr lang="en-CA" dirty="0" smtClean="0">
                <a:solidFill>
                  <a:srgbClr val="7F7F7F"/>
                </a:solidFill>
                <a:latin typeface="Arial" charset="0"/>
              </a:rPr>
              <a:t> </a:t>
            </a:r>
            <a:r>
              <a:rPr lang="en-CA" dirty="0" smtClean="0">
                <a:latin typeface="Arial" charset="0"/>
              </a:rPr>
              <a:t>new</a:t>
            </a:r>
            <a:r>
              <a:rPr lang="en-CA" dirty="0" smtClean="0">
                <a:solidFill>
                  <a:srgbClr val="7F7F7F"/>
                </a:solidFill>
                <a:latin typeface="Arial" charset="0"/>
              </a:rPr>
              <a:t> </a:t>
            </a:r>
            <a:r>
              <a:rPr lang="en-CA" dirty="0" smtClean="0">
                <a:latin typeface="Arial" charset="0"/>
              </a:rPr>
              <a:t>owner</a:t>
            </a:r>
            <a:r>
              <a:rPr lang="en-CA" dirty="0" smtClean="0">
                <a:solidFill>
                  <a:srgbClr val="7F7F7F"/>
                </a:solidFill>
                <a:latin typeface="Arial" charset="0"/>
              </a:rPr>
              <a:t> </a:t>
            </a:r>
            <a:r>
              <a:rPr lang="en-CA" dirty="0" smtClean="0">
                <a:latin typeface="Arial" charset="0"/>
              </a:rPr>
              <a:t>taking</a:t>
            </a:r>
            <a:r>
              <a:rPr lang="en-CA" dirty="0" smtClean="0">
                <a:solidFill>
                  <a:srgbClr val="7F7F7F"/>
                </a:solidFill>
                <a:latin typeface="Arial" charset="0"/>
              </a:rPr>
              <a:t> </a:t>
            </a:r>
            <a:r>
              <a:rPr lang="en-CA" dirty="0" smtClean="0">
                <a:latin typeface="Arial" charset="0"/>
              </a:rPr>
              <a:t>over</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tenancy</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give</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notice</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owner’s</a:t>
            </a:r>
            <a:r>
              <a:rPr lang="en-CA" dirty="0" smtClean="0">
                <a:solidFill>
                  <a:srgbClr val="7F7F7F"/>
                </a:solidFill>
                <a:latin typeface="Arial" charset="0"/>
              </a:rPr>
              <a:t> </a:t>
            </a:r>
            <a:r>
              <a:rPr lang="en-CA" dirty="0" smtClean="0">
                <a:latin typeface="Arial" charset="0"/>
              </a:rPr>
              <a:t>name</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address</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7</a:t>
            </a:r>
            <a:r>
              <a:rPr lang="en-CA" dirty="0" smtClean="0">
                <a:solidFill>
                  <a:srgbClr val="7F7F7F"/>
                </a:solidFill>
                <a:latin typeface="Arial" charset="0"/>
              </a:rPr>
              <a:t> </a:t>
            </a:r>
            <a:r>
              <a:rPr lang="en-CA" dirty="0" smtClean="0">
                <a:latin typeface="Arial" charset="0"/>
              </a:rPr>
              <a:t>days,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statement</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tenant’s</a:t>
            </a:r>
            <a:r>
              <a:rPr lang="en-CA" dirty="0" smtClean="0">
                <a:solidFill>
                  <a:srgbClr val="7F7F7F"/>
                </a:solidFill>
                <a:latin typeface="Arial" charset="0"/>
              </a:rPr>
              <a:t> </a:t>
            </a:r>
            <a:r>
              <a:rPr lang="en-CA" dirty="0" smtClean="0">
                <a:latin typeface="Arial" charset="0"/>
              </a:rPr>
              <a:t>security</a:t>
            </a:r>
            <a:r>
              <a:rPr lang="en-CA" dirty="0" smtClean="0">
                <a:solidFill>
                  <a:srgbClr val="7F7F7F"/>
                </a:solidFill>
                <a:latin typeface="Arial" charset="0"/>
              </a:rPr>
              <a:t> </a:t>
            </a:r>
            <a:r>
              <a:rPr lang="en-CA" dirty="0" smtClean="0">
                <a:latin typeface="Arial" charset="0"/>
              </a:rPr>
              <a:t>deposit</a:t>
            </a:r>
            <a:r>
              <a:rPr lang="en-CA" dirty="0" smtClean="0">
                <a:solidFill>
                  <a:srgbClr val="7F7F7F"/>
                </a:solidFill>
                <a:latin typeface="Arial" charset="0"/>
              </a:rPr>
              <a:t> </a:t>
            </a:r>
            <a:r>
              <a:rPr lang="en-CA" dirty="0" smtClean="0">
                <a:latin typeface="Arial" charset="0"/>
              </a:rPr>
              <a:t>balance</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reasonable</a:t>
            </a:r>
            <a:r>
              <a:rPr lang="en-CA" dirty="0" smtClean="0">
                <a:solidFill>
                  <a:srgbClr val="7F7F7F"/>
                </a:solidFill>
                <a:latin typeface="Arial" charset="0"/>
              </a:rPr>
              <a:t> </a:t>
            </a:r>
            <a:r>
              <a:rPr lang="en-CA" dirty="0" smtClean="0">
                <a:latin typeface="Arial" charset="0"/>
              </a:rPr>
              <a:t>period</a:t>
            </a:r>
            <a:r>
              <a:rPr lang="en-CA" dirty="0" smtClean="0">
                <a:solidFill>
                  <a:srgbClr val="7F7F7F"/>
                </a:solidFill>
                <a:latin typeface="Arial" charset="0"/>
              </a:rPr>
              <a:t> </a:t>
            </a:r>
            <a:r>
              <a:rPr lang="en-CA" dirty="0" smtClean="0">
                <a:latin typeface="Arial" charset="0"/>
              </a:rPr>
              <a:t>of</a:t>
            </a:r>
            <a:r>
              <a:rPr lang="en-CA" dirty="0" smtClean="0">
                <a:solidFill>
                  <a:srgbClr val="7F7F7F"/>
                </a:solidFill>
                <a:latin typeface="Arial" charset="0"/>
              </a:rPr>
              <a:t> </a:t>
            </a:r>
            <a:r>
              <a:rPr lang="en-CA" dirty="0" smtClean="0">
                <a:latin typeface="Arial" charset="0"/>
              </a:rPr>
              <a:t>time.</a:t>
            </a:r>
            <a:r>
              <a:rPr lang="en-CA" dirty="0" smtClean="0">
                <a:solidFill>
                  <a:srgbClr val="7F7F7F"/>
                </a:solidFill>
                <a:latin typeface="Arial" charset="0"/>
              </a:rPr>
              <a:t> </a:t>
            </a:r>
            <a:r>
              <a:rPr lang="en-CA" dirty="0" smtClean="0">
                <a:latin typeface="Arial" charset="0"/>
              </a:rPr>
              <a:t>This</a:t>
            </a:r>
            <a:r>
              <a:rPr lang="en-CA" dirty="0" smtClean="0">
                <a:solidFill>
                  <a:srgbClr val="7F7F7F"/>
                </a:solidFill>
                <a:latin typeface="Arial" charset="0"/>
              </a:rPr>
              <a:t> </a:t>
            </a:r>
            <a:r>
              <a:rPr lang="en-CA" dirty="0" smtClean="0">
                <a:latin typeface="Arial" charset="0"/>
              </a:rPr>
              <a:t>must</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provided</a:t>
            </a:r>
            <a:r>
              <a:rPr lang="en-CA" dirty="0" smtClean="0">
                <a:solidFill>
                  <a:srgbClr val="7F7F7F"/>
                </a:solidFill>
                <a:latin typeface="Arial" charset="0"/>
              </a:rPr>
              <a:t> </a:t>
            </a:r>
            <a:r>
              <a:rPr lang="en-CA" dirty="0" smtClean="0">
                <a:latin typeface="Arial" charset="0"/>
              </a:rPr>
              <a:t>at</a:t>
            </a:r>
            <a:r>
              <a:rPr lang="en-CA" dirty="0" smtClean="0">
                <a:solidFill>
                  <a:srgbClr val="7F7F7F"/>
                </a:solidFill>
                <a:latin typeface="Arial" charset="0"/>
              </a:rPr>
              <a:t> </a:t>
            </a:r>
            <a:r>
              <a:rPr lang="en-CA" dirty="0" smtClean="0">
                <a:latin typeface="Arial" charset="0"/>
              </a:rPr>
              <a:t>no</a:t>
            </a:r>
            <a:r>
              <a:rPr lang="en-CA" dirty="0" smtClean="0">
                <a:solidFill>
                  <a:srgbClr val="7F7F7F"/>
                </a:solidFill>
                <a:latin typeface="Arial" charset="0"/>
              </a:rPr>
              <a:t> </a:t>
            </a:r>
            <a:r>
              <a:rPr lang="en-CA" dirty="0" smtClean="0">
                <a:latin typeface="Arial" charset="0"/>
              </a:rPr>
              <a:t>cost</a:t>
            </a:r>
            <a:r>
              <a:rPr lang="en-CA" dirty="0" smtClean="0">
                <a:solidFill>
                  <a:srgbClr val="7F7F7F"/>
                </a:solidFill>
                <a:latin typeface="Arial" charset="0"/>
              </a:rPr>
              <a:t> </a:t>
            </a:r>
            <a:r>
              <a:rPr lang="en-CA" dirty="0" smtClean="0">
                <a:latin typeface="Arial" charset="0"/>
              </a:rPr>
              <a:t>to</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tenant.</a:t>
            </a:r>
            <a:r>
              <a:rPr lang="en-US" dirty="0" smtClean="0">
                <a:solidFill>
                  <a:srgbClr val="7F7F7F"/>
                </a:solidFill>
                <a:latin typeface="Arial" charset="0"/>
              </a:rPr>
              <a:t> </a:t>
            </a:r>
            <a:br>
              <a:rPr lang="en-US" dirty="0" smtClean="0">
                <a:solidFill>
                  <a:srgbClr val="7F7F7F"/>
                </a:solidFill>
                <a:latin typeface="Arial" charset="0"/>
              </a:rPr>
            </a:br>
            <a:r>
              <a:rPr lang="en-US" dirty="0" smtClean="0">
                <a:solidFill>
                  <a:srgbClr val="7F7F7F"/>
                </a:solidFill>
                <a:latin typeface="Arial" charset="0"/>
              </a:rPr>
              <a:t/>
            </a:r>
            <a:br>
              <a:rPr lang="en-US" dirty="0" smtClean="0">
                <a:solidFill>
                  <a:srgbClr val="7F7F7F"/>
                </a:solidFill>
                <a:latin typeface="Arial" charset="0"/>
              </a:rPr>
            </a:br>
            <a:endParaRPr lang="en-US" dirty="0" smtClean="0">
              <a:latin typeface="Arial" charset="0"/>
            </a:endParaRPr>
          </a:p>
        </p:txBody>
      </p:sp>
      <p:sp>
        <p:nvSpPr>
          <p:cNvPr id="6149" name="TextBox 9"/>
          <p:cNvSpPr txBox="1">
            <a:spLocks noChangeArrowheads="1"/>
          </p:cNvSpPr>
          <p:nvPr/>
        </p:nvSpPr>
        <p:spPr bwMode="auto">
          <a:xfrm>
            <a:off x="4572000" y="6172200"/>
            <a:ext cx="2057400" cy="276225"/>
          </a:xfrm>
          <a:prstGeom prst="rect">
            <a:avLst/>
          </a:prstGeom>
          <a:noFill/>
          <a:ln w="9525">
            <a:noFill/>
            <a:miter lim="800000"/>
            <a:headEnd/>
            <a:tailEnd/>
          </a:ln>
        </p:spPr>
        <p:txBody>
          <a:bodyPr>
            <a:spAutoFit/>
          </a:bodyPr>
          <a:lstStyle/>
          <a:p>
            <a:r>
              <a:rPr lang="en-CA" sz="1200" dirty="0">
                <a:hlinkClick r:id="rId5" action="ppaction://hlinksldjump"/>
              </a:rPr>
              <a:t>continued on next slide</a:t>
            </a:r>
            <a:endParaRPr lang="en-CA" sz="1200" dirty="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828800" y="228600"/>
            <a:ext cx="6629400" cy="400050"/>
          </a:xfrm>
        </p:spPr>
        <p:txBody>
          <a:bodyPr/>
          <a:lstStyle/>
          <a:p>
            <a:pPr eaLnBrk="1" hangingPunct="1"/>
            <a:r>
              <a:rPr lang="en-CA" smtClean="0"/>
              <a:t>Responsibilities of Landlords &amp; Tenants</a:t>
            </a:r>
            <a:endParaRPr lang="en-US" smtClean="0"/>
          </a:p>
        </p:txBody>
      </p:sp>
      <p:sp>
        <p:nvSpPr>
          <p:cNvPr id="18435" name="Rectangle 5"/>
          <p:cNvSpPr>
            <a:spLocks noGrp="1" noChangeArrowheads="1"/>
          </p:cNvSpPr>
          <p:nvPr>
            <p:ph sz="half" idx="1"/>
          </p:nvPr>
        </p:nvSpPr>
        <p:spPr>
          <a:xfrm>
            <a:off x="533400" y="1371600"/>
            <a:ext cx="8077200" cy="4343400"/>
          </a:xfrm>
        </p:spPr>
        <p:txBody>
          <a:bodyPr/>
          <a:lstStyle/>
          <a:p>
            <a:pPr marL="0" indent="0" eaLnBrk="1" hangingPunct="1">
              <a:spcAft>
                <a:spcPts val="600"/>
              </a:spcAft>
              <a:buFont typeface="Wingdings" pitchFamily="2" charset="2"/>
              <a:buNone/>
              <a:defRPr/>
            </a:pPr>
            <a:r>
              <a:rPr lang="en-CA" dirty="0" smtClean="0"/>
              <a:t>The</a:t>
            </a:r>
            <a:r>
              <a:rPr lang="en-CA" dirty="0" smtClean="0">
                <a:solidFill>
                  <a:srgbClr val="7F7F7F"/>
                </a:solidFill>
              </a:rPr>
              <a:t> </a:t>
            </a:r>
            <a:r>
              <a:rPr lang="en-CA" dirty="0" smtClean="0"/>
              <a:t>RTA</a:t>
            </a:r>
            <a:r>
              <a:rPr lang="en-CA" dirty="0" smtClean="0">
                <a:solidFill>
                  <a:srgbClr val="7F7F7F"/>
                </a:solidFill>
              </a:rPr>
              <a:t> </a:t>
            </a:r>
            <a:r>
              <a:rPr lang="en-CA" dirty="0" smtClean="0"/>
              <a:t>applies</a:t>
            </a:r>
            <a:r>
              <a:rPr lang="en-CA" dirty="0" smtClean="0">
                <a:solidFill>
                  <a:srgbClr val="7F7F7F"/>
                </a:solidFill>
              </a:rPr>
              <a:t> </a:t>
            </a:r>
            <a:r>
              <a:rPr lang="en-CA" dirty="0" smtClean="0"/>
              <a:t>to</a:t>
            </a:r>
            <a:r>
              <a:rPr lang="en-CA" dirty="0" smtClean="0">
                <a:solidFill>
                  <a:srgbClr val="7F7F7F"/>
                </a:solidFill>
              </a:rPr>
              <a:t> </a:t>
            </a:r>
            <a:r>
              <a:rPr lang="en-CA" dirty="0" smtClean="0"/>
              <a:t>most</a:t>
            </a:r>
            <a:r>
              <a:rPr lang="en-CA" dirty="0" smtClean="0">
                <a:solidFill>
                  <a:srgbClr val="7F7F7F"/>
                </a:solidFill>
              </a:rPr>
              <a:t> </a:t>
            </a:r>
            <a:r>
              <a:rPr lang="en-CA" dirty="0" smtClean="0"/>
              <a:t>residential</a:t>
            </a:r>
            <a:r>
              <a:rPr lang="en-CA" dirty="0" smtClean="0">
                <a:solidFill>
                  <a:srgbClr val="7F7F7F"/>
                </a:solidFill>
              </a:rPr>
              <a:t> </a:t>
            </a:r>
            <a:r>
              <a:rPr lang="en-CA" dirty="0" smtClean="0"/>
              <a:t>tenants</a:t>
            </a:r>
            <a:r>
              <a:rPr lang="en-CA" b="1" dirty="0" smtClean="0">
                <a:solidFill>
                  <a:srgbClr val="7F7F7F"/>
                </a:solidFill>
              </a:rPr>
              <a:t> </a:t>
            </a:r>
            <a:r>
              <a:rPr lang="en-CA" b="1" dirty="0" smtClean="0"/>
              <a:t>-</a:t>
            </a:r>
            <a:r>
              <a:rPr lang="en-CA" dirty="0" smtClean="0">
                <a:solidFill>
                  <a:srgbClr val="7F7F7F"/>
                </a:solidFill>
              </a:rPr>
              <a:t> </a:t>
            </a:r>
            <a:r>
              <a:rPr lang="en-CA" dirty="0" smtClean="0"/>
              <a:t>people</a:t>
            </a:r>
            <a:r>
              <a:rPr lang="en-CA" dirty="0" smtClean="0">
                <a:solidFill>
                  <a:srgbClr val="7F7F7F"/>
                </a:solidFill>
              </a:rPr>
              <a:t> </a:t>
            </a:r>
            <a:r>
              <a:rPr lang="en-CA" dirty="0" smtClean="0"/>
              <a:t>who</a:t>
            </a:r>
            <a:r>
              <a:rPr lang="en-CA" dirty="0" smtClean="0">
                <a:solidFill>
                  <a:srgbClr val="7F7F7F"/>
                </a:solidFill>
              </a:rPr>
              <a:t> </a:t>
            </a:r>
            <a:r>
              <a:rPr lang="en-CA" dirty="0" smtClean="0"/>
              <a:t>rent</a:t>
            </a:r>
            <a:r>
              <a:rPr lang="en-CA" dirty="0" smtClean="0">
                <a:solidFill>
                  <a:srgbClr val="7F7F7F"/>
                </a:solidFill>
              </a:rPr>
              <a:t> </a:t>
            </a:r>
            <a:r>
              <a:rPr lang="en-CA" dirty="0" smtClean="0"/>
              <a:t>the</a:t>
            </a:r>
            <a:r>
              <a:rPr lang="en-CA" dirty="0" smtClean="0">
                <a:solidFill>
                  <a:srgbClr val="7F7F7F"/>
                </a:solidFill>
              </a:rPr>
              <a:t> </a:t>
            </a:r>
            <a:r>
              <a:rPr lang="en-CA" dirty="0" smtClean="0"/>
              <a:t>place</a:t>
            </a:r>
            <a:r>
              <a:rPr lang="en-CA" dirty="0" smtClean="0">
                <a:solidFill>
                  <a:srgbClr val="7F7F7F"/>
                </a:solidFill>
              </a:rPr>
              <a:t> </a:t>
            </a:r>
            <a:r>
              <a:rPr lang="en-CA" dirty="0" smtClean="0"/>
              <a:t>where</a:t>
            </a:r>
            <a:r>
              <a:rPr lang="en-CA" dirty="0" smtClean="0">
                <a:solidFill>
                  <a:srgbClr val="7F7F7F"/>
                </a:solidFill>
              </a:rPr>
              <a:t> </a:t>
            </a:r>
            <a:r>
              <a:rPr lang="en-CA" dirty="0" smtClean="0"/>
              <a:t>they</a:t>
            </a:r>
            <a:r>
              <a:rPr lang="en-CA" dirty="0" smtClean="0">
                <a:solidFill>
                  <a:srgbClr val="7F7F7F"/>
                </a:solidFill>
              </a:rPr>
              <a:t> </a:t>
            </a:r>
            <a:r>
              <a:rPr lang="en-CA" dirty="0" smtClean="0"/>
              <a:t>live.</a:t>
            </a:r>
          </a:p>
          <a:p>
            <a:pPr marL="0" indent="0" eaLnBrk="1" hangingPunct="1">
              <a:spcAft>
                <a:spcPts val="600"/>
              </a:spcAft>
              <a:buFont typeface="Wingdings" pitchFamily="2" charset="2"/>
              <a:buNone/>
              <a:defRPr/>
            </a:pPr>
            <a:r>
              <a:rPr lang="en-CA" dirty="0" smtClean="0"/>
              <a:t>The</a:t>
            </a:r>
            <a:r>
              <a:rPr lang="en-CA" dirty="0" smtClean="0">
                <a:solidFill>
                  <a:srgbClr val="7F7F7F"/>
                </a:solidFill>
              </a:rPr>
              <a:t> </a:t>
            </a:r>
            <a:r>
              <a:rPr lang="en-CA" dirty="0" smtClean="0"/>
              <a:t>RTA</a:t>
            </a:r>
            <a:r>
              <a:rPr lang="en-CA" dirty="0" smtClean="0">
                <a:solidFill>
                  <a:srgbClr val="7F7F7F"/>
                </a:solidFill>
              </a:rPr>
              <a:t> </a:t>
            </a:r>
            <a:r>
              <a:rPr lang="en-CA" dirty="0" smtClean="0"/>
              <a:t>applies</a:t>
            </a:r>
            <a:r>
              <a:rPr lang="en-CA" dirty="0" smtClean="0">
                <a:solidFill>
                  <a:srgbClr val="7F7F7F"/>
                </a:solidFill>
              </a:rPr>
              <a:t> </a:t>
            </a:r>
            <a:r>
              <a:rPr lang="en-CA" dirty="0" smtClean="0"/>
              <a:t>to</a:t>
            </a:r>
            <a:r>
              <a:rPr lang="en-CA" dirty="0" smtClean="0">
                <a:solidFill>
                  <a:srgbClr val="7F7F7F"/>
                </a:solidFill>
              </a:rPr>
              <a:t> </a:t>
            </a:r>
            <a:r>
              <a:rPr lang="en-CA" dirty="0" smtClean="0"/>
              <a:t>tenants</a:t>
            </a:r>
            <a:r>
              <a:rPr lang="en-CA" dirty="0" smtClean="0">
                <a:solidFill>
                  <a:srgbClr val="7F7F7F"/>
                </a:solidFill>
              </a:rPr>
              <a:t> </a:t>
            </a:r>
            <a:r>
              <a:rPr lang="en-CA" dirty="0" smtClean="0"/>
              <a:t>who</a:t>
            </a:r>
            <a:r>
              <a:rPr lang="en-CA" dirty="0" smtClean="0">
                <a:solidFill>
                  <a:srgbClr val="7F7F7F"/>
                </a:solidFill>
              </a:rPr>
              <a:t> </a:t>
            </a:r>
            <a:r>
              <a:rPr lang="en-CA" dirty="0" smtClean="0"/>
              <a:t>rent</a:t>
            </a:r>
            <a:r>
              <a:rPr lang="en-CA" dirty="0" smtClean="0">
                <a:solidFill>
                  <a:srgbClr val="7F7F7F"/>
                </a:solidFill>
              </a:rPr>
              <a:t> </a:t>
            </a:r>
            <a:r>
              <a:rPr lang="en-CA" dirty="0" smtClean="0"/>
              <a:t>premises</a:t>
            </a:r>
            <a:r>
              <a:rPr lang="en-CA" dirty="0" smtClean="0">
                <a:solidFill>
                  <a:srgbClr val="7F7F7F"/>
                </a:solidFill>
              </a:rPr>
              <a:t> </a:t>
            </a:r>
            <a:r>
              <a:rPr lang="en-CA" dirty="0" smtClean="0"/>
              <a:t>such</a:t>
            </a:r>
            <a:r>
              <a:rPr lang="en-CA" dirty="0" smtClean="0">
                <a:solidFill>
                  <a:srgbClr val="7F7F7F"/>
                </a:solidFill>
              </a:rPr>
              <a:t> </a:t>
            </a:r>
            <a:r>
              <a:rPr lang="en-CA" dirty="0" smtClean="0"/>
              <a:t>as:</a:t>
            </a:r>
            <a:r>
              <a:rPr lang="en-CA" dirty="0" smtClean="0">
                <a:solidFill>
                  <a:srgbClr val="7F7F7F"/>
                </a:solidFill>
              </a:rPr>
              <a:t> </a:t>
            </a:r>
            <a:r>
              <a:rPr lang="en-CA" dirty="0" smtClean="0"/>
              <a:t>houses,</a:t>
            </a:r>
            <a:r>
              <a:rPr lang="en-CA" dirty="0" smtClean="0">
                <a:solidFill>
                  <a:srgbClr val="7F7F7F"/>
                </a:solidFill>
              </a:rPr>
              <a:t> </a:t>
            </a:r>
            <a:r>
              <a:rPr lang="en-CA" dirty="0" smtClean="0"/>
              <a:t>apartments,</a:t>
            </a:r>
            <a:r>
              <a:rPr lang="en-CA" dirty="0" smtClean="0">
                <a:solidFill>
                  <a:srgbClr val="7F7F7F"/>
                </a:solidFill>
              </a:rPr>
              <a:t> </a:t>
            </a:r>
            <a:r>
              <a:rPr lang="en-CA" dirty="0" smtClean="0"/>
              <a:t>duplexes,</a:t>
            </a:r>
            <a:r>
              <a:rPr lang="en-CA" dirty="0" smtClean="0">
                <a:solidFill>
                  <a:srgbClr val="7F7F7F"/>
                </a:solidFill>
              </a:rPr>
              <a:t> </a:t>
            </a:r>
            <a:r>
              <a:rPr lang="en-CA" dirty="0" smtClean="0"/>
              <a:t>mobile</a:t>
            </a:r>
            <a:r>
              <a:rPr lang="en-CA" dirty="0" smtClean="0">
                <a:solidFill>
                  <a:srgbClr val="7F7F7F"/>
                </a:solidFill>
              </a:rPr>
              <a:t> </a:t>
            </a:r>
            <a:r>
              <a:rPr lang="en-CA" dirty="0" smtClean="0"/>
              <a:t>homes,</a:t>
            </a:r>
            <a:r>
              <a:rPr lang="en-CA" dirty="0" smtClean="0">
                <a:solidFill>
                  <a:srgbClr val="7F7F7F"/>
                </a:solidFill>
              </a:rPr>
              <a:t> </a:t>
            </a:r>
            <a:r>
              <a:rPr lang="en-CA" dirty="0" smtClean="0"/>
              <a:t>hotel</a:t>
            </a:r>
            <a:r>
              <a:rPr lang="en-CA" dirty="0" smtClean="0">
                <a:solidFill>
                  <a:srgbClr val="7F7F7F"/>
                </a:solidFill>
              </a:rPr>
              <a:t> </a:t>
            </a:r>
            <a:r>
              <a:rPr lang="en-CA" dirty="0" smtClean="0"/>
              <a:t>or</a:t>
            </a:r>
            <a:r>
              <a:rPr lang="en-CA" dirty="0" smtClean="0">
                <a:solidFill>
                  <a:srgbClr val="7F7F7F"/>
                </a:solidFill>
              </a:rPr>
              <a:t> </a:t>
            </a:r>
            <a:r>
              <a:rPr lang="en-CA" dirty="0" smtClean="0"/>
              <a:t>motel</a:t>
            </a:r>
            <a:r>
              <a:rPr lang="en-CA" dirty="0" smtClean="0">
                <a:solidFill>
                  <a:srgbClr val="7F7F7F"/>
                </a:solidFill>
              </a:rPr>
              <a:t> </a:t>
            </a:r>
            <a:r>
              <a:rPr lang="en-CA" dirty="0" smtClean="0"/>
              <a:t>rooms</a:t>
            </a:r>
            <a:r>
              <a:rPr lang="en-CA" dirty="0" smtClean="0">
                <a:solidFill>
                  <a:srgbClr val="7F7F7F"/>
                </a:solidFill>
              </a:rPr>
              <a:t> </a:t>
            </a:r>
            <a:r>
              <a:rPr lang="en-CA" dirty="0" smtClean="0"/>
              <a:t>(if</a:t>
            </a:r>
            <a:r>
              <a:rPr lang="en-CA" dirty="0" smtClean="0">
                <a:solidFill>
                  <a:srgbClr val="7F7F7F"/>
                </a:solidFill>
              </a:rPr>
              <a:t> </a:t>
            </a:r>
            <a:r>
              <a:rPr lang="en-CA" dirty="0" smtClean="0"/>
              <a:t>rented</a:t>
            </a:r>
            <a:r>
              <a:rPr lang="en-CA" dirty="0" smtClean="0">
                <a:solidFill>
                  <a:srgbClr val="7F7F7F"/>
                </a:solidFill>
              </a:rPr>
              <a:t> </a:t>
            </a:r>
            <a:r>
              <a:rPr lang="en-CA" dirty="0" smtClean="0"/>
              <a:t>for</a:t>
            </a:r>
            <a:r>
              <a:rPr lang="en-CA" dirty="0" smtClean="0">
                <a:solidFill>
                  <a:srgbClr val="7F7F7F"/>
                </a:solidFill>
              </a:rPr>
              <a:t> </a:t>
            </a:r>
            <a:r>
              <a:rPr lang="en-CA" dirty="0" smtClean="0"/>
              <a:t>more</a:t>
            </a:r>
            <a:r>
              <a:rPr lang="en-CA" dirty="0" smtClean="0">
                <a:solidFill>
                  <a:srgbClr val="7F7F7F"/>
                </a:solidFill>
              </a:rPr>
              <a:t> </a:t>
            </a:r>
            <a:r>
              <a:rPr lang="en-CA" dirty="0" smtClean="0"/>
              <a:t>than</a:t>
            </a:r>
            <a:r>
              <a:rPr lang="en-CA" dirty="0" smtClean="0">
                <a:solidFill>
                  <a:srgbClr val="7F7F7F"/>
                </a:solidFill>
              </a:rPr>
              <a:t> </a:t>
            </a:r>
            <a:r>
              <a:rPr lang="en-CA" dirty="0" smtClean="0"/>
              <a:t>6</a:t>
            </a:r>
            <a:r>
              <a:rPr lang="en-CA" dirty="0" smtClean="0">
                <a:solidFill>
                  <a:srgbClr val="7F7F7F"/>
                </a:solidFill>
              </a:rPr>
              <a:t> </a:t>
            </a:r>
            <a:r>
              <a:rPr lang="en-CA" dirty="0" smtClean="0"/>
              <a:t>consecutive</a:t>
            </a:r>
            <a:r>
              <a:rPr lang="en-CA" dirty="0" smtClean="0">
                <a:solidFill>
                  <a:srgbClr val="7F7F7F"/>
                </a:solidFill>
              </a:rPr>
              <a:t> </a:t>
            </a:r>
            <a:r>
              <a:rPr lang="en-CA" dirty="0" smtClean="0"/>
              <a:t>months),</a:t>
            </a:r>
            <a:r>
              <a:rPr lang="en-CA" dirty="0" smtClean="0">
                <a:solidFill>
                  <a:srgbClr val="7F7F7F"/>
                </a:solidFill>
              </a:rPr>
              <a:t> </a:t>
            </a:r>
            <a:r>
              <a:rPr lang="en-CA" dirty="0" smtClean="0"/>
              <a:t>and</a:t>
            </a:r>
            <a:r>
              <a:rPr lang="en-CA" dirty="0" smtClean="0">
                <a:solidFill>
                  <a:srgbClr val="7F7F7F"/>
                </a:solidFill>
              </a:rPr>
              <a:t> </a:t>
            </a:r>
            <a:r>
              <a:rPr lang="en-CA" dirty="0" smtClean="0"/>
              <a:t>in</a:t>
            </a:r>
            <a:r>
              <a:rPr lang="en-CA" dirty="0" smtClean="0">
                <a:solidFill>
                  <a:srgbClr val="7F7F7F"/>
                </a:solidFill>
              </a:rPr>
              <a:t> </a:t>
            </a:r>
            <a:r>
              <a:rPr lang="en-CA" dirty="0" smtClean="0"/>
              <a:t>most</a:t>
            </a:r>
            <a:r>
              <a:rPr lang="en-CA" dirty="0" smtClean="0">
                <a:solidFill>
                  <a:srgbClr val="7F7F7F"/>
                </a:solidFill>
              </a:rPr>
              <a:t> </a:t>
            </a:r>
            <a:r>
              <a:rPr lang="en-CA" dirty="0" smtClean="0"/>
              <a:t>cases,</a:t>
            </a:r>
            <a:r>
              <a:rPr lang="en-CA" dirty="0" smtClean="0">
                <a:solidFill>
                  <a:srgbClr val="7F7F7F"/>
                </a:solidFill>
              </a:rPr>
              <a:t> </a:t>
            </a:r>
            <a:r>
              <a:rPr lang="en-CA" dirty="0" smtClean="0"/>
              <a:t>rooming</a:t>
            </a:r>
            <a:r>
              <a:rPr lang="en-CA" dirty="0" smtClean="0">
                <a:solidFill>
                  <a:srgbClr val="7F7F7F"/>
                </a:solidFill>
              </a:rPr>
              <a:t> </a:t>
            </a:r>
            <a:r>
              <a:rPr lang="en-CA" dirty="0" smtClean="0"/>
              <a:t>and</a:t>
            </a:r>
            <a:r>
              <a:rPr lang="en-CA" dirty="0" smtClean="0">
                <a:solidFill>
                  <a:srgbClr val="7F7F7F"/>
                </a:solidFill>
              </a:rPr>
              <a:t> </a:t>
            </a:r>
            <a:r>
              <a:rPr lang="en-CA" dirty="0" smtClean="0"/>
              <a:t>boarding</a:t>
            </a:r>
            <a:r>
              <a:rPr lang="en-CA" dirty="0" smtClean="0">
                <a:solidFill>
                  <a:srgbClr val="7F7F7F"/>
                </a:solidFill>
              </a:rPr>
              <a:t> </a:t>
            </a:r>
            <a:r>
              <a:rPr lang="en-CA" dirty="0" smtClean="0"/>
              <a:t>houses.</a:t>
            </a:r>
          </a:p>
          <a:p>
            <a:pPr marL="228600" indent="-228600" eaLnBrk="1" hangingPunct="1">
              <a:spcAft>
                <a:spcPts val="600"/>
              </a:spcAft>
              <a:buFont typeface="Wingdings" pitchFamily="2" charset="2"/>
              <a:buNone/>
              <a:defRPr/>
            </a:pPr>
            <a:r>
              <a:rPr lang="en-CA" dirty="0" smtClean="0"/>
              <a:t>The RTA requires </a:t>
            </a:r>
            <a:r>
              <a:rPr lang="en-CA" b="1" dirty="0" smtClean="0"/>
              <a:t>tenants </a:t>
            </a:r>
            <a:r>
              <a:rPr lang="en-CA" dirty="0" smtClean="0"/>
              <a:t>to:</a:t>
            </a:r>
          </a:p>
          <a:p>
            <a:pPr eaLnBrk="1" hangingPunct="1">
              <a:lnSpc>
                <a:spcPct val="90000"/>
              </a:lnSpc>
              <a:defRPr/>
            </a:pPr>
            <a:r>
              <a:rPr lang="en-CA" dirty="0" smtClean="0"/>
              <a:t>Pay the rent on time.</a:t>
            </a:r>
          </a:p>
          <a:p>
            <a:pPr eaLnBrk="1" hangingPunct="1">
              <a:lnSpc>
                <a:spcPct val="90000"/>
              </a:lnSpc>
              <a:defRPr/>
            </a:pPr>
            <a:r>
              <a:rPr lang="en-CA" dirty="0" smtClean="0"/>
              <a:t>Be considerate of the landlord and other tenants.</a:t>
            </a:r>
          </a:p>
          <a:p>
            <a:pPr eaLnBrk="1" hangingPunct="1">
              <a:lnSpc>
                <a:spcPct val="90000"/>
              </a:lnSpc>
              <a:defRPr/>
            </a:pPr>
            <a:r>
              <a:rPr lang="en-CA" b="1" dirty="0" smtClean="0"/>
              <a:t>Not</a:t>
            </a:r>
            <a:r>
              <a:rPr lang="en-CA" dirty="0" smtClean="0"/>
              <a:t> endanger other tenants or the property.</a:t>
            </a:r>
          </a:p>
          <a:p>
            <a:pPr eaLnBrk="1" hangingPunct="1">
              <a:lnSpc>
                <a:spcPct val="90000"/>
              </a:lnSpc>
              <a:defRPr/>
            </a:pPr>
            <a:r>
              <a:rPr lang="en-CA" b="1" dirty="0" smtClean="0"/>
              <a:t>Not</a:t>
            </a:r>
            <a:r>
              <a:rPr lang="en-CA" dirty="0" smtClean="0"/>
              <a:t> perform illegal acts or conduct illegal business on the premises.</a:t>
            </a:r>
          </a:p>
          <a:p>
            <a:pPr eaLnBrk="1" hangingPunct="1">
              <a:lnSpc>
                <a:spcPct val="90000"/>
              </a:lnSpc>
              <a:defRPr/>
            </a:pPr>
            <a:r>
              <a:rPr lang="en-CA" b="1" dirty="0" smtClean="0"/>
              <a:t>Not</a:t>
            </a:r>
            <a:r>
              <a:rPr lang="en-CA" dirty="0" smtClean="0"/>
              <a:t> commit a substantial breach of the residential tenancy agreement</a:t>
            </a:r>
          </a:p>
          <a:p>
            <a:pPr eaLnBrk="1" hangingPunct="1">
              <a:lnSpc>
                <a:spcPct val="90000"/>
              </a:lnSpc>
              <a:defRPr/>
            </a:pPr>
            <a:r>
              <a:rPr lang="en-CA" dirty="0" smtClean="0"/>
              <a:t>Keep the premises reasonably clean.</a:t>
            </a:r>
          </a:p>
          <a:p>
            <a:pPr eaLnBrk="1" hangingPunct="1">
              <a:lnSpc>
                <a:spcPct val="90000"/>
              </a:lnSpc>
              <a:defRPr/>
            </a:pPr>
            <a:r>
              <a:rPr lang="en-CA" dirty="0" smtClean="0"/>
              <a:t>Prevent damage to the premises.</a:t>
            </a:r>
          </a:p>
          <a:p>
            <a:pPr eaLnBrk="1" hangingPunct="1">
              <a:lnSpc>
                <a:spcPct val="90000"/>
              </a:lnSpc>
              <a:defRPr/>
            </a:pPr>
            <a:r>
              <a:rPr lang="en-CA" dirty="0" smtClean="0"/>
              <a:t>Provide a key to the landlord if the locks are changed</a:t>
            </a:r>
          </a:p>
          <a:p>
            <a:pPr eaLnBrk="1" hangingPunct="1">
              <a:lnSpc>
                <a:spcPct val="90000"/>
              </a:lnSpc>
              <a:defRPr/>
            </a:pPr>
            <a:r>
              <a:rPr lang="en-CA" dirty="0" smtClean="0"/>
              <a:t>Move out when the tenancy agreement ends.</a:t>
            </a:r>
          </a:p>
          <a:p>
            <a:pPr eaLnBrk="1" hangingPunct="1">
              <a:lnSpc>
                <a:spcPct val="90000"/>
              </a:lnSpc>
              <a:defRPr/>
            </a:pPr>
            <a:r>
              <a:rPr lang="en-CA" dirty="0" smtClean="0"/>
              <a:t>Obtain written permission from the landlord to sublet the premises</a:t>
            </a:r>
            <a:endParaRPr lang="en-US" dirty="0" smtClean="0"/>
          </a:p>
          <a:p>
            <a:pPr marL="228600" indent="-228600" eaLnBrk="1" hangingPunct="1">
              <a:lnSpc>
                <a:spcPct val="90000"/>
              </a:lnSpc>
              <a:buFont typeface="Wingdings" pitchFamily="2" charset="2"/>
              <a:buNone/>
              <a:defRPr/>
            </a:pPr>
            <a:endParaRPr lang="en-CA" dirty="0" smtClean="0"/>
          </a:p>
        </p:txBody>
      </p:sp>
      <p:sp>
        <p:nvSpPr>
          <p:cNvPr id="7172" name="AutoShape 10">
            <a:hlinkClick r:id="rId5"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7173" name="TextBox 4"/>
          <p:cNvSpPr txBox="1">
            <a:spLocks noChangeArrowheads="1"/>
          </p:cNvSpPr>
          <p:nvPr/>
        </p:nvSpPr>
        <p:spPr bwMode="auto">
          <a:xfrm>
            <a:off x="914400" y="6167438"/>
            <a:ext cx="3657600" cy="277812"/>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2"/>
    </p:custData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1143000" y="228600"/>
            <a:ext cx="6858000" cy="333375"/>
          </a:xfrm>
        </p:spPr>
        <p:txBody>
          <a:bodyPr/>
          <a:lstStyle/>
          <a:p>
            <a:pPr eaLnBrk="1" hangingPunct="1"/>
            <a:r>
              <a:rPr lang="en-CA" smtClean="0"/>
              <a:t>Residential</a:t>
            </a:r>
            <a:r>
              <a:rPr lang="en-CA" smtClean="0">
                <a:solidFill>
                  <a:srgbClr val="7F7F7F"/>
                </a:solidFill>
              </a:rPr>
              <a:t> </a:t>
            </a:r>
            <a:r>
              <a:rPr lang="en-CA" smtClean="0"/>
              <a:t>Tenancy</a:t>
            </a:r>
            <a:r>
              <a:rPr lang="en-CA" smtClean="0">
                <a:solidFill>
                  <a:srgbClr val="7F7F7F"/>
                </a:solidFill>
              </a:rPr>
              <a:t> </a:t>
            </a:r>
            <a:r>
              <a:rPr lang="en-CA" smtClean="0"/>
              <a:t>Agreements</a:t>
            </a:r>
            <a:r>
              <a:rPr lang="en-US" sz="2000" smtClean="0">
                <a:solidFill>
                  <a:srgbClr val="7F7F7F"/>
                </a:solidFill>
              </a:rPr>
              <a:t> </a:t>
            </a:r>
          </a:p>
        </p:txBody>
      </p:sp>
      <p:sp>
        <p:nvSpPr>
          <p:cNvPr id="8195" name="Text Box 7"/>
          <p:cNvSpPr txBox="1">
            <a:spLocks noChangeArrowheads="1"/>
          </p:cNvSpPr>
          <p:nvPr/>
        </p:nvSpPr>
        <p:spPr bwMode="auto">
          <a:xfrm>
            <a:off x="457200" y="1539875"/>
            <a:ext cx="8305800" cy="1508125"/>
          </a:xfrm>
          <a:prstGeom prst="rect">
            <a:avLst/>
          </a:prstGeom>
          <a:noFill/>
          <a:ln w="9525">
            <a:noFill/>
            <a:miter lim="800000"/>
            <a:headEnd/>
            <a:tailEnd/>
          </a:ln>
        </p:spPr>
        <p:txBody>
          <a:bodyPr>
            <a:spAutoFit/>
          </a:bodyPr>
          <a:lstStyle/>
          <a:p>
            <a:pPr>
              <a:spcBef>
                <a:spcPts val="600"/>
              </a:spcBef>
              <a:spcAft>
                <a:spcPts val="600"/>
              </a:spcAft>
            </a:pPr>
            <a:r>
              <a:rPr lang="en-CA" sz="1200" dirty="0"/>
              <a:t>A</a:t>
            </a:r>
            <a:r>
              <a:rPr lang="en-CA" sz="1200" dirty="0">
                <a:solidFill>
                  <a:srgbClr val="7F7F7F"/>
                </a:solidFill>
              </a:rPr>
              <a:t> </a:t>
            </a:r>
            <a:r>
              <a:rPr lang="en-CA" sz="1200" dirty="0"/>
              <a:t>residential</a:t>
            </a:r>
            <a:r>
              <a:rPr lang="en-CA" sz="1200" dirty="0">
                <a:solidFill>
                  <a:srgbClr val="7F7F7F"/>
                </a:solidFill>
              </a:rPr>
              <a:t> </a:t>
            </a:r>
            <a:r>
              <a:rPr lang="en-CA" sz="1200" dirty="0"/>
              <a:t>tenancy</a:t>
            </a:r>
            <a:r>
              <a:rPr lang="en-CA" sz="1200" dirty="0">
                <a:solidFill>
                  <a:srgbClr val="7F7F7F"/>
                </a:solidFill>
              </a:rPr>
              <a:t> </a:t>
            </a:r>
            <a:r>
              <a:rPr lang="en-CA" sz="1200" dirty="0"/>
              <a:t>agreement</a:t>
            </a:r>
            <a:r>
              <a:rPr lang="en-CA" sz="1200" dirty="0">
                <a:solidFill>
                  <a:srgbClr val="7F7F7F"/>
                </a:solidFill>
              </a:rPr>
              <a:t> </a:t>
            </a:r>
            <a:r>
              <a:rPr lang="en-CA" sz="1200" dirty="0"/>
              <a:t>is</a:t>
            </a:r>
            <a:r>
              <a:rPr lang="en-CA" sz="1200" dirty="0">
                <a:solidFill>
                  <a:srgbClr val="7F7F7F"/>
                </a:solidFill>
              </a:rPr>
              <a:t> </a:t>
            </a:r>
            <a:r>
              <a:rPr lang="en-CA" sz="1200" dirty="0"/>
              <a:t>a</a:t>
            </a:r>
            <a:r>
              <a:rPr lang="en-CA" sz="1200" dirty="0">
                <a:solidFill>
                  <a:srgbClr val="7F7F7F"/>
                </a:solidFill>
              </a:rPr>
              <a:t> </a:t>
            </a:r>
            <a:r>
              <a:rPr lang="en-CA" sz="1200" dirty="0"/>
              <a:t>contract</a:t>
            </a:r>
            <a:r>
              <a:rPr lang="en-CA" sz="1200" dirty="0">
                <a:solidFill>
                  <a:srgbClr val="7F7F7F"/>
                </a:solidFill>
              </a:rPr>
              <a:t> </a:t>
            </a:r>
            <a:r>
              <a:rPr lang="en-CA" sz="1200" dirty="0"/>
              <a:t>between</a:t>
            </a:r>
            <a:r>
              <a:rPr lang="en-CA" sz="1200" dirty="0">
                <a:solidFill>
                  <a:srgbClr val="7F7F7F"/>
                </a:solidFill>
              </a:rPr>
              <a:t> </a:t>
            </a:r>
            <a:r>
              <a:rPr lang="en-CA" sz="1200" dirty="0"/>
              <a:t>a</a:t>
            </a:r>
            <a:r>
              <a:rPr lang="en-CA" sz="1200" dirty="0">
                <a:solidFill>
                  <a:srgbClr val="7F7F7F"/>
                </a:solidFill>
              </a:rPr>
              <a:t> </a:t>
            </a:r>
            <a:r>
              <a:rPr lang="en-CA" sz="1200" dirty="0"/>
              <a:t>landlord</a:t>
            </a:r>
            <a:r>
              <a:rPr lang="en-CA" sz="1200" dirty="0">
                <a:solidFill>
                  <a:srgbClr val="7F7F7F"/>
                </a:solidFill>
              </a:rPr>
              <a:t> </a:t>
            </a:r>
            <a:r>
              <a:rPr lang="en-CA" sz="1200" dirty="0"/>
              <a:t>and</a:t>
            </a:r>
            <a:r>
              <a:rPr lang="en-CA" sz="1200" dirty="0">
                <a:solidFill>
                  <a:srgbClr val="7F7F7F"/>
                </a:solidFill>
              </a:rPr>
              <a:t> </a:t>
            </a:r>
            <a:r>
              <a:rPr lang="en-CA" sz="1200" dirty="0"/>
              <a:t>tenant.</a:t>
            </a:r>
            <a:r>
              <a:rPr lang="en-CA" sz="1200" dirty="0">
                <a:solidFill>
                  <a:srgbClr val="7F7F7F"/>
                </a:solidFill>
              </a:rPr>
              <a:t> </a:t>
            </a:r>
            <a:r>
              <a:rPr lang="en-CA" sz="1200" dirty="0"/>
              <a:t>It</a:t>
            </a:r>
            <a:r>
              <a:rPr lang="en-CA" sz="1200" dirty="0">
                <a:solidFill>
                  <a:srgbClr val="7F7F7F"/>
                </a:solidFill>
              </a:rPr>
              <a:t> </a:t>
            </a:r>
            <a:r>
              <a:rPr lang="en-CA" sz="1200" dirty="0"/>
              <a:t>sets</a:t>
            </a:r>
            <a:r>
              <a:rPr lang="en-CA" sz="1200" dirty="0">
                <a:solidFill>
                  <a:srgbClr val="7F7F7F"/>
                </a:solidFill>
              </a:rPr>
              <a:t> </a:t>
            </a:r>
            <a:r>
              <a:rPr lang="en-CA" sz="1200" dirty="0"/>
              <a:t>out</a:t>
            </a:r>
            <a:r>
              <a:rPr lang="en-CA" sz="1200" dirty="0">
                <a:solidFill>
                  <a:srgbClr val="7F7F7F"/>
                </a:solidFill>
              </a:rPr>
              <a:t> </a:t>
            </a:r>
            <a:r>
              <a:rPr lang="en-CA" sz="1200" dirty="0"/>
              <a:t>the</a:t>
            </a:r>
            <a:r>
              <a:rPr lang="en-CA" sz="1200" dirty="0">
                <a:solidFill>
                  <a:srgbClr val="7F7F7F"/>
                </a:solidFill>
              </a:rPr>
              <a:t> </a:t>
            </a:r>
            <a:r>
              <a:rPr lang="en-CA" sz="1200" dirty="0"/>
              <a:t>conditions</a:t>
            </a:r>
            <a:r>
              <a:rPr lang="en-CA" sz="1200" dirty="0">
                <a:solidFill>
                  <a:srgbClr val="7F7F7F"/>
                </a:solidFill>
              </a:rPr>
              <a:t> </a:t>
            </a:r>
            <a:r>
              <a:rPr lang="en-CA" sz="1200" dirty="0"/>
              <a:t>or</a:t>
            </a:r>
            <a:r>
              <a:rPr lang="en-CA" sz="1200" dirty="0">
                <a:solidFill>
                  <a:srgbClr val="7F7F7F"/>
                </a:solidFill>
              </a:rPr>
              <a:t> </a:t>
            </a:r>
            <a:r>
              <a:rPr lang="en-CA" sz="1200" dirty="0"/>
              <a:t>basic</a:t>
            </a:r>
            <a:r>
              <a:rPr lang="en-CA" sz="1200" dirty="0">
                <a:solidFill>
                  <a:srgbClr val="7F7F7F"/>
                </a:solidFill>
              </a:rPr>
              <a:t> </a:t>
            </a:r>
            <a:r>
              <a:rPr lang="en-CA" sz="1200" dirty="0"/>
              <a:t>rules</a:t>
            </a:r>
            <a:r>
              <a:rPr lang="en-CA" sz="1200" dirty="0">
                <a:solidFill>
                  <a:srgbClr val="7F7F7F"/>
                </a:solidFill>
              </a:rPr>
              <a:t> </a:t>
            </a:r>
            <a:r>
              <a:rPr lang="en-CA" sz="1200" dirty="0"/>
              <a:t>for</a:t>
            </a:r>
            <a:r>
              <a:rPr lang="en-CA" sz="1200" dirty="0">
                <a:solidFill>
                  <a:srgbClr val="7F7F7F"/>
                </a:solidFill>
              </a:rPr>
              <a:t> </a:t>
            </a:r>
            <a:r>
              <a:rPr lang="en-CA" sz="1200" dirty="0"/>
              <a:t>the</a:t>
            </a:r>
            <a:r>
              <a:rPr lang="en-CA" sz="1200" dirty="0">
                <a:solidFill>
                  <a:srgbClr val="7F7F7F"/>
                </a:solidFill>
              </a:rPr>
              <a:t> </a:t>
            </a:r>
            <a:r>
              <a:rPr lang="en-CA" sz="1200" dirty="0"/>
              <a:t>relationship</a:t>
            </a:r>
            <a:r>
              <a:rPr lang="en-CA" sz="1200" dirty="0">
                <a:solidFill>
                  <a:srgbClr val="7F7F7F"/>
                </a:solidFill>
              </a:rPr>
              <a:t> </a:t>
            </a:r>
            <a:r>
              <a:rPr lang="en-CA" sz="1200" dirty="0"/>
              <a:t>that</a:t>
            </a:r>
            <a:r>
              <a:rPr lang="en-CA" sz="1200" dirty="0">
                <a:solidFill>
                  <a:srgbClr val="7F7F7F"/>
                </a:solidFill>
              </a:rPr>
              <a:t> </a:t>
            </a:r>
            <a:r>
              <a:rPr lang="en-CA" sz="1200" dirty="0"/>
              <a:t>will</a:t>
            </a:r>
            <a:r>
              <a:rPr lang="en-CA" sz="1200" dirty="0">
                <a:solidFill>
                  <a:srgbClr val="7F7F7F"/>
                </a:solidFill>
              </a:rPr>
              <a:t> </a:t>
            </a:r>
            <a:r>
              <a:rPr lang="en-CA" sz="1200" dirty="0"/>
              <a:t>exist</a:t>
            </a:r>
            <a:r>
              <a:rPr lang="en-CA" sz="1200" dirty="0">
                <a:solidFill>
                  <a:srgbClr val="7F7F7F"/>
                </a:solidFill>
              </a:rPr>
              <a:t> </a:t>
            </a:r>
            <a:r>
              <a:rPr lang="en-CA" sz="1200" dirty="0"/>
              <a:t>between</a:t>
            </a:r>
            <a:r>
              <a:rPr lang="en-CA" sz="1200" dirty="0">
                <a:solidFill>
                  <a:srgbClr val="7F7F7F"/>
                </a:solidFill>
              </a:rPr>
              <a:t> </a:t>
            </a:r>
            <a:r>
              <a:rPr lang="en-CA" sz="1200" dirty="0"/>
              <a:t>a</a:t>
            </a:r>
            <a:r>
              <a:rPr lang="en-CA" sz="1200" dirty="0">
                <a:solidFill>
                  <a:srgbClr val="7F7F7F"/>
                </a:solidFill>
              </a:rPr>
              <a:t> </a:t>
            </a:r>
            <a:r>
              <a:rPr lang="en-CA" sz="1200" dirty="0"/>
              <a:t>landlord</a:t>
            </a:r>
            <a:r>
              <a:rPr lang="en-CA" sz="1200" dirty="0">
                <a:solidFill>
                  <a:srgbClr val="7F7F7F"/>
                </a:solidFill>
              </a:rPr>
              <a:t> </a:t>
            </a:r>
            <a:r>
              <a:rPr lang="en-CA" sz="1200" dirty="0"/>
              <a:t>and</a:t>
            </a:r>
            <a:r>
              <a:rPr lang="en-CA" sz="1200" dirty="0">
                <a:solidFill>
                  <a:srgbClr val="7F7F7F"/>
                </a:solidFill>
              </a:rPr>
              <a:t> </a:t>
            </a:r>
            <a:r>
              <a:rPr lang="en-CA" sz="1200" dirty="0"/>
              <a:t>a</a:t>
            </a:r>
            <a:r>
              <a:rPr lang="en-CA" sz="1200" dirty="0">
                <a:solidFill>
                  <a:srgbClr val="7F7F7F"/>
                </a:solidFill>
              </a:rPr>
              <a:t> </a:t>
            </a:r>
            <a:r>
              <a:rPr lang="en-CA" sz="1200" dirty="0"/>
              <a:t>tenant.</a:t>
            </a:r>
            <a:r>
              <a:rPr lang="en-CA" sz="1200" dirty="0">
                <a:solidFill>
                  <a:srgbClr val="7F7F7F"/>
                </a:solidFill>
              </a:rPr>
              <a:t> </a:t>
            </a:r>
          </a:p>
          <a:p>
            <a:pPr>
              <a:spcBef>
                <a:spcPts val="600"/>
              </a:spcBef>
              <a:spcAft>
                <a:spcPts val="600"/>
              </a:spcAft>
            </a:pPr>
            <a:r>
              <a:rPr lang="en-CA" sz="1200" dirty="0"/>
              <a:t>The</a:t>
            </a:r>
            <a:r>
              <a:rPr lang="en-CA" sz="1200" dirty="0">
                <a:solidFill>
                  <a:srgbClr val="7F7F7F"/>
                </a:solidFill>
              </a:rPr>
              <a:t> </a:t>
            </a:r>
            <a:r>
              <a:rPr lang="en-CA" sz="1200" dirty="0"/>
              <a:t>agreement</a:t>
            </a:r>
            <a:r>
              <a:rPr lang="en-CA" sz="1200" dirty="0">
                <a:solidFill>
                  <a:srgbClr val="7F7F7F"/>
                </a:solidFill>
              </a:rPr>
              <a:t> </a:t>
            </a:r>
            <a:r>
              <a:rPr lang="en-CA" sz="1200" dirty="0"/>
              <a:t>can</a:t>
            </a:r>
            <a:r>
              <a:rPr lang="en-CA" sz="1200" dirty="0">
                <a:solidFill>
                  <a:srgbClr val="7F7F7F"/>
                </a:solidFill>
              </a:rPr>
              <a:t> </a:t>
            </a:r>
            <a:r>
              <a:rPr lang="en-CA" sz="1200" dirty="0"/>
              <a:t>be</a:t>
            </a:r>
            <a:r>
              <a:rPr lang="en-CA" sz="1200" dirty="0">
                <a:solidFill>
                  <a:srgbClr val="7F7F7F"/>
                </a:solidFill>
              </a:rPr>
              <a:t> </a:t>
            </a:r>
            <a:r>
              <a:rPr lang="en-CA" sz="1200" dirty="0"/>
              <a:t>written,</a:t>
            </a:r>
            <a:r>
              <a:rPr lang="en-CA" sz="1200" dirty="0">
                <a:solidFill>
                  <a:srgbClr val="7F7F7F"/>
                </a:solidFill>
              </a:rPr>
              <a:t> </a:t>
            </a:r>
            <a:r>
              <a:rPr lang="en-CA" sz="1200" dirty="0"/>
              <a:t>oral</a:t>
            </a:r>
            <a:r>
              <a:rPr lang="en-CA" sz="1200" dirty="0">
                <a:solidFill>
                  <a:srgbClr val="7F7F7F"/>
                </a:solidFill>
              </a:rPr>
              <a:t> </a:t>
            </a:r>
            <a:r>
              <a:rPr lang="en-CA" sz="1200" dirty="0"/>
              <a:t>or</a:t>
            </a:r>
            <a:r>
              <a:rPr lang="en-CA" sz="1200" dirty="0">
                <a:solidFill>
                  <a:srgbClr val="7F7F7F"/>
                </a:solidFill>
              </a:rPr>
              <a:t> </a:t>
            </a:r>
            <a:r>
              <a:rPr lang="en-CA" sz="1200" dirty="0"/>
              <a:t>implied.</a:t>
            </a:r>
            <a:r>
              <a:rPr lang="en-CA" sz="1200" dirty="0">
                <a:solidFill>
                  <a:srgbClr val="7F7F7F"/>
                </a:solidFill>
              </a:rPr>
              <a:t> </a:t>
            </a:r>
          </a:p>
          <a:p>
            <a:pPr>
              <a:spcBef>
                <a:spcPts val="600"/>
              </a:spcBef>
              <a:spcAft>
                <a:spcPts val="600"/>
              </a:spcAft>
            </a:pPr>
            <a:r>
              <a:rPr lang="en-CA" sz="1200" dirty="0"/>
              <a:t>A</a:t>
            </a:r>
            <a:r>
              <a:rPr lang="en-CA" sz="1200" dirty="0">
                <a:solidFill>
                  <a:srgbClr val="7F7F7F"/>
                </a:solidFill>
              </a:rPr>
              <a:t> </a:t>
            </a:r>
            <a:r>
              <a:rPr lang="en-CA" sz="1200" dirty="0"/>
              <a:t>tenancy</a:t>
            </a:r>
            <a:r>
              <a:rPr lang="en-CA" sz="1200" dirty="0">
                <a:solidFill>
                  <a:srgbClr val="7F7F7F"/>
                </a:solidFill>
              </a:rPr>
              <a:t> </a:t>
            </a:r>
            <a:r>
              <a:rPr lang="en-CA" sz="1200" dirty="0"/>
              <a:t>agreement</a:t>
            </a:r>
            <a:r>
              <a:rPr lang="en-CA" sz="1200" dirty="0">
                <a:solidFill>
                  <a:srgbClr val="7F7F7F"/>
                </a:solidFill>
              </a:rPr>
              <a:t> </a:t>
            </a:r>
            <a:r>
              <a:rPr lang="en-CA" sz="1200" b="1" dirty="0"/>
              <a:t>cannot </a:t>
            </a:r>
            <a:r>
              <a:rPr lang="en-CA" sz="1200" dirty="0"/>
              <a:t>take</a:t>
            </a:r>
            <a:r>
              <a:rPr lang="en-CA" sz="1200" dirty="0">
                <a:solidFill>
                  <a:srgbClr val="7F7F7F"/>
                </a:solidFill>
              </a:rPr>
              <a:t> </a:t>
            </a:r>
            <a:r>
              <a:rPr lang="en-CA" sz="1200" dirty="0"/>
              <a:t>away</a:t>
            </a:r>
            <a:r>
              <a:rPr lang="en-CA" sz="1200" dirty="0">
                <a:solidFill>
                  <a:srgbClr val="7F7F7F"/>
                </a:solidFill>
              </a:rPr>
              <a:t> </a:t>
            </a:r>
            <a:r>
              <a:rPr lang="en-CA" sz="1200" dirty="0"/>
              <a:t>any</a:t>
            </a:r>
            <a:r>
              <a:rPr lang="en-CA" sz="1200" dirty="0">
                <a:solidFill>
                  <a:srgbClr val="7F7F7F"/>
                </a:solidFill>
              </a:rPr>
              <a:t> </a:t>
            </a:r>
            <a:r>
              <a:rPr lang="en-CA" sz="1200" dirty="0"/>
              <a:t>of</a:t>
            </a:r>
            <a:r>
              <a:rPr lang="en-CA" sz="1200" dirty="0">
                <a:solidFill>
                  <a:srgbClr val="7F7F7F"/>
                </a:solidFill>
              </a:rPr>
              <a:t> </a:t>
            </a:r>
            <a:r>
              <a:rPr lang="en-CA" sz="1200" dirty="0"/>
              <a:t>the</a:t>
            </a:r>
            <a:r>
              <a:rPr lang="en-CA" sz="1200" dirty="0">
                <a:solidFill>
                  <a:srgbClr val="7F7F7F"/>
                </a:solidFill>
              </a:rPr>
              <a:t> </a:t>
            </a:r>
            <a:r>
              <a:rPr lang="en-CA" sz="1200" dirty="0"/>
              <a:t>tenant’s</a:t>
            </a:r>
            <a:r>
              <a:rPr lang="en-CA" sz="1200" dirty="0">
                <a:solidFill>
                  <a:srgbClr val="7F7F7F"/>
                </a:solidFill>
              </a:rPr>
              <a:t> </a:t>
            </a:r>
            <a:r>
              <a:rPr lang="en-CA" sz="1200" dirty="0"/>
              <a:t>rights</a:t>
            </a:r>
            <a:r>
              <a:rPr lang="en-CA" sz="1200" dirty="0">
                <a:solidFill>
                  <a:srgbClr val="7F7F7F"/>
                </a:solidFill>
              </a:rPr>
              <a:t> </a:t>
            </a:r>
            <a:r>
              <a:rPr lang="en-CA" sz="1200" dirty="0"/>
              <a:t>provided</a:t>
            </a:r>
            <a:r>
              <a:rPr lang="en-CA" sz="1200" dirty="0">
                <a:solidFill>
                  <a:srgbClr val="7F7F7F"/>
                </a:solidFill>
              </a:rPr>
              <a:t> </a:t>
            </a:r>
            <a:r>
              <a:rPr lang="en-CA" sz="1200" dirty="0"/>
              <a:t>by</a:t>
            </a:r>
            <a:r>
              <a:rPr lang="en-CA" sz="1200" dirty="0">
                <a:solidFill>
                  <a:srgbClr val="7F7F7F"/>
                </a:solidFill>
              </a:rPr>
              <a:t> </a:t>
            </a:r>
            <a:r>
              <a:rPr lang="en-CA" sz="1200" dirty="0"/>
              <a:t>the</a:t>
            </a:r>
            <a:r>
              <a:rPr lang="en-CA" sz="1200" dirty="0">
                <a:solidFill>
                  <a:srgbClr val="7F7F7F"/>
                </a:solidFill>
              </a:rPr>
              <a:t> </a:t>
            </a:r>
            <a:r>
              <a:rPr lang="en-CA" sz="1200" b="1" i="1" dirty="0"/>
              <a:t>Residential</a:t>
            </a:r>
            <a:r>
              <a:rPr lang="en-CA" sz="1200" b="1" i="1" dirty="0">
                <a:solidFill>
                  <a:srgbClr val="7F7F7F"/>
                </a:solidFill>
              </a:rPr>
              <a:t> </a:t>
            </a:r>
            <a:r>
              <a:rPr lang="en-CA" sz="1200" b="1" i="1" dirty="0"/>
              <a:t>Tenancies</a:t>
            </a:r>
            <a:r>
              <a:rPr lang="en-CA" sz="1200" b="1" i="1" dirty="0">
                <a:solidFill>
                  <a:srgbClr val="7F7F7F"/>
                </a:solidFill>
              </a:rPr>
              <a:t> </a:t>
            </a:r>
            <a:r>
              <a:rPr lang="en-CA" sz="1200" b="1" i="1" dirty="0"/>
              <a:t>Act</a:t>
            </a:r>
            <a:r>
              <a:rPr lang="en-CA" sz="1200" b="1" dirty="0">
                <a:solidFill>
                  <a:srgbClr val="7F7F7F"/>
                </a:solidFill>
              </a:rPr>
              <a:t> </a:t>
            </a:r>
            <a:r>
              <a:rPr lang="en-CA" sz="1200" dirty="0"/>
              <a:t>(RTA)</a:t>
            </a:r>
            <a:r>
              <a:rPr lang="en-CA" sz="1200" dirty="0">
                <a:solidFill>
                  <a:srgbClr val="7F7F7F"/>
                </a:solidFill>
              </a:rPr>
              <a:t> </a:t>
            </a:r>
            <a:r>
              <a:rPr lang="en-CA" sz="1200" dirty="0"/>
              <a:t>section 3.</a:t>
            </a:r>
            <a:r>
              <a:rPr lang="en-CA" sz="1200" dirty="0">
                <a:solidFill>
                  <a:srgbClr val="7F7F7F"/>
                </a:solidFill>
              </a:rPr>
              <a:t> </a:t>
            </a:r>
            <a:r>
              <a:rPr lang="en-CA" sz="1200" dirty="0"/>
              <a:t>The</a:t>
            </a:r>
            <a:r>
              <a:rPr lang="en-CA" sz="1200" dirty="0">
                <a:solidFill>
                  <a:srgbClr val="7F7F7F"/>
                </a:solidFill>
              </a:rPr>
              <a:t> </a:t>
            </a:r>
            <a:r>
              <a:rPr lang="en-CA" sz="1200" dirty="0"/>
              <a:t>covenants</a:t>
            </a:r>
            <a:r>
              <a:rPr lang="en-CA" sz="1200" dirty="0">
                <a:solidFill>
                  <a:srgbClr val="7F7F7F"/>
                </a:solidFill>
              </a:rPr>
              <a:t> </a:t>
            </a:r>
            <a:r>
              <a:rPr lang="en-CA" sz="1200" dirty="0"/>
              <a:t>(responsibilities)</a:t>
            </a:r>
            <a:r>
              <a:rPr lang="en-CA" sz="1200" dirty="0">
                <a:solidFill>
                  <a:srgbClr val="7F7F7F"/>
                </a:solidFill>
              </a:rPr>
              <a:t> </a:t>
            </a:r>
            <a:r>
              <a:rPr lang="en-CA" sz="1200" dirty="0"/>
              <a:t>of</a:t>
            </a:r>
            <a:r>
              <a:rPr lang="en-CA" sz="1200" dirty="0">
                <a:solidFill>
                  <a:srgbClr val="7F7F7F"/>
                </a:solidFill>
              </a:rPr>
              <a:t> </a:t>
            </a:r>
            <a:r>
              <a:rPr lang="en-CA" sz="1200" dirty="0"/>
              <a:t>landlords,</a:t>
            </a:r>
            <a:r>
              <a:rPr lang="en-CA" sz="1200" dirty="0">
                <a:solidFill>
                  <a:srgbClr val="7F7F7F"/>
                </a:solidFill>
              </a:rPr>
              <a:t> </a:t>
            </a:r>
            <a:r>
              <a:rPr lang="en-CA" sz="1200" dirty="0"/>
              <a:t>RTA</a:t>
            </a:r>
            <a:r>
              <a:rPr lang="en-CA" sz="1200" i="1" dirty="0">
                <a:solidFill>
                  <a:srgbClr val="7F7F7F"/>
                </a:solidFill>
              </a:rPr>
              <a:t> </a:t>
            </a:r>
            <a:r>
              <a:rPr lang="en-CA" sz="1200" dirty="0"/>
              <a:t>section 16,</a:t>
            </a:r>
            <a:r>
              <a:rPr lang="en-CA" sz="1200" dirty="0">
                <a:solidFill>
                  <a:srgbClr val="7F7F7F"/>
                </a:solidFill>
              </a:rPr>
              <a:t> </a:t>
            </a:r>
            <a:r>
              <a:rPr lang="en-CA" sz="1200" dirty="0"/>
              <a:t>and</a:t>
            </a:r>
            <a:r>
              <a:rPr lang="en-CA" sz="1200" dirty="0">
                <a:solidFill>
                  <a:srgbClr val="7F7F7F"/>
                </a:solidFill>
              </a:rPr>
              <a:t> </a:t>
            </a:r>
            <a:r>
              <a:rPr lang="en-CA" sz="1200" dirty="0"/>
              <a:t>tenants</a:t>
            </a:r>
            <a:r>
              <a:rPr lang="en-CA" sz="1200" dirty="0">
                <a:solidFill>
                  <a:srgbClr val="7F7F7F"/>
                </a:solidFill>
              </a:rPr>
              <a:t> </a:t>
            </a:r>
            <a:r>
              <a:rPr lang="en-CA" sz="1200" dirty="0"/>
              <a:t>RTA</a:t>
            </a:r>
            <a:r>
              <a:rPr lang="en-CA" sz="1200" dirty="0">
                <a:solidFill>
                  <a:srgbClr val="7F7F7F"/>
                </a:solidFill>
              </a:rPr>
              <a:t> </a:t>
            </a:r>
            <a:r>
              <a:rPr lang="en-CA" sz="1200" dirty="0"/>
              <a:t>section 21,</a:t>
            </a:r>
            <a:r>
              <a:rPr lang="en-CA" sz="1200" dirty="0">
                <a:solidFill>
                  <a:srgbClr val="7F7F7F"/>
                </a:solidFill>
              </a:rPr>
              <a:t> </a:t>
            </a:r>
            <a:r>
              <a:rPr lang="en-CA" sz="1200" dirty="0"/>
              <a:t>form</a:t>
            </a:r>
            <a:r>
              <a:rPr lang="en-CA" sz="1200" dirty="0">
                <a:solidFill>
                  <a:srgbClr val="7F7F7F"/>
                </a:solidFill>
              </a:rPr>
              <a:t> </a:t>
            </a:r>
            <a:r>
              <a:rPr lang="en-CA" sz="1200" dirty="0"/>
              <a:t>part</a:t>
            </a:r>
            <a:r>
              <a:rPr lang="en-CA" sz="1200" dirty="0">
                <a:solidFill>
                  <a:srgbClr val="7F7F7F"/>
                </a:solidFill>
              </a:rPr>
              <a:t> </a:t>
            </a:r>
            <a:r>
              <a:rPr lang="en-CA" sz="1200" dirty="0"/>
              <a:t>of</a:t>
            </a:r>
            <a:r>
              <a:rPr lang="en-CA" sz="1200" dirty="0">
                <a:solidFill>
                  <a:srgbClr val="7F7F7F"/>
                </a:solidFill>
              </a:rPr>
              <a:t> </a:t>
            </a:r>
            <a:r>
              <a:rPr lang="en-CA" sz="1200" b="1" dirty="0"/>
              <a:t>every</a:t>
            </a:r>
            <a:r>
              <a:rPr lang="en-CA" sz="1200" dirty="0">
                <a:solidFill>
                  <a:srgbClr val="7F7F7F"/>
                </a:solidFill>
              </a:rPr>
              <a:t> </a:t>
            </a:r>
            <a:r>
              <a:rPr lang="en-CA" sz="1200" dirty="0"/>
              <a:t>residential</a:t>
            </a:r>
            <a:r>
              <a:rPr lang="en-CA" sz="1200" dirty="0">
                <a:solidFill>
                  <a:srgbClr val="7F7F7F"/>
                </a:solidFill>
              </a:rPr>
              <a:t> </a:t>
            </a:r>
            <a:r>
              <a:rPr lang="en-CA" sz="1200" dirty="0"/>
              <a:t>tenancy</a:t>
            </a:r>
            <a:r>
              <a:rPr lang="en-CA" sz="1200" dirty="0">
                <a:solidFill>
                  <a:srgbClr val="7F7F7F"/>
                </a:solidFill>
              </a:rPr>
              <a:t> </a:t>
            </a:r>
            <a:r>
              <a:rPr lang="en-CA" sz="1200" dirty="0"/>
              <a:t>agreement</a:t>
            </a:r>
            <a:r>
              <a:rPr lang="en-CA" sz="1200" dirty="0">
                <a:solidFill>
                  <a:srgbClr val="7F7F7F"/>
                </a:solidFill>
              </a:rPr>
              <a:t> </a:t>
            </a:r>
            <a:r>
              <a:rPr lang="en-CA" sz="1200" dirty="0"/>
              <a:t>even</a:t>
            </a:r>
            <a:r>
              <a:rPr lang="en-CA" sz="1200" dirty="0">
                <a:solidFill>
                  <a:srgbClr val="7F7F7F"/>
                </a:solidFill>
              </a:rPr>
              <a:t> </a:t>
            </a:r>
            <a:r>
              <a:rPr lang="en-CA" sz="1200" dirty="0"/>
              <a:t>if</a:t>
            </a:r>
            <a:r>
              <a:rPr lang="en-CA" sz="1200" dirty="0">
                <a:solidFill>
                  <a:srgbClr val="7F7F7F"/>
                </a:solidFill>
              </a:rPr>
              <a:t> </a:t>
            </a:r>
            <a:r>
              <a:rPr lang="en-CA" sz="1200" dirty="0"/>
              <a:t>they</a:t>
            </a:r>
            <a:r>
              <a:rPr lang="en-CA" sz="1200" dirty="0">
                <a:solidFill>
                  <a:srgbClr val="7F7F7F"/>
                </a:solidFill>
              </a:rPr>
              <a:t> </a:t>
            </a:r>
            <a:r>
              <a:rPr lang="en-CA" sz="1200" dirty="0"/>
              <a:t>are</a:t>
            </a:r>
            <a:r>
              <a:rPr lang="en-CA" sz="1200" dirty="0">
                <a:solidFill>
                  <a:srgbClr val="7F7F7F"/>
                </a:solidFill>
              </a:rPr>
              <a:t> </a:t>
            </a:r>
            <a:r>
              <a:rPr lang="en-CA" sz="1200" dirty="0"/>
              <a:t>not</a:t>
            </a:r>
            <a:r>
              <a:rPr lang="en-CA" sz="1200" dirty="0">
                <a:solidFill>
                  <a:srgbClr val="7F7F7F"/>
                </a:solidFill>
              </a:rPr>
              <a:t> </a:t>
            </a:r>
            <a:r>
              <a:rPr lang="en-CA" sz="1200" dirty="0"/>
              <a:t>written</a:t>
            </a:r>
            <a:r>
              <a:rPr lang="en-CA" sz="1200" dirty="0">
                <a:solidFill>
                  <a:srgbClr val="7F7F7F"/>
                </a:solidFill>
              </a:rPr>
              <a:t> </a:t>
            </a:r>
            <a:r>
              <a:rPr lang="en-CA" sz="1200" dirty="0"/>
              <a:t>in</a:t>
            </a:r>
            <a:r>
              <a:rPr lang="en-CA" sz="1200" dirty="0">
                <a:solidFill>
                  <a:srgbClr val="7F7F7F"/>
                </a:solidFill>
              </a:rPr>
              <a:t> </a:t>
            </a:r>
            <a:r>
              <a:rPr lang="en-CA" sz="1200" dirty="0"/>
              <a:t>the</a:t>
            </a:r>
            <a:r>
              <a:rPr lang="en-CA" sz="1200" dirty="0">
                <a:solidFill>
                  <a:srgbClr val="7F7F7F"/>
                </a:solidFill>
              </a:rPr>
              <a:t> </a:t>
            </a:r>
            <a:r>
              <a:rPr lang="en-CA" sz="1200" dirty="0"/>
              <a:t>residential</a:t>
            </a:r>
            <a:r>
              <a:rPr lang="en-CA" sz="1200" dirty="0">
                <a:solidFill>
                  <a:srgbClr val="7F7F7F"/>
                </a:solidFill>
              </a:rPr>
              <a:t> </a:t>
            </a:r>
            <a:r>
              <a:rPr lang="en-CA" sz="1200" dirty="0"/>
              <a:t>tenancy</a:t>
            </a:r>
            <a:r>
              <a:rPr lang="en-CA" sz="1200" dirty="0">
                <a:solidFill>
                  <a:srgbClr val="7F7F7F"/>
                </a:solidFill>
              </a:rPr>
              <a:t> </a:t>
            </a:r>
            <a:r>
              <a:rPr lang="en-CA" sz="1200" dirty="0"/>
              <a:t>agreement.</a:t>
            </a:r>
            <a:r>
              <a:rPr lang="en-US" sz="1200" dirty="0">
                <a:solidFill>
                  <a:srgbClr val="7F7F7F"/>
                </a:solidFill>
              </a:rPr>
              <a:t> </a:t>
            </a:r>
          </a:p>
        </p:txBody>
      </p:sp>
      <p:sp>
        <p:nvSpPr>
          <p:cNvPr id="8196" name="Rectangle 8"/>
          <p:cNvSpPr>
            <a:spLocks noChangeArrowheads="1"/>
          </p:cNvSpPr>
          <p:nvPr/>
        </p:nvSpPr>
        <p:spPr bwMode="auto">
          <a:xfrm>
            <a:off x="0" y="0"/>
            <a:ext cx="9144000" cy="0"/>
          </a:xfrm>
          <a:prstGeom prst="rect">
            <a:avLst/>
          </a:prstGeom>
          <a:noFill/>
          <a:ln w="9525">
            <a:noFill/>
            <a:miter lim="800000"/>
            <a:headEnd/>
            <a:tailEnd/>
          </a:ln>
        </p:spPr>
        <p:txBody>
          <a:bodyPr wrap="none" lIns="0" tIns="0" rIns="0" bIns="0" anchor="ctr">
            <a:spAutoFit/>
          </a:bodyPr>
          <a:lstStyle/>
          <a:p>
            <a:endParaRPr lang="en-US"/>
          </a:p>
        </p:txBody>
      </p:sp>
      <p:sp>
        <p:nvSpPr>
          <p:cNvPr id="8197" name="Rectangle 9"/>
          <p:cNvSpPr>
            <a:spLocks noChangeArrowheads="1"/>
          </p:cNvSpPr>
          <p:nvPr/>
        </p:nvSpPr>
        <p:spPr bwMode="auto">
          <a:xfrm>
            <a:off x="0" y="0"/>
            <a:ext cx="9144000" cy="0"/>
          </a:xfrm>
          <a:prstGeom prst="rect">
            <a:avLst/>
          </a:prstGeom>
          <a:noFill/>
          <a:ln w="9525">
            <a:noFill/>
            <a:miter lim="800000"/>
            <a:headEnd/>
            <a:tailEnd/>
          </a:ln>
        </p:spPr>
        <p:txBody>
          <a:bodyPr wrap="none" lIns="0" tIns="0" rIns="0" bIns="0" anchor="ctr">
            <a:spAutoFit/>
          </a:bodyPr>
          <a:lstStyle/>
          <a:p>
            <a:endParaRPr lang="en-US"/>
          </a:p>
        </p:txBody>
      </p:sp>
      <p:sp>
        <p:nvSpPr>
          <p:cNvPr id="8198" name="Rectangle 10"/>
          <p:cNvSpPr>
            <a:spLocks noChangeArrowheads="1"/>
          </p:cNvSpPr>
          <p:nvPr/>
        </p:nvSpPr>
        <p:spPr bwMode="auto">
          <a:xfrm>
            <a:off x="0" y="0"/>
            <a:ext cx="9144000" cy="0"/>
          </a:xfrm>
          <a:prstGeom prst="rect">
            <a:avLst/>
          </a:prstGeom>
          <a:noFill/>
          <a:ln w="9525">
            <a:noFill/>
            <a:miter lim="800000"/>
            <a:headEnd/>
            <a:tailEnd/>
          </a:ln>
        </p:spPr>
        <p:txBody>
          <a:bodyPr wrap="none" lIns="0" tIns="0" rIns="0" bIns="0" anchor="ctr">
            <a:spAutoFit/>
          </a:bodyPr>
          <a:lstStyle/>
          <a:p>
            <a:endParaRPr lang="en-US"/>
          </a:p>
        </p:txBody>
      </p:sp>
      <p:sp>
        <p:nvSpPr>
          <p:cNvPr id="8199" name="TextBox 9"/>
          <p:cNvSpPr txBox="1">
            <a:spLocks noChangeArrowheads="1"/>
          </p:cNvSpPr>
          <p:nvPr/>
        </p:nvSpPr>
        <p:spPr bwMode="auto">
          <a:xfrm>
            <a:off x="4572000" y="6172200"/>
            <a:ext cx="2057400" cy="276225"/>
          </a:xfrm>
          <a:prstGeom prst="rect">
            <a:avLst/>
          </a:prstGeom>
          <a:noFill/>
          <a:ln w="9525">
            <a:noFill/>
            <a:miter lim="800000"/>
            <a:headEnd/>
            <a:tailEnd/>
          </a:ln>
        </p:spPr>
        <p:txBody>
          <a:bodyPr>
            <a:spAutoFit/>
          </a:bodyPr>
          <a:lstStyle/>
          <a:p>
            <a:r>
              <a:rPr lang="en-CA" sz="1200" dirty="0">
                <a:hlinkClick r:id="rId4" action="ppaction://hlinksldjump"/>
              </a:rPr>
              <a:t>continued on next slide</a:t>
            </a:r>
            <a:endParaRPr lang="en-CA" sz="1200" dirty="0"/>
          </a:p>
        </p:txBody>
      </p:sp>
      <p:sp>
        <p:nvSpPr>
          <p:cNvPr id="10" name="Content Placeholder 9"/>
          <p:cNvSpPr>
            <a:spLocks noGrp="1"/>
          </p:cNvSpPr>
          <p:nvPr>
            <p:ph sz="half" idx="1"/>
          </p:nvPr>
        </p:nvSpPr>
        <p:spPr>
          <a:xfrm>
            <a:off x="457200" y="3124200"/>
            <a:ext cx="4114800" cy="3124200"/>
          </a:xfrm>
        </p:spPr>
        <p:txBody>
          <a:bodyPr/>
          <a:lstStyle/>
          <a:p>
            <a:pPr>
              <a:buFont typeface="Wingdings" pitchFamily="2" charset="2"/>
              <a:buNone/>
              <a:defRPr/>
            </a:pPr>
            <a:r>
              <a:rPr lang="en-CA" kern="1200" dirty="0" smtClean="0">
                <a:latin typeface="Arial" charset="0"/>
              </a:rPr>
              <a:t>The RTA does </a:t>
            </a:r>
            <a:r>
              <a:rPr lang="en-CA" b="1" kern="1200" dirty="0" smtClean="0">
                <a:latin typeface="Arial" charset="0"/>
              </a:rPr>
              <a:t>not</a:t>
            </a:r>
            <a:r>
              <a:rPr lang="en-CA" kern="1200" dirty="0" smtClean="0">
                <a:latin typeface="Arial" charset="0"/>
              </a:rPr>
              <a:t> apply to</a:t>
            </a:r>
            <a:endParaRPr lang="en-US" kern="1200" dirty="0" smtClean="0">
              <a:latin typeface="Arial" charset="0"/>
            </a:endParaRPr>
          </a:p>
          <a:p>
            <a:pPr>
              <a:defRPr/>
            </a:pPr>
            <a:r>
              <a:rPr lang="en-US" kern="1200" dirty="0" smtClean="0">
                <a:latin typeface="Arial" charset="0"/>
              </a:rPr>
              <a:t>Mobile home sites covered in the </a:t>
            </a:r>
            <a:r>
              <a:rPr lang="en-US" i="1" kern="1200" dirty="0" smtClean="0">
                <a:latin typeface="Arial" charset="0"/>
              </a:rPr>
              <a:t>Mobile Home Sites Tenancies Act.</a:t>
            </a:r>
          </a:p>
          <a:p>
            <a:pPr>
              <a:defRPr/>
            </a:pPr>
            <a:r>
              <a:rPr lang="en-US" kern="1200" dirty="0" smtClean="0">
                <a:latin typeface="Arial" charset="0"/>
              </a:rPr>
              <a:t>Business premises with living premises attached and rented under a single agreement</a:t>
            </a:r>
          </a:p>
          <a:p>
            <a:pPr>
              <a:defRPr/>
            </a:pPr>
            <a:r>
              <a:rPr lang="en-US" kern="1200" dirty="0" smtClean="0">
                <a:latin typeface="Arial" charset="0"/>
              </a:rPr>
              <a:t>Rooms in the living quarters of a landlord, if the landlord actually resides there</a:t>
            </a:r>
          </a:p>
          <a:p>
            <a:pPr>
              <a:defRPr/>
            </a:pPr>
            <a:r>
              <a:rPr lang="en-US" kern="1200" dirty="0" smtClean="0">
                <a:latin typeface="Arial" charset="0"/>
              </a:rPr>
              <a:t>Residential premises on military bases on federal lands</a:t>
            </a:r>
          </a:p>
          <a:p>
            <a:pPr>
              <a:defRPr/>
            </a:pPr>
            <a:r>
              <a:rPr lang="en-US" kern="1200" dirty="0" smtClean="0">
                <a:latin typeface="Arial" charset="0"/>
              </a:rPr>
              <a:t>Residential premises on First Nations reserves on federal lands</a:t>
            </a:r>
          </a:p>
          <a:p>
            <a:pPr>
              <a:defRPr/>
            </a:pPr>
            <a:endParaRPr lang="en-US" dirty="0"/>
          </a:p>
        </p:txBody>
      </p:sp>
      <p:sp>
        <p:nvSpPr>
          <p:cNvPr id="11" name="Content Placeholder 9"/>
          <p:cNvSpPr>
            <a:spLocks noGrp="1"/>
          </p:cNvSpPr>
          <p:nvPr>
            <p:ph sz="half" idx="1"/>
          </p:nvPr>
        </p:nvSpPr>
        <p:spPr>
          <a:xfrm>
            <a:off x="4572000" y="3124200"/>
            <a:ext cx="4267200" cy="2667000"/>
          </a:xfrm>
        </p:spPr>
        <p:txBody>
          <a:bodyPr/>
          <a:lstStyle/>
          <a:p>
            <a:pPr>
              <a:defRPr/>
            </a:pPr>
            <a:r>
              <a:rPr lang="en-US" kern="1200" dirty="0" smtClean="0">
                <a:latin typeface="Arial" charset="0"/>
              </a:rPr>
              <a:t>Student premises at educational institutions, if students do not have exclusive possession of a self-contained dwelling</a:t>
            </a:r>
            <a:endParaRPr lang="en-CA" dirty="0" smtClean="0"/>
          </a:p>
          <a:p>
            <a:pPr>
              <a:defRPr/>
            </a:pPr>
            <a:r>
              <a:rPr lang="en-US" kern="1200" dirty="0" smtClean="0">
                <a:latin typeface="Arial" charset="0"/>
              </a:rPr>
              <a:t>A nursing home as defined in the </a:t>
            </a:r>
            <a:r>
              <a:rPr lang="en-US" i="1" kern="1200" dirty="0" smtClean="0">
                <a:latin typeface="Arial" charset="0"/>
              </a:rPr>
              <a:t>Nursing Homes Act</a:t>
            </a:r>
          </a:p>
          <a:p>
            <a:pPr>
              <a:defRPr/>
            </a:pPr>
            <a:r>
              <a:rPr lang="en-US" kern="1200" dirty="0" smtClean="0">
                <a:latin typeface="Arial" charset="0"/>
              </a:rPr>
              <a:t>Lodge accommodation run by a management body or by an agreement with the Minister responsible for the </a:t>
            </a:r>
            <a:r>
              <a:rPr lang="en-US" i="1" kern="1200" dirty="0" smtClean="0">
                <a:latin typeface="Arial" charset="0"/>
              </a:rPr>
              <a:t>Alberta Housing Act</a:t>
            </a:r>
          </a:p>
          <a:p>
            <a:pPr>
              <a:defRPr/>
            </a:pPr>
            <a:r>
              <a:rPr lang="en-US" kern="1200" dirty="0" smtClean="0">
                <a:latin typeface="Arial" charset="0"/>
              </a:rPr>
              <a:t>A supportive living accommodation licensed under the </a:t>
            </a:r>
            <a:r>
              <a:rPr lang="en-US" i="1" kern="1200" dirty="0" smtClean="0">
                <a:latin typeface="Arial" charset="0"/>
              </a:rPr>
              <a:t>Supportive Living Accommodation Licensing Act</a:t>
            </a:r>
          </a:p>
          <a:p>
            <a:pPr>
              <a:defRPr/>
            </a:pPr>
            <a:r>
              <a:rPr lang="en-US" kern="1200" dirty="0" smtClean="0">
                <a:latin typeface="Arial" charset="0"/>
              </a:rPr>
              <a:t>A correctional institution </a:t>
            </a:r>
          </a:p>
          <a:p>
            <a:pPr>
              <a:defRPr/>
            </a:pPr>
            <a:r>
              <a:rPr lang="en-CA" kern="1200" dirty="0" smtClean="0">
                <a:latin typeface="Arial" charset="0"/>
              </a:rPr>
              <a:t>Hospitals</a:t>
            </a:r>
            <a:br>
              <a:rPr lang="en-CA" kern="1200" dirty="0" smtClean="0">
                <a:latin typeface="Arial" charset="0"/>
              </a:rPr>
            </a:br>
            <a:endParaRPr lang="en-CA" kern="1200" dirty="0" smtClean="0">
              <a:latin typeface="Arial" charset="0"/>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752600" y="152400"/>
            <a:ext cx="6553200" cy="533400"/>
          </a:xfrm>
        </p:spPr>
        <p:txBody>
          <a:bodyPr/>
          <a:lstStyle/>
          <a:p>
            <a:r>
              <a:rPr lang="en-CA" smtClean="0"/>
              <a:t>Residential</a:t>
            </a:r>
            <a:r>
              <a:rPr lang="en-CA" smtClean="0">
                <a:solidFill>
                  <a:srgbClr val="7F7F7F"/>
                </a:solidFill>
              </a:rPr>
              <a:t> </a:t>
            </a:r>
            <a:r>
              <a:rPr lang="en-CA" smtClean="0"/>
              <a:t>Tenancy</a:t>
            </a:r>
            <a:r>
              <a:rPr lang="en-CA" smtClean="0">
                <a:solidFill>
                  <a:srgbClr val="7F7F7F"/>
                </a:solidFill>
              </a:rPr>
              <a:t> </a:t>
            </a:r>
            <a:r>
              <a:rPr lang="en-CA" smtClean="0"/>
              <a:t>Agreements</a:t>
            </a:r>
            <a:r>
              <a:rPr lang="en-US" sz="2000" smtClean="0">
                <a:solidFill>
                  <a:srgbClr val="7F7F7F"/>
                </a:solidFill>
              </a:rPr>
              <a:t> </a:t>
            </a:r>
            <a:endParaRPr lang="en-US" smtClean="0"/>
          </a:p>
        </p:txBody>
      </p:sp>
      <p:sp>
        <p:nvSpPr>
          <p:cNvPr id="5" name="Rectangle 5"/>
          <p:cNvSpPr txBox="1">
            <a:spLocks noChangeArrowheads="1"/>
          </p:cNvSpPr>
          <p:nvPr/>
        </p:nvSpPr>
        <p:spPr bwMode="gray">
          <a:xfrm>
            <a:off x="533400" y="1828800"/>
            <a:ext cx="4038600" cy="4419600"/>
          </a:xfrm>
          <a:prstGeom prst="rect">
            <a:avLst/>
          </a:prstGeom>
          <a:noFill/>
          <a:ln w="9525">
            <a:noFill/>
            <a:miter lim="800000"/>
            <a:headEnd/>
            <a:tailEnd/>
          </a:ln>
        </p:spPr>
        <p:txBody>
          <a:bodyPr/>
          <a:lstStyle/>
          <a:p>
            <a:pPr marL="234950" indent="-234950">
              <a:spcBef>
                <a:spcPts val="600"/>
              </a:spcBef>
              <a:spcAft>
                <a:spcPts val="600"/>
              </a:spcAft>
              <a:buFont typeface="Wingdings" pitchFamily="2" charset="2"/>
              <a:buNone/>
              <a:defRPr/>
            </a:pPr>
            <a:r>
              <a:rPr lang="en-CA" sz="1200" b="1" kern="0" dirty="0">
                <a:solidFill>
                  <a:srgbClr val="FF0000"/>
                </a:solidFill>
                <a:latin typeface="Arial" pitchFamily="34" charset="0"/>
              </a:rPr>
              <a:t>Fixed-term Tenancy Agreement</a:t>
            </a:r>
          </a:p>
          <a:p>
            <a:pPr marL="342900" indent="-342900">
              <a:spcBef>
                <a:spcPts val="600"/>
              </a:spcBef>
              <a:spcAft>
                <a:spcPts val="600"/>
              </a:spcAft>
              <a:buFont typeface="Wingdings" pitchFamily="2" charset="2"/>
              <a:buChar char="v"/>
              <a:defRPr/>
            </a:pPr>
            <a:r>
              <a:rPr lang="en-CA" sz="1200" kern="0" dirty="0">
                <a:latin typeface="Arial" pitchFamily="34" charset="0"/>
              </a:rPr>
              <a:t>is for a specific period of time, typically one year.  </a:t>
            </a:r>
            <a:br>
              <a:rPr lang="en-CA" sz="1200" kern="0" dirty="0">
                <a:latin typeface="Arial" pitchFamily="34" charset="0"/>
              </a:rPr>
            </a:br>
            <a:r>
              <a:rPr lang="en-CA" sz="1200" kern="0" dirty="0">
                <a:latin typeface="Arial" pitchFamily="34" charset="0"/>
              </a:rPr>
              <a:t>It begins and ends on specific dates </a:t>
            </a:r>
          </a:p>
          <a:p>
            <a:pPr marL="342900" indent="-342900">
              <a:spcBef>
                <a:spcPts val="600"/>
              </a:spcBef>
              <a:spcAft>
                <a:spcPts val="0"/>
              </a:spcAft>
              <a:buFont typeface="Wingdings" pitchFamily="2" charset="2"/>
              <a:buChar char="v"/>
              <a:defRPr/>
            </a:pPr>
            <a:r>
              <a:rPr lang="en-CA" sz="1200" kern="0" dirty="0">
                <a:latin typeface="Arial" pitchFamily="34" charset="0"/>
              </a:rPr>
              <a:t>does not require either party to give notice to end the tenancy.  </a:t>
            </a:r>
          </a:p>
          <a:p>
            <a:pPr marL="342900" indent="-342900">
              <a:spcBef>
                <a:spcPts val="600"/>
              </a:spcBef>
              <a:spcAft>
                <a:spcPts val="600"/>
              </a:spcAft>
              <a:buFont typeface="Wingdings" pitchFamily="2" charset="2"/>
              <a:buChar char="v"/>
              <a:defRPr/>
            </a:pPr>
            <a:r>
              <a:rPr lang="en-CA" sz="1200" kern="0" dirty="0">
                <a:latin typeface="Arial" pitchFamily="34" charset="0"/>
              </a:rPr>
              <a:t>At the end of the fixed term the landlord and tenant may negotiate a new residential tenancy agreement. The new agreement could include a change in the rent amount and the conditions of the tenancy. The new agreement can be a new fixed term or can be changed to a periodic tenancy.</a:t>
            </a:r>
          </a:p>
          <a:p>
            <a:pPr marL="342900" indent="-342900">
              <a:spcBef>
                <a:spcPts val="600"/>
              </a:spcBef>
              <a:spcAft>
                <a:spcPts val="600"/>
              </a:spcAft>
              <a:defRPr/>
            </a:pPr>
            <a:r>
              <a:rPr lang="en-CA" sz="1200" b="1" kern="0" dirty="0">
                <a:solidFill>
                  <a:srgbClr val="FF0000"/>
                </a:solidFill>
              </a:rPr>
              <a:t>Periodic Tenancy</a:t>
            </a:r>
          </a:p>
          <a:p>
            <a:pPr marL="342900" indent="-342900">
              <a:spcBef>
                <a:spcPts val="600"/>
              </a:spcBef>
              <a:spcAft>
                <a:spcPts val="0"/>
              </a:spcAft>
              <a:buFont typeface="Wingdings" pitchFamily="2" charset="2"/>
              <a:buChar char="v"/>
              <a:defRPr/>
            </a:pPr>
            <a:r>
              <a:rPr lang="en-CA" sz="1200" kern="0" dirty="0"/>
              <a:t>has</a:t>
            </a:r>
            <a:r>
              <a:rPr lang="en-CA" sz="1200" kern="0" dirty="0">
                <a:solidFill>
                  <a:srgbClr val="7F7F7F"/>
                </a:solidFill>
              </a:rPr>
              <a:t> </a:t>
            </a:r>
            <a:r>
              <a:rPr lang="en-CA" sz="1200" kern="0" dirty="0"/>
              <a:t>a</a:t>
            </a:r>
            <a:r>
              <a:rPr lang="en-CA" sz="1200" kern="0" dirty="0">
                <a:solidFill>
                  <a:srgbClr val="7F7F7F"/>
                </a:solidFill>
              </a:rPr>
              <a:t> </a:t>
            </a:r>
            <a:r>
              <a:rPr lang="en-CA" sz="1200" kern="0" dirty="0"/>
              <a:t>start</a:t>
            </a:r>
            <a:r>
              <a:rPr lang="en-CA" sz="1200" kern="0" dirty="0">
                <a:solidFill>
                  <a:srgbClr val="7F7F7F"/>
                </a:solidFill>
              </a:rPr>
              <a:t> </a:t>
            </a:r>
            <a:r>
              <a:rPr lang="en-CA" sz="1200" kern="0" dirty="0"/>
              <a:t>date</a:t>
            </a:r>
            <a:r>
              <a:rPr lang="en-CA" sz="1200" kern="0" dirty="0">
                <a:solidFill>
                  <a:srgbClr val="7F7F7F"/>
                </a:solidFill>
              </a:rPr>
              <a:t> </a:t>
            </a:r>
            <a:r>
              <a:rPr lang="en-CA" sz="1200" kern="0" dirty="0"/>
              <a:t>but</a:t>
            </a:r>
            <a:r>
              <a:rPr lang="en-CA" sz="1200" kern="0" dirty="0">
                <a:solidFill>
                  <a:srgbClr val="7F7F7F"/>
                </a:solidFill>
              </a:rPr>
              <a:t> </a:t>
            </a:r>
            <a:r>
              <a:rPr lang="en-CA" sz="1200" kern="0" dirty="0"/>
              <a:t>not</a:t>
            </a:r>
            <a:r>
              <a:rPr lang="en-CA" sz="1200" kern="0" dirty="0">
                <a:solidFill>
                  <a:srgbClr val="7F7F7F"/>
                </a:solidFill>
              </a:rPr>
              <a:t> </a:t>
            </a:r>
            <a:r>
              <a:rPr lang="en-CA" sz="1200" kern="0" dirty="0"/>
              <a:t>an</a:t>
            </a:r>
            <a:r>
              <a:rPr lang="en-CA" sz="1200" kern="0" dirty="0">
                <a:solidFill>
                  <a:srgbClr val="7F7F7F"/>
                </a:solidFill>
              </a:rPr>
              <a:t> </a:t>
            </a:r>
            <a:r>
              <a:rPr lang="en-CA" sz="1200" kern="0" dirty="0"/>
              <a:t>end</a:t>
            </a:r>
            <a:r>
              <a:rPr lang="en-CA" sz="1200" kern="0" dirty="0">
                <a:solidFill>
                  <a:srgbClr val="7F7F7F"/>
                </a:solidFill>
              </a:rPr>
              <a:t> </a:t>
            </a:r>
            <a:r>
              <a:rPr lang="en-CA" sz="1200" kern="0" dirty="0"/>
              <a:t>date</a:t>
            </a:r>
          </a:p>
          <a:p>
            <a:pPr marL="342900" indent="-342900">
              <a:spcBef>
                <a:spcPts val="600"/>
              </a:spcBef>
              <a:spcAft>
                <a:spcPts val="0"/>
              </a:spcAft>
              <a:buFont typeface="Wingdings" pitchFamily="2" charset="2"/>
              <a:buChar char="v"/>
              <a:defRPr/>
            </a:pPr>
            <a:r>
              <a:rPr lang="en-CA" sz="1200" kern="0" dirty="0"/>
              <a:t>A periodic tenancy renews or continues weekly, monthly or yearly without notice.</a:t>
            </a:r>
          </a:p>
          <a:p>
            <a:pPr marL="342900" indent="-342900">
              <a:spcBef>
                <a:spcPts val="600"/>
              </a:spcBef>
              <a:spcAft>
                <a:spcPts val="0"/>
              </a:spcAft>
              <a:buFont typeface="Wingdings" pitchFamily="2" charset="2"/>
              <a:buChar char="v"/>
              <a:defRPr/>
            </a:pPr>
            <a:r>
              <a:rPr lang="en-CA" sz="1200" kern="0" dirty="0"/>
              <a:t>either</a:t>
            </a:r>
            <a:r>
              <a:rPr lang="en-CA" sz="1200" kern="0" dirty="0">
                <a:solidFill>
                  <a:srgbClr val="7F7F7F"/>
                </a:solidFill>
              </a:rPr>
              <a:t> </a:t>
            </a:r>
            <a:r>
              <a:rPr lang="en-CA" sz="1200" kern="0" dirty="0"/>
              <a:t>the</a:t>
            </a:r>
            <a:r>
              <a:rPr lang="en-CA" sz="1200" kern="0" dirty="0">
                <a:solidFill>
                  <a:srgbClr val="7F7F7F"/>
                </a:solidFill>
              </a:rPr>
              <a:t> </a:t>
            </a:r>
            <a:r>
              <a:rPr lang="en-CA" sz="1200" kern="0" dirty="0"/>
              <a:t>landlord</a:t>
            </a:r>
            <a:r>
              <a:rPr lang="en-CA" sz="1200" kern="0" dirty="0">
                <a:solidFill>
                  <a:srgbClr val="7F7F7F"/>
                </a:solidFill>
              </a:rPr>
              <a:t> </a:t>
            </a:r>
            <a:r>
              <a:rPr lang="en-CA" sz="1200" kern="0" dirty="0"/>
              <a:t>or</a:t>
            </a:r>
            <a:r>
              <a:rPr lang="en-CA" sz="1200" kern="0" dirty="0">
                <a:solidFill>
                  <a:srgbClr val="7F7F7F"/>
                </a:solidFill>
              </a:rPr>
              <a:t> </a:t>
            </a:r>
            <a:r>
              <a:rPr lang="en-CA" sz="1200" kern="0" dirty="0"/>
              <a:t>tenant</a:t>
            </a:r>
            <a:r>
              <a:rPr lang="en-CA" sz="1200" kern="0" dirty="0">
                <a:solidFill>
                  <a:srgbClr val="7F7F7F"/>
                </a:solidFill>
              </a:rPr>
              <a:t> </a:t>
            </a:r>
            <a:r>
              <a:rPr lang="en-CA" sz="1200" kern="0" dirty="0"/>
              <a:t>will</a:t>
            </a:r>
            <a:r>
              <a:rPr lang="en-CA" sz="1200" kern="0" dirty="0">
                <a:solidFill>
                  <a:srgbClr val="7F7F7F"/>
                </a:solidFill>
              </a:rPr>
              <a:t> </a:t>
            </a:r>
            <a:r>
              <a:rPr lang="en-CA" sz="1200" kern="0" dirty="0"/>
              <a:t>end</a:t>
            </a:r>
            <a:r>
              <a:rPr lang="en-CA" sz="1200" kern="0" dirty="0">
                <a:solidFill>
                  <a:srgbClr val="7F7F7F"/>
                </a:solidFill>
              </a:rPr>
              <a:t> </a:t>
            </a:r>
            <a:r>
              <a:rPr lang="en-CA" sz="1200" kern="0" dirty="0"/>
              <a:t>the</a:t>
            </a:r>
            <a:r>
              <a:rPr lang="en-CA" sz="1200" kern="0" dirty="0">
                <a:solidFill>
                  <a:srgbClr val="7F7F7F"/>
                </a:solidFill>
              </a:rPr>
              <a:t> </a:t>
            </a:r>
            <a:r>
              <a:rPr lang="en-CA" sz="1200" kern="0" dirty="0"/>
              <a:t>agreement</a:t>
            </a:r>
            <a:r>
              <a:rPr lang="en-CA" sz="1200" kern="0" dirty="0">
                <a:solidFill>
                  <a:srgbClr val="7F7F7F"/>
                </a:solidFill>
              </a:rPr>
              <a:t> </a:t>
            </a:r>
            <a:r>
              <a:rPr lang="en-CA" sz="1200" kern="0" dirty="0"/>
              <a:t>by</a:t>
            </a:r>
            <a:r>
              <a:rPr lang="en-CA" sz="1200" kern="0" dirty="0">
                <a:solidFill>
                  <a:srgbClr val="7F7F7F"/>
                </a:solidFill>
              </a:rPr>
              <a:t> </a:t>
            </a:r>
            <a:r>
              <a:rPr lang="en-CA" sz="1200" kern="0" dirty="0"/>
              <a:t>giving</a:t>
            </a:r>
            <a:r>
              <a:rPr lang="en-CA" sz="1200" kern="0" dirty="0">
                <a:solidFill>
                  <a:srgbClr val="7F7F7F"/>
                </a:solidFill>
              </a:rPr>
              <a:t> </a:t>
            </a:r>
            <a:r>
              <a:rPr lang="en-CA" sz="1200" kern="0" dirty="0"/>
              <a:t>notice</a:t>
            </a:r>
          </a:p>
          <a:p>
            <a:pPr marL="342900" indent="-342900">
              <a:spcBef>
                <a:spcPts val="600"/>
              </a:spcBef>
              <a:spcAft>
                <a:spcPts val="0"/>
              </a:spcAft>
              <a:buFont typeface="Wingdings" pitchFamily="2" charset="2"/>
              <a:buChar char="v"/>
              <a:defRPr/>
            </a:pPr>
            <a:r>
              <a:rPr lang="en-CA" sz="1200" kern="0" dirty="0"/>
              <a:t>is</a:t>
            </a:r>
            <a:r>
              <a:rPr lang="en-CA" sz="1200" kern="0" dirty="0">
                <a:solidFill>
                  <a:srgbClr val="7F7F7F"/>
                </a:solidFill>
              </a:rPr>
              <a:t> </a:t>
            </a:r>
            <a:r>
              <a:rPr lang="en-CA" sz="1200" kern="0" dirty="0"/>
              <a:t>usually</a:t>
            </a:r>
            <a:r>
              <a:rPr lang="en-CA" sz="1200" kern="0" dirty="0">
                <a:solidFill>
                  <a:srgbClr val="7F7F7F"/>
                </a:solidFill>
              </a:rPr>
              <a:t> </a:t>
            </a:r>
            <a:r>
              <a:rPr lang="en-CA" sz="1200" kern="0" dirty="0"/>
              <a:t>month-to-month</a:t>
            </a:r>
            <a:r>
              <a:rPr lang="en-US" sz="1200" kern="0" dirty="0">
                <a:solidFill>
                  <a:srgbClr val="7F7F7F"/>
                </a:solidFill>
              </a:rPr>
              <a:t> </a:t>
            </a:r>
            <a:endParaRPr lang="en-CA" sz="1200" kern="0" dirty="0">
              <a:latin typeface="Arial" pitchFamily="34" charset="0"/>
            </a:endParaRPr>
          </a:p>
          <a:p>
            <a:pPr>
              <a:spcBef>
                <a:spcPts val="600"/>
              </a:spcBef>
              <a:spcAft>
                <a:spcPts val="600"/>
              </a:spcAft>
              <a:buFont typeface="Wingdings" pitchFamily="2" charset="2"/>
              <a:buChar char="v"/>
              <a:defRPr/>
            </a:pPr>
            <a:endParaRPr lang="en-CA" sz="1200" b="1" kern="0" dirty="0">
              <a:latin typeface="Arial" pitchFamily="34" charset="0"/>
            </a:endParaRPr>
          </a:p>
          <a:p>
            <a:pPr>
              <a:spcBef>
                <a:spcPts val="600"/>
              </a:spcBef>
              <a:spcAft>
                <a:spcPts val="600"/>
              </a:spcAft>
              <a:buFont typeface="Wingdings" pitchFamily="2" charset="2"/>
              <a:buNone/>
              <a:defRPr/>
            </a:pPr>
            <a:endParaRPr lang="en-US" sz="1200" kern="0" dirty="0">
              <a:latin typeface="Arial" pitchFamily="34" charset="0"/>
            </a:endParaRPr>
          </a:p>
        </p:txBody>
      </p:sp>
      <p:sp>
        <p:nvSpPr>
          <p:cNvPr id="6" name="Rectangle 6"/>
          <p:cNvSpPr txBox="1">
            <a:spLocks noChangeArrowheads="1"/>
          </p:cNvSpPr>
          <p:nvPr/>
        </p:nvSpPr>
        <p:spPr bwMode="gray">
          <a:xfrm>
            <a:off x="4572000" y="1828800"/>
            <a:ext cx="4038600" cy="3352800"/>
          </a:xfrm>
          <a:prstGeom prst="rect">
            <a:avLst/>
          </a:prstGeom>
          <a:noFill/>
          <a:ln w="9525">
            <a:noFill/>
            <a:miter lim="800000"/>
            <a:headEnd/>
            <a:tailEnd/>
          </a:ln>
        </p:spPr>
        <p:txBody>
          <a:bodyPr/>
          <a:lstStyle/>
          <a:p>
            <a:pPr marL="342900" indent="-342900">
              <a:spcBef>
                <a:spcPts val="600"/>
              </a:spcBef>
              <a:spcAft>
                <a:spcPts val="600"/>
              </a:spcAft>
              <a:buFont typeface="Wingdings" pitchFamily="2" charset="2"/>
              <a:buNone/>
              <a:defRPr/>
            </a:pPr>
            <a:r>
              <a:rPr lang="en-CA" sz="1200" b="1" kern="0" dirty="0">
                <a:solidFill>
                  <a:srgbClr val="FF0000"/>
                </a:solidFill>
              </a:rPr>
              <a:t>Implied Periodic Tenancy</a:t>
            </a:r>
          </a:p>
          <a:p>
            <a:pPr marL="342900" indent="-342900">
              <a:spcBef>
                <a:spcPts val="600"/>
              </a:spcBef>
              <a:spcAft>
                <a:spcPts val="600"/>
              </a:spcAft>
              <a:buFont typeface="Wingdings" pitchFamily="2" charset="2"/>
              <a:buChar char="v"/>
              <a:defRPr/>
            </a:pPr>
            <a:r>
              <a:rPr lang="en-CA" sz="1200" b="1" kern="0" dirty="0"/>
              <a:t> </a:t>
            </a:r>
            <a:r>
              <a:rPr lang="en-CA" sz="1200" kern="0" dirty="0"/>
              <a:t>a combination of a fixed term tenancy and a periodic tenancy </a:t>
            </a:r>
          </a:p>
          <a:p>
            <a:pPr marL="342900" indent="-342900">
              <a:spcBef>
                <a:spcPts val="600"/>
              </a:spcBef>
              <a:spcAft>
                <a:spcPts val="600"/>
              </a:spcAft>
              <a:buFont typeface="Wingdings" pitchFamily="2" charset="2"/>
              <a:buNone/>
              <a:defRPr/>
            </a:pPr>
            <a:r>
              <a:rPr lang="en-CA" sz="1200" b="1" kern="0" dirty="0">
                <a:solidFill>
                  <a:srgbClr val="FF0000"/>
                </a:solidFill>
              </a:rPr>
              <a:t>Verbal or Implied Tenancy Agreements</a:t>
            </a:r>
            <a:r>
              <a:rPr lang="en-US" sz="1200" b="1" kern="0" dirty="0">
                <a:solidFill>
                  <a:srgbClr val="FF0000"/>
                </a:solidFill>
              </a:rPr>
              <a:t> </a:t>
            </a:r>
            <a:endParaRPr lang="en-CA" sz="1200" b="1" kern="0" dirty="0">
              <a:solidFill>
                <a:srgbClr val="FF0000"/>
              </a:solidFill>
            </a:endParaRPr>
          </a:p>
          <a:p>
            <a:pPr marL="342900" indent="-342900">
              <a:spcBef>
                <a:spcPts val="600"/>
              </a:spcBef>
              <a:spcAft>
                <a:spcPts val="600"/>
              </a:spcAft>
              <a:buFont typeface="Wingdings" pitchFamily="2" charset="2"/>
              <a:buChar char="v"/>
              <a:defRPr/>
            </a:pPr>
            <a:r>
              <a:rPr lang="en-CA" sz="1200" kern="0" dirty="0"/>
              <a:t>If</a:t>
            </a:r>
            <a:r>
              <a:rPr lang="en-CA" sz="1200" kern="0" dirty="0">
                <a:solidFill>
                  <a:srgbClr val="7F7F7F"/>
                </a:solidFill>
              </a:rPr>
              <a:t> </a:t>
            </a:r>
            <a:r>
              <a:rPr lang="en-CA" sz="1200" kern="0" dirty="0"/>
              <a:t>a</a:t>
            </a:r>
            <a:r>
              <a:rPr lang="en-CA" sz="1200" kern="0" dirty="0">
                <a:solidFill>
                  <a:srgbClr val="7F7F7F"/>
                </a:solidFill>
              </a:rPr>
              <a:t> </a:t>
            </a:r>
            <a:r>
              <a:rPr lang="en-CA" sz="1200" kern="0" dirty="0"/>
              <a:t>tenancy</a:t>
            </a:r>
            <a:r>
              <a:rPr lang="en-CA" sz="1200" kern="0" dirty="0">
                <a:solidFill>
                  <a:srgbClr val="7F7F7F"/>
                </a:solidFill>
              </a:rPr>
              <a:t> </a:t>
            </a:r>
            <a:r>
              <a:rPr lang="en-CA" sz="1200" kern="0" dirty="0"/>
              <a:t>agreement</a:t>
            </a:r>
            <a:r>
              <a:rPr lang="en-CA" sz="1200" kern="0" dirty="0">
                <a:solidFill>
                  <a:srgbClr val="7F7F7F"/>
                </a:solidFill>
              </a:rPr>
              <a:t> </a:t>
            </a:r>
            <a:r>
              <a:rPr lang="en-CA" sz="1200" kern="0" dirty="0"/>
              <a:t>is</a:t>
            </a:r>
            <a:r>
              <a:rPr lang="en-CA" sz="1200" kern="0" dirty="0">
                <a:solidFill>
                  <a:srgbClr val="7F7F7F"/>
                </a:solidFill>
              </a:rPr>
              <a:t> </a:t>
            </a:r>
            <a:r>
              <a:rPr lang="en-CA" sz="1200" b="1" kern="0" dirty="0"/>
              <a:t>not</a:t>
            </a:r>
            <a:r>
              <a:rPr lang="en-CA" sz="1200" kern="0" dirty="0">
                <a:solidFill>
                  <a:srgbClr val="7F7F7F"/>
                </a:solidFill>
              </a:rPr>
              <a:t> </a:t>
            </a:r>
            <a:r>
              <a:rPr lang="en-CA" sz="1200" kern="0" dirty="0"/>
              <a:t>written,</a:t>
            </a:r>
            <a:r>
              <a:rPr lang="en-CA" sz="1200" kern="0" dirty="0">
                <a:solidFill>
                  <a:srgbClr val="7F7F7F"/>
                </a:solidFill>
              </a:rPr>
              <a:t> </a:t>
            </a:r>
            <a:r>
              <a:rPr lang="en-CA" sz="1200" kern="0" dirty="0"/>
              <a:t>it</a:t>
            </a:r>
            <a:r>
              <a:rPr lang="en-CA" sz="1200" kern="0" dirty="0">
                <a:solidFill>
                  <a:srgbClr val="7F7F7F"/>
                </a:solidFill>
              </a:rPr>
              <a:t> </a:t>
            </a:r>
            <a:r>
              <a:rPr lang="en-CA" sz="1200" kern="0" dirty="0"/>
              <a:t>becomes</a:t>
            </a:r>
            <a:r>
              <a:rPr lang="en-CA" sz="1200" kern="0" dirty="0">
                <a:solidFill>
                  <a:srgbClr val="7F7F7F"/>
                </a:solidFill>
              </a:rPr>
              <a:t> </a:t>
            </a:r>
            <a:r>
              <a:rPr lang="en-CA" sz="1200" kern="0" dirty="0"/>
              <a:t>a</a:t>
            </a:r>
            <a:r>
              <a:rPr lang="en-CA" sz="1200" kern="0" dirty="0">
                <a:solidFill>
                  <a:srgbClr val="7F7F7F"/>
                </a:solidFill>
              </a:rPr>
              <a:t> </a:t>
            </a:r>
            <a:r>
              <a:rPr lang="en-CA" sz="1200" kern="0" dirty="0"/>
              <a:t>matter</a:t>
            </a:r>
            <a:r>
              <a:rPr lang="en-CA" sz="1200" kern="0" dirty="0">
                <a:solidFill>
                  <a:srgbClr val="7F7F7F"/>
                </a:solidFill>
              </a:rPr>
              <a:t> </a:t>
            </a:r>
            <a:r>
              <a:rPr lang="en-CA" sz="1200" kern="0" dirty="0"/>
              <a:t>for</a:t>
            </a:r>
            <a:r>
              <a:rPr lang="en-CA" sz="1200" kern="0" dirty="0">
                <a:solidFill>
                  <a:srgbClr val="7F7F7F"/>
                </a:solidFill>
              </a:rPr>
              <a:t> </a:t>
            </a:r>
            <a:r>
              <a:rPr lang="en-CA" sz="1200" kern="0" dirty="0"/>
              <a:t>the</a:t>
            </a:r>
            <a:r>
              <a:rPr lang="en-CA" sz="1200" kern="0" dirty="0">
                <a:solidFill>
                  <a:srgbClr val="7F7F7F"/>
                </a:solidFill>
              </a:rPr>
              <a:t> </a:t>
            </a:r>
            <a:r>
              <a:rPr lang="en-CA" sz="1200" kern="0" dirty="0"/>
              <a:t>Courts</a:t>
            </a:r>
            <a:r>
              <a:rPr lang="en-CA" sz="1200" kern="0" dirty="0">
                <a:solidFill>
                  <a:srgbClr val="7F7F7F"/>
                </a:solidFill>
              </a:rPr>
              <a:t> </a:t>
            </a:r>
            <a:r>
              <a:rPr lang="en-CA" sz="1200" kern="0" dirty="0"/>
              <a:t>to</a:t>
            </a:r>
            <a:r>
              <a:rPr lang="en-CA" sz="1200" kern="0" dirty="0">
                <a:solidFill>
                  <a:srgbClr val="7F7F7F"/>
                </a:solidFill>
              </a:rPr>
              <a:t> </a:t>
            </a:r>
            <a:r>
              <a:rPr lang="en-CA" sz="1200" kern="0" dirty="0"/>
              <a:t>determine</a:t>
            </a:r>
            <a:r>
              <a:rPr lang="en-CA" sz="1200" kern="0" dirty="0">
                <a:solidFill>
                  <a:srgbClr val="7F7F7F"/>
                </a:solidFill>
              </a:rPr>
              <a:t> </a:t>
            </a:r>
            <a:r>
              <a:rPr lang="en-CA" sz="1200" kern="0" dirty="0"/>
              <a:t>if</a:t>
            </a:r>
            <a:r>
              <a:rPr lang="en-CA" sz="1200" kern="0" dirty="0">
                <a:solidFill>
                  <a:srgbClr val="7F7F7F"/>
                </a:solidFill>
              </a:rPr>
              <a:t> </a:t>
            </a:r>
            <a:r>
              <a:rPr lang="en-CA" sz="1200" kern="0" dirty="0"/>
              <a:t>the</a:t>
            </a:r>
            <a:r>
              <a:rPr lang="en-CA" sz="1200" kern="0" dirty="0">
                <a:solidFill>
                  <a:srgbClr val="7F7F7F"/>
                </a:solidFill>
              </a:rPr>
              <a:t> </a:t>
            </a:r>
            <a:r>
              <a:rPr lang="en-CA" sz="1200" kern="0" dirty="0"/>
              <a:t>landlord</a:t>
            </a:r>
            <a:r>
              <a:rPr lang="en-CA" sz="1200" kern="0" dirty="0">
                <a:solidFill>
                  <a:srgbClr val="7F7F7F"/>
                </a:solidFill>
              </a:rPr>
              <a:t> </a:t>
            </a:r>
            <a:r>
              <a:rPr lang="en-CA" sz="1200" kern="0" dirty="0"/>
              <a:t>and</a:t>
            </a:r>
            <a:r>
              <a:rPr lang="en-CA" sz="1200" kern="0" dirty="0">
                <a:solidFill>
                  <a:srgbClr val="7F7F7F"/>
                </a:solidFill>
              </a:rPr>
              <a:t> </a:t>
            </a:r>
            <a:r>
              <a:rPr lang="en-CA" sz="1200" kern="0" dirty="0"/>
              <a:t>tenant</a:t>
            </a:r>
            <a:r>
              <a:rPr lang="en-CA" sz="1200" kern="0" dirty="0">
                <a:solidFill>
                  <a:srgbClr val="7F7F7F"/>
                </a:solidFill>
              </a:rPr>
              <a:t> </a:t>
            </a:r>
            <a:r>
              <a:rPr lang="en-CA" sz="1200" kern="0" dirty="0"/>
              <a:t>had</a:t>
            </a:r>
            <a:r>
              <a:rPr lang="en-CA" sz="1200" kern="0" dirty="0">
                <a:solidFill>
                  <a:srgbClr val="7F7F7F"/>
                </a:solidFill>
              </a:rPr>
              <a:t> </a:t>
            </a:r>
            <a:r>
              <a:rPr lang="en-CA" sz="1200" kern="0" dirty="0"/>
              <a:t>an</a:t>
            </a:r>
            <a:r>
              <a:rPr lang="en-CA" sz="1200" kern="0" dirty="0">
                <a:solidFill>
                  <a:srgbClr val="7F7F7F"/>
                </a:solidFill>
              </a:rPr>
              <a:t> </a:t>
            </a:r>
            <a:r>
              <a:rPr lang="en-CA" sz="1200" kern="0" dirty="0"/>
              <a:t>agreement</a:t>
            </a:r>
            <a:r>
              <a:rPr lang="en-CA" sz="1200" kern="0" dirty="0">
                <a:solidFill>
                  <a:srgbClr val="7F7F7F"/>
                </a:solidFill>
              </a:rPr>
              <a:t> </a:t>
            </a:r>
            <a:r>
              <a:rPr lang="en-CA" sz="1200" kern="0" dirty="0"/>
              <a:t>on</a:t>
            </a:r>
            <a:r>
              <a:rPr lang="en-CA" sz="1200" kern="0" dirty="0">
                <a:solidFill>
                  <a:srgbClr val="7F7F7F"/>
                </a:solidFill>
              </a:rPr>
              <a:t> </a:t>
            </a:r>
            <a:r>
              <a:rPr lang="en-CA" sz="1200" kern="0" dirty="0"/>
              <a:t>the</a:t>
            </a:r>
            <a:r>
              <a:rPr lang="en-CA" sz="1200" kern="0" dirty="0">
                <a:solidFill>
                  <a:srgbClr val="7F7F7F"/>
                </a:solidFill>
              </a:rPr>
              <a:t> </a:t>
            </a:r>
            <a:r>
              <a:rPr lang="en-CA" sz="1200" kern="0" dirty="0"/>
              <a:t>terms</a:t>
            </a:r>
            <a:r>
              <a:rPr lang="en-CA" sz="1200" kern="0" dirty="0">
                <a:solidFill>
                  <a:srgbClr val="7F7F7F"/>
                </a:solidFill>
              </a:rPr>
              <a:t> </a:t>
            </a:r>
            <a:r>
              <a:rPr lang="en-CA" sz="1200" kern="0" dirty="0"/>
              <a:t>and</a:t>
            </a:r>
            <a:r>
              <a:rPr lang="en-CA" sz="1200" kern="0" dirty="0">
                <a:solidFill>
                  <a:srgbClr val="7F7F7F"/>
                </a:solidFill>
              </a:rPr>
              <a:t> </a:t>
            </a:r>
            <a:r>
              <a:rPr lang="en-CA" sz="1200" kern="0" dirty="0"/>
              <a:t>conditions</a:t>
            </a:r>
            <a:r>
              <a:rPr lang="en-CA" sz="1200" kern="0" dirty="0">
                <a:solidFill>
                  <a:srgbClr val="7F7F7F"/>
                </a:solidFill>
              </a:rPr>
              <a:t> </a:t>
            </a:r>
            <a:r>
              <a:rPr lang="en-CA" sz="1200" kern="0" dirty="0"/>
              <a:t>of</a:t>
            </a:r>
            <a:r>
              <a:rPr lang="en-CA" sz="1200" kern="0" dirty="0">
                <a:solidFill>
                  <a:srgbClr val="7F7F7F"/>
                </a:solidFill>
              </a:rPr>
              <a:t> </a:t>
            </a:r>
            <a:r>
              <a:rPr lang="en-CA" sz="1200" kern="0" dirty="0"/>
              <a:t>the</a:t>
            </a:r>
            <a:r>
              <a:rPr lang="en-CA" sz="1200" kern="0" dirty="0">
                <a:solidFill>
                  <a:srgbClr val="7F7F7F"/>
                </a:solidFill>
              </a:rPr>
              <a:t> </a:t>
            </a:r>
            <a:r>
              <a:rPr lang="en-CA" sz="1200" kern="0" dirty="0"/>
              <a:t>tenancy</a:t>
            </a:r>
            <a:r>
              <a:rPr lang="en-CA" sz="1200" kern="0" dirty="0">
                <a:solidFill>
                  <a:srgbClr val="7F7F7F"/>
                </a:solidFill>
              </a:rPr>
              <a:t> </a:t>
            </a:r>
            <a:r>
              <a:rPr lang="en-CA" sz="1200" kern="0" dirty="0"/>
              <a:t>relationship.</a:t>
            </a:r>
          </a:p>
          <a:p>
            <a:pPr marL="342900" indent="-342900">
              <a:spcBef>
                <a:spcPts val="600"/>
              </a:spcBef>
              <a:spcAft>
                <a:spcPts val="600"/>
              </a:spcAft>
              <a:buFont typeface="Wingdings" pitchFamily="2" charset="2"/>
              <a:buChar char="v"/>
              <a:defRPr/>
            </a:pPr>
            <a:endParaRPr lang="en-CA" sz="1200" kern="0" dirty="0"/>
          </a:p>
          <a:p>
            <a:pPr marL="342900" indent="-342900">
              <a:spcBef>
                <a:spcPts val="600"/>
              </a:spcBef>
              <a:spcAft>
                <a:spcPts val="600"/>
              </a:spcAft>
              <a:buFont typeface="Wingdings" pitchFamily="2" charset="2"/>
              <a:buChar char="v"/>
              <a:defRPr/>
            </a:pPr>
            <a:endParaRPr lang="en-CA" sz="1200" kern="0" dirty="0"/>
          </a:p>
          <a:p>
            <a:pPr marL="342900" indent="-342900">
              <a:spcBef>
                <a:spcPts val="600"/>
              </a:spcBef>
              <a:spcAft>
                <a:spcPts val="600"/>
              </a:spcAft>
              <a:buFont typeface="Wingdings" pitchFamily="2" charset="2"/>
              <a:buChar char="v"/>
              <a:defRPr/>
            </a:pPr>
            <a:endParaRPr lang="en-CA" sz="800" kern="0" dirty="0"/>
          </a:p>
          <a:p>
            <a:pPr marL="342900" indent="-342900">
              <a:spcBef>
                <a:spcPts val="600"/>
              </a:spcBef>
              <a:spcAft>
                <a:spcPts val="600"/>
              </a:spcAft>
              <a:defRPr/>
            </a:pPr>
            <a:endParaRPr lang="en-CA" sz="1200" kern="0" dirty="0"/>
          </a:p>
        </p:txBody>
      </p:sp>
      <p:sp>
        <p:nvSpPr>
          <p:cNvPr id="7" name="TextBox 6"/>
          <p:cNvSpPr txBox="1"/>
          <p:nvPr/>
        </p:nvSpPr>
        <p:spPr>
          <a:xfrm>
            <a:off x="533400" y="1524000"/>
            <a:ext cx="7467600" cy="276225"/>
          </a:xfrm>
          <a:prstGeom prst="rect">
            <a:avLst/>
          </a:prstGeom>
          <a:noFill/>
        </p:spPr>
        <p:txBody>
          <a:bodyPr>
            <a:spAutoFit/>
          </a:bodyPr>
          <a:lstStyle/>
          <a:p>
            <a:pPr>
              <a:defRPr/>
            </a:pPr>
            <a:r>
              <a:rPr lang="en-CA" sz="1200" b="1" kern="0" dirty="0">
                <a:latin typeface="Arial" pitchFamily="34" charset="0"/>
              </a:rPr>
              <a:t>Tenancy agreements are either fixed-term or periodic.</a:t>
            </a:r>
          </a:p>
        </p:txBody>
      </p:sp>
      <p:sp>
        <p:nvSpPr>
          <p:cNvPr id="9222" name="TextBox 9"/>
          <p:cNvSpPr txBox="1">
            <a:spLocks noChangeArrowheads="1"/>
          </p:cNvSpPr>
          <p:nvPr/>
        </p:nvSpPr>
        <p:spPr bwMode="auto">
          <a:xfrm>
            <a:off x="4572000" y="6172200"/>
            <a:ext cx="2057400" cy="276225"/>
          </a:xfrm>
          <a:prstGeom prst="rect">
            <a:avLst/>
          </a:prstGeom>
          <a:noFill/>
          <a:ln w="9525">
            <a:noFill/>
            <a:miter lim="800000"/>
            <a:headEnd/>
            <a:tailEnd/>
          </a:ln>
        </p:spPr>
        <p:txBody>
          <a:bodyPr>
            <a:spAutoFit/>
          </a:bodyPr>
          <a:lstStyle/>
          <a:p>
            <a:r>
              <a:rPr lang="en-CA" sz="1200" dirty="0">
                <a:hlinkClick r:id="rId2" action="ppaction://hlinksldjump"/>
              </a:rPr>
              <a:t>continued on next slide</a:t>
            </a:r>
            <a:endParaRPr lang="en-CA"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body" sz="half" idx="1"/>
          </p:nvPr>
        </p:nvSpPr>
        <p:spPr>
          <a:xfrm>
            <a:off x="457200" y="1295400"/>
            <a:ext cx="4114800" cy="5105400"/>
          </a:xfrm>
        </p:spPr>
        <p:txBody>
          <a:bodyPr/>
          <a:lstStyle/>
          <a:p>
            <a:pPr eaLnBrk="1" hangingPunct="1">
              <a:spcAft>
                <a:spcPct val="0"/>
              </a:spcAft>
              <a:buFont typeface="Wingdings" pitchFamily="2" charset="2"/>
              <a:buNone/>
            </a:pPr>
            <a:r>
              <a:rPr lang="en-CA" b="1" smtClean="0">
                <a:solidFill>
                  <a:srgbClr val="FF0000"/>
                </a:solidFill>
                <a:latin typeface="Arial" charset="0"/>
              </a:rPr>
              <a:t>Written Tenancy Agreements</a:t>
            </a:r>
          </a:p>
          <a:p>
            <a:pPr eaLnBrk="1" hangingPunct="1">
              <a:spcAft>
                <a:spcPct val="0"/>
              </a:spcAft>
            </a:pPr>
            <a:r>
              <a:rPr lang="en-CA" smtClean="0">
                <a:latin typeface="Arial" charset="0"/>
              </a:rPr>
              <a:t>Having</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written</a:t>
            </a:r>
            <a:r>
              <a:rPr lang="en-CA" smtClean="0">
                <a:solidFill>
                  <a:srgbClr val="7F7F7F"/>
                </a:solidFill>
                <a:latin typeface="Arial" charset="0"/>
              </a:rPr>
              <a:t> </a:t>
            </a:r>
            <a:r>
              <a:rPr lang="en-CA" smtClean="0">
                <a:latin typeface="Arial" charset="0"/>
              </a:rPr>
              <a:t>residential</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always</a:t>
            </a:r>
            <a:r>
              <a:rPr lang="en-CA" smtClean="0">
                <a:solidFill>
                  <a:srgbClr val="7F7F7F"/>
                </a:solidFill>
                <a:latin typeface="Arial" charset="0"/>
              </a:rPr>
              <a:t> </a:t>
            </a:r>
            <a:r>
              <a:rPr lang="en-CA" smtClean="0">
                <a:latin typeface="Arial" charset="0"/>
              </a:rPr>
              <a:t>recommended.</a:t>
            </a:r>
            <a:r>
              <a:rPr lang="en-US" smtClean="0">
                <a:solidFill>
                  <a:srgbClr val="7F7F7F"/>
                </a:solidFill>
                <a:latin typeface="Arial" charset="0"/>
              </a:rPr>
              <a:t> </a:t>
            </a:r>
            <a:endParaRPr lang="en-US" smtClean="0">
              <a:latin typeface="Arial" charset="0"/>
            </a:endParaRPr>
          </a:p>
          <a:p>
            <a:pPr eaLnBrk="1" hangingPunct="1">
              <a:spcAft>
                <a:spcPct val="0"/>
              </a:spcAft>
            </a:pPr>
            <a:r>
              <a:rPr lang="en-CA" smtClean="0">
                <a:latin typeface="Arial" charset="0"/>
              </a:rPr>
              <a:t>Written</a:t>
            </a:r>
            <a:r>
              <a:rPr lang="en-CA" smtClean="0">
                <a:solidFill>
                  <a:srgbClr val="7F7F7F"/>
                </a:solidFill>
                <a:latin typeface="Arial" charset="0"/>
              </a:rPr>
              <a:t> </a:t>
            </a:r>
            <a:r>
              <a:rPr lang="en-CA" smtClean="0">
                <a:latin typeface="Arial" charset="0"/>
              </a:rPr>
              <a:t>agreements</a:t>
            </a:r>
            <a:r>
              <a:rPr lang="en-CA" smtClean="0">
                <a:solidFill>
                  <a:srgbClr val="7F7F7F"/>
                </a:solidFill>
                <a:latin typeface="Arial" charset="0"/>
              </a:rPr>
              <a:t> </a:t>
            </a:r>
            <a:r>
              <a:rPr lang="en-CA" smtClean="0">
                <a:latin typeface="Arial" charset="0"/>
              </a:rPr>
              <a:t>should</a:t>
            </a:r>
            <a:r>
              <a:rPr lang="en-CA" smtClean="0">
                <a:solidFill>
                  <a:srgbClr val="7F7F7F"/>
                </a:solidFill>
                <a:latin typeface="Arial" charset="0"/>
              </a:rPr>
              <a:t> </a:t>
            </a:r>
            <a:r>
              <a:rPr lang="en-CA" smtClean="0">
                <a:latin typeface="Arial" charset="0"/>
              </a:rPr>
              <a:t>contain the following:</a:t>
            </a:r>
          </a:p>
          <a:p>
            <a:pPr marL="633413" lvl="1" indent="-290513" eaLnBrk="1" hangingPunct="1">
              <a:spcAft>
                <a:spcPct val="0"/>
              </a:spcAft>
            </a:pPr>
            <a:r>
              <a:rPr lang="en-US" smtClean="0">
                <a:latin typeface="Arial" charset="0"/>
              </a:rPr>
              <a:t>Date of agreement</a:t>
            </a:r>
          </a:p>
          <a:p>
            <a:pPr marL="633413" lvl="1" indent="-290513" eaLnBrk="1" hangingPunct="1">
              <a:spcAft>
                <a:spcPct val="0"/>
              </a:spcAft>
            </a:pPr>
            <a:r>
              <a:rPr lang="en-US" smtClean="0">
                <a:latin typeface="Arial" charset="0"/>
              </a:rPr>
              <a:t>Names and addresses of all parties</a:t>
            </a:r>
          </a:p>
          <a:p>
            <a:pPr marL="633413" lvl="1" indent="-290513" eaLnBrk="1" hangingPunct="1">
              <a:spcAft>
                <a:spcPct val="0"/>
              </a:spcAft>
            </a:pPr>
            <a:r>
              <a:rPr lang="en-US" smtClean="0">
                <a:latin typeface="Arial" charset="0"/>
              </a:rPr>
              <a:t>Address or description of the location of the residential premises</a:t>
            </a:r>
          </a:p>
          <a:p>
            <a:pPr marL="633413" lvl="1" indent="-290513" eaLnBrk="1" hangingPunct="1">
              <a:spcAft>
                <a:spcPct val="0"/>
              </a:spcAft>
            </a:pPr>
            <a:r>
              <a:rPr lang="en-US" smtClean="0">
                <a:latin typeface="Arial" charset="0"/>
              </a:rPr>
              <a:t>Term of the tenancy</a:t>
            </a:r>
          </a:p>
          <a:p>
            <a:pPr marL="633413" lvl="1" indent="-290513" eaLnBrk="1" hangingPunct="1">
              <a:spcAft>
                <a:spcPct val="0"/>
              </a:spcAft>
            </a:pPr>
            <a:r>
              <a:rPr lang="en-US" smtClean="0">
                <a:latin typeface="Arial" charset="0"/>
              </a:rPr>
              <a:t>Rent amount, where, when and how it is to be paid</a:t>
            </a:r>
          </a:p>
          <a:p>
            <a:pPr marL="633413" lvl="1" indent="-290513" eaLnBrk="1" hangingPunct="1">
              <a:spcAft>
                <a:spcPct val="0"/>
              </a:spcAft>
            </a:pPr>
            <a:r>
              <a:rPr lang="en-US" smtClean="0">
                <a:latin typeface="Arial" charset="0"/>
              </a:rPr>
              <a:t>Clauses about whether utilities, furniture, appliances, parking, etc. are provided and at whose expense</a:t>
            </a:r>
          </a:p>
          <a:p>
            <a:pPr marL="633413" lvl="1" indent="-290513" eaLnBrk="1" hangingPunct="1">
              <a:spcAft>
                <a:spcPct val="0"/>
              </a:spcAft>
            </a:pPr>
            <a:r>
              <a:rPr lang="en-US" smtClean="0">
                <a:latin typeface="Arial" charset="0"/>
              </a:rPr>
              <a:t>Names of the people who are permitted to live in the residential premises</a:t>
            </a:r>
          </a:p>
          <a:p>
            <a:pPr marL="633413" lvl="1" indent="-290513" eaLnBrk="1" hangingPunct="1">
              <a:spcAft>
                <a:spcPct val="0"/>
              </a:spcAft>
            </a:pPr>
            <a:r>
              <a:rPr lang="en-US" smtClean="0">
                <a:latin typeface="Arial" charset="0"/>
              </a:rPr>
              <a:t>Security deposit amount, authorized deductions and interest</a:t>
            </a:r>
          </a:p>
          <a:p>
            <a:pPr marL="633413" lvl="1" indent="-290513" eaLnBrk="1" hangingPunct="1">
              <a:spcAft>
                <a:spcPct val="0"/>
              </a:spcAft>
            </a:pPr>
            <a:r>
              <a:rPr lang="en-US" smtClean="0">
                <a:latin typeface="Arial" charset="0"/>
              </a:rPr>
              <a:t>Care, maintenance and repair responsibilities</a:t>
            </a:r>
          </a:p>
          <a:p>
            <a:pPr marL="633413" lvl="1" indent="-290513" eaLnBrk="1" hangingPunct="1">
              <a:spcAft>
                <a:spcPct val="0"/>
              </a:spcAft>
            </a:pPr>
            <a:r>
              <a:rPr lang="en-US" smtClean="0">
                <a:latin typeface="Arial" charset="0"/>
              </a:rPr>
              <a:t>Insurance requirements</a:t>
            </a:r>
          </a:p>
        </p:txBody>
      </p:sp>
      <p:sp>
        <p:nvSpPr>
          <p:cNvPr id="10243" name="Rectangle 6"/>
          <p:cNvSpPr>
            <a:spLocks noGrp="1" noChangeArrowheads="1"/>
          </p:cNvSpPr>
          <p:nvPr>
            <p:ph type="body" sz="half" idx="4294967295"/>
          </p:nvPr>
        </p:nvSpPr>
        <p:spPr>
          <a:xfrm>
            <a:off x="4572000" y="1524000"/>
            <a:ext cx="4343400" cy="4572000"/>
          </a:xfrm>
        </p:spPr>
        <p:txBody>
          <a:bodyPr/>
          <a:lstStyle/>
          <a:p>
            <a:pPr marL="633413" lvl="1" indent="-290513" eaLnBrk="1" hangingPunct="1"/>
            <a:r>
              <a:rPr lang="en-US" smtClean="0">
                <a:latin typeface="Arial" charset="0"/>
              </a:rPr>
              <a:t>Rules for additional fees (such as NSF charges), guests, pets, etc.</a:t>
            </a:r>
          </a:p>
          <a:p>
            <a:pPr marL="633413" lvl="1" indent="-290513" eaLnBrk="1" hangingPunct="1"/>
            <a:r>
              <a:rPr lang="en-US" smtClean="0">
                <a:latin typeface="Arial" charset="0"/>
              </a:rPr>
              <a:t>Signatures of landlord and tenant.</a:t>
            </a:r>
            <a:endParaRPr lang="en-CA" smtClean="0">
              <a:latin typeface="Arial" charset="0"/>
            </a:endParaRPr>
          </a:p>
          <a:p>
            <a:pPr marL="633413" lvl="1" indent="-290513" eaLnBrk="1" hangingPunct="1"/>
            <a:r>
              <a:rPr lang="en-CA" smtClean="0">
                <a:latin typeface="Arial" charset="0"/>
              </a:rPr>
              <a:t>The</a:t>
            </a:r>
            <a:r>
              <a:rPr lang="en-CA" smtClean="0">
                <a:solidFill>
                  <a:srgbClr val="7F7F7F"/>
                </a:solidFill>
                <a:latin typeface="Arial" charset="0"/>
              </a:rPr>
              <a:t> </a:t>
            </a:r>
            <a:r>
              <a:rPr lang="en-CA" smtClean="0">
                <a:latin typeface="Arial" charset="0"/>
              </a:rPr>
              <a:t>written</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also</a:t>
            </a:r>
            <a:r>
              <a:rPr lang="en-CA" smtClean="0">
                <a:solidFill>
                  <a:srgbClr val="7F7F7F"/>
                </a:solidFill>
                <a:latin typeface="Arial" charset="0"/>
              </a:rPr>
              <a:t> </a:t>
            </a:r>
            <a:r>
              <a:rPr lang="en-CA" smtClean="0">
                <a:latin typeface="Arial" charset="0"/>
              </a:rPr>
              <a:t>include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landlord’s</a:t>
            </a:r>
            <a:r>
              <a:rPr lang="en-CA" smtClean="0">
                <a:solidFill>
                  <a:srgbClr val="7F7F7F"/>
                </a:solidFill>
                <a:latin typeface="Arial" charset="0"/>
              </a:rPr>
              <a:t> </a:t>
            </a:r>
            <a:r>
              <a:rPr lang="en-CA" smtClean="0">
                <a:latin typeface="Arial" charset="0"/>
              </a:rPr>
              <a:t>“house</a:t>
            </a:r>
            <a:r>
              <a:rPr lang="en-CA" smtClean="0">
                <a:solidFill>
                  <a:srgbClr val="7F7F7F"/>
                </a:solidFill>
                <a:latin typeface="Arial" charset="0"/>
              </a:rPr>
              <a:t> </a:t>
            </a:r>
            <a:r>
              <a:rPr lang="en-CA" smtClean="0">
                <a:latin typeface="Arial" charset="0"/>
              </a:rPr>
              <a:t>rules”</a:t>
            </a:r>
            <a:r>
              <a:rPr lang="en-CA" smtClean="0">
                <a:solidFill>
                  <a:srgbClr val="7F7F7F"/>
                </a:solidFill>
                <a:latin typeface="Arial" charset="0"/>
              </a:rPr>
              <a:t> </a:t>
            </a:r>
            <a:r>
              <a:rPr lang="en-CA" smtClean="0">
                <a:latin typeface="Arial" charset="0"/>
              </a:rPr>
              <a:t>such</a:t>
            </a:r>
            <a:r>
              <a:rPr lang="en-CA" smtClean="0">
                <a:solidFill>
                  <a:srgbClr val="7F7F7F"/>
                </a:solidFill>
                <a:latin typeface="Arial" charset="0"/>
              </a:rPr>
              <a:t> </a:t>
            </a:r>
            <a:r>
              <a:rPr lang="en-CA" smtClean="0">
                <a:latin typeface="Arial" charset="0"/>
              </a:rPr>
              <a:t>as</a:t>
            </a:r>
            <a:r>
              <a:rPr lang="en-CA" smtClean="0">
                <a:solidFill>
                  <a:srgbClr val="7F7F7F"/>
                </a:solidFill>
                <a:latin typeface="Arial" charset="0"/>
              </a:rPr>
              <a:t> </a:t>
            </a:r>
            <a:r>
              <a:rPr lang="en-CA" smtClean="0">
                <a:latin typeface="Arial" charset="0"/>
              </a:rPr>
              <a:t>no</a:t>
            </a:r>
            <a:r>
              <a:rPr lang="en-CA" smtClean="0">
                <a:solidFill>
                  <a:srgbClr val="7F7F7F"/>
                </a:solidFill>
                <a:latin typeface="Arial" charset="0"/>
              </a:rPr>
              <a:t> </a:t>
            </a:r>
            <a:r>
              <a:rPr lang="en-CA" smtClean="0">
                <a:latin typeface="Arial" charset="0"/>
              </a:rPr>
              <a:t>pets.</a:t>
            </a:r>
          </a:p>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specify</a:t>
            </a:r>
            <a:r>
              <a:rPr lang="en-CA" smtClean="0">
                <a:solidFill>
                  <a:srgbClr val="7F7F7F"/>
                </a:solidFill>
                <a:latin typeface="Arial" charset="0"/>
              </a:rPr>
              <a:t> </a:t>
            </a:r>
            <a:r>
              <a:rPr lang="en-CA" smtClean="0">
                <a:latin typeface="Arial" charset="0"/>
              </a:rPr>
              <a:t>any</a:t>
            </a:r>
            <a:r>
              <a:rPr lang="en-CA" smtClean="0">
                <a:solidFill>
                  <a:srgbClr val="7F7F7F"/>
                </a:solidFill>
                <a:latin typeface="Arial" charset="0"/>
              </a:rPr>
              <a:t> </a:t>
            </a:r>
            <a:r>
              <a:rPr lang="en-CA" smtClean="0">
                <a:latin typeface="Arial" charset="0"/>
              </a:rPr>
              <a:t>additional</a:t>
            </a:r>
            <a:r>
              <a:rPr lang="en-CA" smtClean="0">
                <a:solidFill>
                  <a:srgbClr val="7F7F7F"/>
                </a:solidFill>
                <a:latin typeface="Arial" charset="0"/>
              </a:rPr>
              <a:t> </a:t>
            </a:r>
            <a:r>
              <a:rPr lang="en-CA" smtClean="0">
                <a:latin typeface="Arial" charset="0"/>
              </a:rPr>
              <a:t>fees</a:t>
            </a:r>
            <a:r>
              <a:rPr lang="en-CA" smtClean="0">
                <a:solidFill>
                  <a:srgbClr val="7F7F7F"/>
                </a:solidFill>
                <a:latin typeface="Arial" charset="0"/>
              </a:rPr>
              <a:t> </a:t>
            </a:r>
            <a:r>
              <a:rPr lang="en-CA" smtClean="0">
                <a:latin typeface="Arial" charset="0"/>
              </a:rPr>
              <a:t>or</a:t>
            </a:r>
            <a:r>
              <a:rPr lang="en-CA" smtClean="0">
                <a:solidFill>
                  <a:srgbClr val="7F7F7F"/>
                </a:solidFill>
                <a:latin typeface="Arial" charset="0"/>
              </a:rPr>
              <a:t> </a:t>
            </a:r>
            <a:r>
              <a:rPr lang="en-CA" smtClean="0">
                <a:latin typeface="Arial" charset="0"/>
              </a:rPr>
              <a:t>charges</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circumstances</a:t>
            </a:r>
            <a:r>
              <a:rPr lang="en-CA" smtClean="0">
                <a:solidFill>
                  <a:srgbClr val="7F7F7F"/>
                </a:solidFill>
                <a:latin typeface="Arial" charset="0"/>
              </a:rPr>
              <a:t> </a:t>
            </a:r>
            <a:r>
              <a:rPr lang="en-CA" smtClean="0">
                <a:latin typeface="Arial" charset="0"/>
              </a:rPr>
              <a:t>that</a:t>
            </a:r>
            <a:r>
              <a:rPr lang="en-CA" smtClean="0">
                <a:solidFill>
                  <a:srgbClr val="7F7F7F"/>
                </a:solidFill>
                <a:latin typeface="Arial" charset="0"/>
              </a:rPr>
              <a:t> </a:t>
            </a:r>
            <a:r>
              <a:rPr lang="en-CA" smtClean="0">
                <a:latin typeface="Arial" charset="0"/>
              </a:rPr>
              <a:t>would</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rise</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them</a:t>
            </a:r>
            <a:r>
              <a:rPr lang="en-CA" smtClean="0">
                <a:solidFill>
                  <a:srgbClr val="7F7F7F"/>
                </a:solidFill>
                <a:latin typeface="Arial" charset="0"/>
              </a:rPr>
              <a:t> </a:t>
            </a:r>
            <a:r>
              <a:rPr lang="en-CA" smtClean="0">
                <a:latin typeface="Arial" charset="0"/>
              </a:rPr>
              <a:t>(see</a:t>
            </a:r>
            <a:r>
              <a:rPr lang="en-CA" smtClean="0">
                <a:solidFill>
                  <a:srgbClr val="7F7F7F"/>
                </a:solidFill>
                <a:latin typeface="Arial" charset="0"/>
              </a:rPr>
              <a:t> </a:t>
            </a:r>
            <a:r>
              <a:rPr lang="en-CA" smtClean="0">
                <a:latin typeface="Arial" charset="0"/>
              </a:rPr>
              <a:t>Residential</a:t>
            </a:r>
            <a:r>
              <a:rPr lang="en-CA" smtClean="0">
                <a:solidFill>
                  <a:srgbClr val="7F7F7F"/>
                </a:solidFill>
                <a:latin typeface="Arial" charset="0"/>
              </a:rPr>
              <a:t> </a:t>
            </a:r>
            <a:r>
              <a:rPr lang="en-CA" smtClean="0">
                <a:latin typeface="Arial" charset="0"/>
              </a:rPr>
              <a:t>Tenancy</a:t>
            </a:r>
            <a:r>
              <a:rPr lang="en-CA" smtClean="0">
                <a:solidFill>
                  <a:srgbClr val="7F7F7F"/>
                </a:solidFill>
                <a:latin typeface="Arial" charset="0"/>
              </a:rPr>
              <a:t> </a:t>
            </a:r>
            <a:r>
              <a:rPr lang="en-CA" smtClean="0">
                <a:latin typeface="Arial" charset="0"/>
              </a:rPr>
              <a:t>Agreements</a:t>
            </a:r>
            <a:r>
              <a:rPr lang="en-CA" smtClean="0">
                <a:solidFill>
                  <a:srgbClr val="7F7F7F"/>
                </a:solidFill>
                <a:latin typeface="Arial" charset="0"/>
              </a:rPr>
              <a:t> ~ </a:t>
            </a:r>
            <a:r>
              <a:rPr lang="en-CA" smtClean="0">
                <a:latin typeface="Arial" charset="0"/>
              </a:rPr>
              <a:t>Fees</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Charges).</a:t>
            </a:r>
          </a:p>
          <a:p>
            <a:pPr eaLnBrk="1" hangingPunct="1">
              <a:spcAft>
                <a:spcPct val="0"/>
              </a:spcAft>
            </a:pP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b="1" smtClean="0">
                <a:latin typeface="Arial" charset="0"/>
              </a:rPr>
              <a:t>must</a:t>
            </a:r>
            <a:r>
              <a:rPr lang="en-CA" smtClean="0">
                <a:solidFill>
                  <a:srgbClr val="7F7F7F"/>
                </a:solidFill>
                <a:latin typeface="Arial" charset="0"/>
              </a:rPr>
              <a:t> </a:t>
            </a:r>
            <a:r>
              <a:rPr lang="en-CA" smtClean="0">
                <a:latin typeface="Arial" charset="0"/>
              </a:rPr>
              <a:t>give</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copy</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within</a:t>
            </a:r>
            <a:r>
              <a:rPr lang="en-CA" smtClean="0">
                <a:solidFill>
                  <a:srgbClr val="7F7F7F"/>
                </a:solidFill>
                <a:latin typeface="Arial" charset="0"/>
              </a:rPr>
              <a:t> </a:t>
            </a:r>
            <a:r>
              <a:rPr lang="en-CA" smtClean="0">
                <a:latin typeface="Arial" charset="0"/>
              </a:rPr>
              <a:t>21</a:t>
            </a:r>
            <a:r>
              <a:rPr lang="en-CA" smtClean="0">
                <a:solidFill>
                  <a:srgbClr val="7F7F7F"/>
                </a:solidFill>
                <a:latin typeface="Arial" charset="0"/>
              </a:rPr>
              <a:t> </a:t>
            </a:r>
            <a:r>
              <a:rPr lang="en-CA" smtClean="0">
                <a:latin typeface="Arial" charset="0"/>
              </a:rPr>
              <a:t>days</a:t>
            </a:r>
            <a:r>
              <a:rPr lang="en-CA" smtClean="0">
                <a:solidFill>
                  <a:srgbClr val="7F7F7F"/>
                </a:solidFill>
                <a:latin typeface="Arial" charset="0"/>
              </a:rPr>
              <a:t> </a:t>
            </a:r>
            <a:r>
              <a:rPr lang="en-CA" smtClean="0">
                <a:latin typeface="Arial" charset="0"/>
              </a:rPr>
              <a:t>after</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signs</a:t>
            </a:r>
            <a:r>
              <a:rPr lang="en-CA" smtClean="0">
                <a:solidFill>
                  <a:srgbClr val="7F7F7F"/>
                </a:solidFill>
                <a:latin typeface="Arial" charset="0"/>
              </a:rPr>
              <a:t> </a:t>
            </a:r>
            <a:r>
              <a:rPr lang="en-CA" smtClean="0">
                <a:latin typeface="Arial" charset="0"/>
              </a:rPr>
              <a:t>and</a:t>
            </a:r>
            <a:r>
              <a:rPr lang="en-CA" smtClean="0">
                <a:solidFill>
                  <a:srgbClr val="7F7F7F"/>
                </a:solidFill>
                <a:latin typeface="Arial" charset="0"/>
              </a:rPr>
              <a:t> </a:t>
            </a:r>
            <a:r>
              <a:rPr lang="en-CA" smtClean="0">
                <a:latin typeface="Arial" charset="0"/>
              </a:rPr>
              <a:t>returns</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smtClean="0">
                <a:latin typeface="Arial" charset="0"/>
              </a:rPr>
              <a:t>to</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landlord.</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tenant</a:t>
            </a:r>
            <a:r>
              <a:rPr lang="en-CA" smtClean="0">
                <a:solidFill>
                  <a:srgbClr val="7F7F7F"/>
                </a:solidFill>
                <a:latin typeface="Arial" charset="0"/>
              </a:rPr>
              <a:t> </a:t>
            </a:r>
            <a:r>
              <a:rPr lang="en-CA" smtClean="0">
                <a:latin typeface="Arial" charset="0"/>
              </a:rPr>
              <a:t>can</a:t>
            </a:r>
            <a:r>
              <a:rPr lang="en-CA" smtClean="0">
                <a:solidFill>
                  <a:srgbClr val="7F7F7F"/>
                </a:solidFill>
                <a:latin typeface="Arial" charset="0"/>
              </a:rPr>
              <a:t> </a:t>
            </a:r>
            <a:r>
              <a:rPr lang="en-CA" smtClean="0">
                <a:latin typeface="Arial" charset="0"/>
              </a:rPr>
              <a:t>withhold</a:t>
            </a:r>
            <a:r>
              <a:rPr lang="en-CA" smtClean="0">
                <a:solidFill>
                  <a:srgbClr val="7F7F7F"/>
                </a:solidFill>
                <a:latin typeface="Arial" charset="0"/>
              </a:rPr>
              <a:t> </a:t>
            </a:r>
            <a:r>
              <a:rPr lang="en-CA" smtClean="0">
                <a:latin typeface="Arial" charset="0"/>
              </a:rPr>
              <a:t>rent</a:t>
            </a:r>
            <a:r>
              <a:rPr lang="en-CA" smtClean="0">
                <a:solidFill>
                  <a:srgbClr val="7F7F7F"/>
                </a:solidFill>
                <a:latin typeface="Arial" charset="0"/>
              </a:rPr>
              <a:t> </a:t>
            </a:r>
            <a:r>
              <a:rPr lang="en-CA" smtClean="0">
                <a:latin typeface="Arial" charset="0"/>
              </a:rPr>
              <a:t>until</a:t>
            </a:r>
            <a:r>
              <a:rPr lang="en-CA" smtClean="0">
                <a:solidFill>
                  <a:srgbClr val="7F7F7F"/>
                </a:solidFill>
                <a:latin typeface="Arial" charset="0"/>
              </a:rPr>
              <a:t> </a:t>
            </a:r>
            <a:r>
              <a:rPr lang="en-CA" smtClean="0">
                <a:latin typeface="Arial" charset="0"/>
              </a:rPr>
              <a:t>a</a:t>
            </a:r>
            <a:r>
              <a:rPr lang="en-CA" smtClean="0">
                <a:solidFill>
                  <a:srgbClr val="7F7F7F"/>
                </a:solidFill>
                <a:latin typeface="Arial" charset="0"/>
              </a:rPr>
              <a:t> </a:t>
            </a:r>
            <a:r>
              <a:rPr lang="en-CA" smtClean="0">
                <a:latin typeface="Arial" charset="0"/>
              </a:rPr>
              <a:t>copy</a:t>
            </a:r>
            <a:r>
              <a:rPr lang="en-CA" smtClean="0">
                <a:solidFill>
                  <a:srgbClr val="7F7F7F"/>
                </a:solidFill>
                <a:latin typeface="Arial" charset="0"/>
              </a:rPr>
              <a:t> </a:t>
            </a:r>
            <a:r>
              <a:rPr lang="en-CA" smtClean="0">
                <a:latin typeface="Arial" charset="0"/>
              </a:rPr>
              <a:t>is</a:t>
            </a:r>
            <a:r>
              <a:rPr lang="en-CA" smtClean="0">
                <a:solidFill>
                  <a:srgbClr val="7F7F7F"/>
                </a:solidFill>
                <a:latin typeface="Arial" charset="0"/>
              </a:rPr>
              <a:t> </a:t>
            </a:r>
            <a:r>
              <a:rPr lang="en-CA" smtClean="0">
                <a:latin typeface="Arial" charset="0"/>
              </a:rPr>
              <a:t>received,</a:t>
            </a:r>
            <a:r>
              <a:rPr lang="en-CA" smtClean="0">
                <a:solidFill>
                  <a:srgbClr val="7F7F7F"/>
                </a:solidFill>
                <a:latin typeface="Arial" charset="0"/>
              </a:rPr>
              <a:t> </a:t>
            </a:r>
            <a:r>
              <a:rPr lang="en-CA" smtClean="0">
                <a:latin typeface="Arial" charset="0"/>
              </a:rPr>
              <a:t>RTA</a:t>
            </a:r>
            <a:r>
              <a:rPr lang="en-CA" smtClean="0">
                <a:solidFill>
                  <a:srgbClr val="7F7F7F"/>
                </a:solidFill>
                <a:latin typeface="Arial" charset="0"/>
              </a:rPr>
              <a:t> </a:t>
            </a:r>
            <a:r>
              <a:rPr lang="en-CA" smtClean="0">
                <a:latin typeface="Arial" charset="0"/>
              </a:rPr>
              <a:t>section 17.</a:t>
            </a:r>
          </a:p>
          <a:p>
            <a:pPr eaLnBrk="1" hangingPunct="1">
              <a:spcAft>
                <a:spcPct val="0"/>
              </a:spcAft>
            </a:pPr>
            <a:r>
              <a:rPr lang="en-CA" smtClean="0">
                <a:latin typeface="Arial" charset="0"/>
              </a:rPr>
              <a:t>Once</a:t>
            </a:r>
            <a:r>
              <a:rPr lang="en-CA" smtClean="0">
                <a:solidFill>
                  <a:srgbClr val="7F7F7F"/>
                </a:solidFill>
                <a:latin typeface="Arial" charset="0"/>
              </a:rPr>
              <a:t> </a:t>
            </a:r>
            <a:r>
              <a:rPr lang="en-CA" smtClean="0">
                <a:latin typeface="Arial" charset="0"/>
              </a:rPr>
              <a:t>both</a:t>
            </a:r>
            <a:r>
              <a:rPr lang="en-CA" smtClean="0">
                <a:solidFill>
                  <a:srgbClr val="7F7F7F"/>
                </a:solidFill>
                <a:latin typeface="Arial" charset="0"/>
              </a:rPr>
              <a:t> </a:t>
            </a:r>
            <a:r>
              <a:rPr lang="en-CA" smtClean="0">
                <a:latin typeface="Arial" charset="0"/>
              </a:rPr>
              <a:t>parties</a:t>
            </a:r>
            <a:r>
              <a:rPr lang="en-CA" smtClean="0">
                <a:solidFill>
                  <a:srgbClr val="7F7F7F"/>
                </a:solidFill>
                <a:latin typeface="Arial" charset="0"/>
              </a:rPr>
              <a:t> </a:t>
            </a:r>
            <a:r>
              <a:rPr lang="en-CA" smtClean="0">
                <a:latin typeface="Arial" charset="0"/>
              </a:rPr>
              <a:t>enter</a:t>
            </a:r>
            <a:r>
              <a:rPr lang="en-CA" smtClean="0">
                <a:solidFill>
                  <a:srgbClr val="7F7F7F"/>
                </a:solidFill>
                <a:latin typeface="Arial" charset="0"/>
              </a:rPr>
              <a:t> </a:t>
            </a:r>
            <a:r>
              <a:rPr lang="en-CA" smtClean="0">
                <a:latin typeface="Arial" charset="0"/>
              </a:rPr>
              <a:t>into</a:t>
            </a:r>
            <a:r>
              <a:rPr lang="en-CA" smtClean="0">
                <a:solidFill>
                  <a:srgbClr val="7F7F7F"/>
                </a:solidFill>
                <a:latin typeface="Arial" charset="0"/>
              </a:rPr>
              <a:t> </a:t>
            </a:r>
            <a:r>
              <a:rPr lang="en-CA" smtClean="0">
                <a:latin typeface="Arial" charset="0"/>
              </a:rPr>
              <a:t>an</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it</a:t>
            </a:r>
            <a:r>
              <a:rPr lang="en-CA" smtClean="0">
                <a:solidFill>
                  <a:srgbClr val="7F7F7F"/>
                </a:solidFill>
                <a:latin typeface="Arial" charset="0"/>
              </a:rPr>
              <a:t> </a:t>
            </a:r>
            <a:r>
              <a:rPr lang="en-CA" b="1" smtClean="0">
                <a:latin typeface="Arial" charset="0"/>
              </a:rPr>
              <a:t>cannot</a:t>
            </a:r>
            <a:r>
              <a:rPr lang="en-CA" smtClean="0">
                <a:solidFill>
                  <a:srgbClr val="7F7F7F"/>
                </a:solidFill>
                <a:latin typeface="Arial" charset="0"/>
              </a:rPr>
              <a:t> </a:t>
            </a:r>
            <a:r>
              <a:rPr lang="en-CA" smtClean="0">
                <a:latin typeface="Arial" charset="0"/>
              </a:rPr>
              <a:t>be</a:t>
            </a:r>
            <a:r>
              <a:rPr lang="en-CA" smtClean="0">
                <a:solidFill>
                  <a:srgbClr val="7F7F7F"/>
                </a:solidFill>
                <a:latin typeface="Arial" charset="0"/>
              </a:rPr>
              <a:t> </a:t>
            </a:r>
            <a:r>
              <a:rPr lang="en-CA" smtClean="0">
                <a:latin typeface="Arial" charset="0"/>
              </a:rPr>
              <a:t>amended</a:t>
            </a:r>
            <a:r>
              <a:rPr lang="en-CA" smtClean="0">
                <a:solidFill>
                  <a:srgbClr val="7F7F7F"/>
                </a:solidFill>
                <a:latin typeface="Arial" charset="0"/>
              </a:rPr>
              <a:t> </a:t>
            </a:r>
            <a:r>
              <a:rPr lang="en-CA" smtClean="0">
                <a:latin typeface="Arial" charset="0"/>
              </a:rPr>
              <a:t>without</a:t>
            </a:r>
            <a:r>
              <a:rPr lang="en-CA" smtClean="0">
                <a:solidFill>
                  <a:srgbClr val="7F7F7F"/>
                </a:solidFill>
                <a:latin typeface="Arial" charset="0"/>
              </a:rPr>
              <a:t> </a:t>
            </a:r>
            <a:r>
              <a:rPr lang="en-CA" smtClean="0">
                <a:latin typeface="Arial" charset="0"/>
              </a:rPr>
              <a:t>the</a:t>
            </a:r>
            <a:r>
              <a:rPr lang="en-CA" smtClean="0">
                <a:solidFill>
                  <a:srgbClr val="7F7F7F"/>
                </a:solidFill>
                <a:latin typeface="Arial" charset="0"/>
              </a:rPr>
              <a:t> </a:t>
            </a:r>
            <a:r>
              <a:rPr lang="en-CA" smtClean="0">
                <a:latin typeface="Arial" charset="0"/>
              </a:rPr>
              <a:t>agreement</a:t>
            </a:r>
            <a:r>
              <a:rPr lang="en-CA" smtClean="0">
                <a:solidFill>
                  <a:srgbClr val="7F7F7F"/>
                </a:solidFill>
                <a:latin typeface="Arial" charset="0"/>
              </a:rPr>
              <a:t> </a:t>
            </a:r>
            <a:r>
              <a:rPr lang="en-CA" smtClean="0">
                <a:latin typeface="Arial" charset="0"/>
              </a:rPr>
              <a:t>of</a:t>
            </a:r>
            <a:r>
              <a:rPr lang="en-CA" smtClean="0">
                <a:solidFill>
                  <a:srgbClr val="7F7F7F"/>
                </a:solidFill>
                <a:latin typeface="Arial" charset="0"/>
              </a:rPr>
              <a:t> </a:t>
            </a:r>
            <a:r>
              <a:rPr lang="en-CA" smtClean="0">
                <a:latin typeface="Arial" charset="0"/>
              </a:rPr>
              <a:t>both</a:t>
            </a:r>
            <a:r>
              <a:rPr lang="en-CA" smtClean="0">
                <a:solidFill>
                  <a:srgbClr val="7F7F7F"/>
                </a:solidFill>
                <a:latin typeface="Arial" charset="0"/>
              </a:rPr>
              <a:t> </a:t>
            </a:r>
            <a:r>
              <a:rPr lang="en-CA" smtClean="0">
                <a:latin typeface="Arial" charset="0"/>
              </a:rPr>
              <a:t>parties.</a:t>
            </a:r>
          </a:p>
          <a:p>
            <a:pPr eaLnBrk="1" hangingPunct="1">
              <a:spcAft>
                <a:spcPct val="0"/>
              </a:spcAft>
            </a:pPr>
            <a:r>
              <a:rPr lang="en-CA" smtClean="0">
                <a:latin typeface="Arial" charset="0"/>
              </a:rPr>
              <a:t>Landlords and tenants are free to use whatever form of residential tenancy agreement meets their needs, but the agreement </a:t>
            </a:r>
            <a:r>
              <a:rPr lang="en-CA" b="1" smtClean="0">
                <a:latin typeface="Arial" charset="0"/>
              </a:rPr>
              <a:t>cannot</a:t>
            </a:r>
            <a:r>
              <a:rPr lang="en-CA" smtClean="0">
                <a:latin typeface="Arial" charset="0"/>
              </a:rPr>
              <a:t> take away any of the rights benefits or protections in the RTA.</a:t>
            </a:r>
          </a:p>
          <a:p>
            <a:pPr eaLnBrk="1" hangingPunct="1">
              <a:buFont typeface="Wingdings" pitchFamily="2" charset="2"/>
              <a:buNone/>
            </a:pPr>
            <a:endParaRPr lang="en-US" smtClean="0">
              <a:latin typeface="Arial" charset="0"/>
            </a:endParaRPr>
          </a:p>
        </p:txBody>
      </p:sp>
      <p:sp>
        <p:nvSpPr>
          <p:cNvPr id="10244" name="Rectangle 7"/>
          <p:cNvSpPr>
            <a:spLocks noGrp="1" noChangeArrowheads="1"/>
          </p:cNvSpPr>
          <p:nvPr>
            <p:ph type="title"/>
          </p:nvPr>
        </p:nvSpPr>
        <p:spPr>
          <a:xfrm>
            <a:off x="1143000" y="228600"/>
            <a:ext cx="6858000" cy="333375"/>
          </a:xfrm>
        </p:spPr>
        <p:txBody>
          <a:bodyPr/>
          <a:lstStyle/>
          <a:p>
            <a:pPr eaLnBrk="1" hangingPunct="1"/>
            <a:r>
              <a:rPr lang="en-CA" smtClean="0"/>
              <a:t>Residential</a:t>
            </a:r>
            <a:r>
              <a:rPr lang="en-CA" smtClean="0">
                <a:solidFill>
                  <a:srgbClr val="7F7F7F"/>
                </a:solidFill>
              </a:rPr>
              <a:t> </a:t>
            </a:r>
            <a:r>
              <a:rPr lang="en-CA" smtClean="0"/>
              <a:t>Tenancy</a:t>
            </a:r>
            <a:r>
              <a:rPr lang="en-CA" smtClean="0">
                <a:solidFill>
                  <a:srgbClr val="7F7F7F"/>
                </a:solidFill>
              </a:rPr>
              <a:t> </a:t>
            </a:r>
            <a:r>
              <a:rPr lang="en-CA" smtClean="0"/>
              <a:t>Agreements</a:t>
            </a:r>
            <a:r>
              <a:rPr lang="en-US" smtClean="0">
                <a:solidFill>
                  <a:srgbClr val="7F7F7F"/>
                </a:solidFill>
              </a:rPr>
              <a:t> </a:t>
            </a:r>
          </a:p>
        </p:txBody>
      </p:sp>
      <p:sp>
        <p:nvSpPr>
          <p:cNvPr id="10245" name="AutoShape 9">
            <a:hlinkClick r:id="rId4" action="ppaction://hlinksldjump" highlightClick="1"/>
          </p:cNvPr>
          <p:cNvSpPr>
            <a:spLocks noChangeArrowheads="1"/>
          </p:cNvSpPr>
          <p:nvPr/>
        </p:nvSpPr>
        <p:spPr bwMode="auto">
          <a:xfrm>
            <a:off x="86106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0246" name="TextBox 5"/>
          <p:cNvSpPr txBox="1">
            <a:spLocks noChangeArrowheads="1"/>
          </p:cNvSpPr>
          <p:nvPr/>
        </p:nvSpPr>
        <p:spPr bwMode="auto">
          <a:xfrm>
            <a:off x="914400" y="6167438"/>
            <a:ext cx="3657600" cy="277812"/>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43000" y="152400"/>
            <a:ext cx="6858000" cy="533400"/>
          </a:xfrm>
        </p:spPr>
        <p:txBody>
          <a:bodyPr/>
          <a:lstStyle/>
          <a:p>
            <a:pPr eaLnBrk="1" hangingPunct="1"/>
            <a:r>
              <a:rPr lang="en-CA" smtClean="0"/>
              <a:t>Inspection Reports  </a:t>
            </a:r>
            <a:endParaRPr lang="en-US" smtClean="0"/>
          </a:p>
        </p:txBody>
      </p:sp>
      <p:sp>
        <p:nvSpPr>
          <p:cNvPr id="10243" name="Rectangle 4"/>
          <p:cNvSpPr>
            <a:spLocks noGrp="1" noChangeArrowheads="1"/>
          </p:cNvSpPr>
          <p:nvPr>
            <p:ph type="body" sz="half" idx="1"/>
          </p:nvPr>
        </p:nvSpPr>
        <p:spPr>
          <a:xfrm>
            <a:off x="457200" y="2362200"/>
            <a:ext cx="4114800" cy="3578225"/>
          </a:xfrm>
        </p:spPr>
        <p:txBody>
          <a:bodyPr/>
          <a:lstStyle/>
          <a:p>
            <a:pPr eaLnBrk="1" hangingPunct="1">
              <a:defRPr/>
            </a:pPr>
            <a:r>
              <a:rPr lang="en-CA" dirty="0" smtClean="0">
                <a:latin typeface="Arial" charset="0"/>
              </a:rPr>
              <a:t>Landlords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tenants</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inspect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one</a:t>
            </a:r>
            <a:r>
              <a:rPr lang="en-CA" dirty="0" smtClean="0">
                <a:solidFill>
                  <a:srgbClr val="7F7F7F"/>
                </a:solidFill>
                <a:latin typeface="Arial" charset="0"/>
              </a:rPr>
              <a:t> </a:t>
            </a:r>
            <a:r>
              <a:rPr lang="en-CA" dirty="0" smtClean="0">
                <a:latin typeface="Arial" charset="0"/>
              </a:rPr>
              <a:t>week</a:t>
            </a:r>
            <a:r>
              <a:rPr lang="en-CA" dirty="0" smtClean="0">
                <a:solidFill>
                  <a:srgbClr val="7F7F7F"/>
                </a:solidFill>
                <a:latin typeface="Arial" charset="0"/>
              </a:rPr>
              <a:t> </a:t>
            </a:r>
            <a:r>
              <a:rPr lang="en-CA" dirty="0" smtClean="0">
                <a:latin typeface="Arial" charset="0"/>
              </a:rPr>
              <a:t>before</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moves</a:t>
            </a:r>
            <a:r>
              <a:rPr lang="en-CA" dirty="0" smtClean="0">
                <a:solidFill>
                  <a:srgbClr val="7F7F7F"/>
                </a:solidFill>
                <a:latin typeface="Arial" charset="0"/>
              </a:rPr>
              <a:t> </a:t>
            </a:r>
            <a:r>
              <a:rPr lang="en-CA" dirty="0" smtClean="0">
                <a:latin typeface="Arial" charset="0"/>
              </a:rPr>
              <a:t>in</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within</a:t>
            </a:r>
            <a:r>
              <a:rPr lang="en-CA" dirty="0" smtClean="0">
                <a:solidFill>
                  <a:srgbClr val="7F7F7F"/>
                </a:solidFill>
                <a:latin typeface="Arial" charset="0"/>
              </a:rPr>
              <a:t> </a:t>
            </a:r>
            <a:r>
              <a:rPr lang="en-CA" dirty="0" smtClean="0">
                <a:latin typeface="Arial" charset="0"/>
              </a:rPr>
              <a:t>one</a:t>
            </a:r>
            <a:r>
              <a:rPr lang="en-CA" dirty="0" smtClean="0">
                <a:solidFill>
                  <a:srgbClr val="7F7F7F"/>
                </a:solidFill>
                <a:latin typeface="Arial" charset="0"/>
              </a:rPr>
              <a:t> </a:t>
            </a:r>
            <a:r>
              <a:rPr lang="en-CA" dirty="0" smtClean="0">
                <a:latin typeface="Arial" charset="0"/>
              </a:rPr>
              <a:t>week</a:t>
            </a:r>
            <a:r>
              <a:rPr lang="en-CA" dirty="0" smtClean="0">
                <a:solidFill>
                  <a:srgbClr val="7F7F7F"/>
                </a:solidFill>
                <a:latin typeface="Arial" charset="0"/>
              </a:rPr>
              <a:t> </a:t>
            </a:r>
            <a:r>
              <a:rPr lang="en-CA" dirty="0" smtClean="0">
                <a:latin typeface="Arial" charset="0"/>
              </a:rPr>
              <a:t>before</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after</a:t>
            </a:r>
            <a:r>
              <a:rPr lang="en-CA" dirty="0" smtClean="0">
                <a:solidFill>
                  <a:srgbClr val="7F7F7F"/>
                </a:solidFill>
                <a:latin typeface="Arial" charset="0"/>
              </a:rPr>
              <a:t> </a:t>
            </a:r>
            <a:r>
              <a:rPr lang="en-CA" dirty="0" smtClean="0">
                <a:latin typeface="Arial" charset="0"/>
              </a:rPr>
              <a:t>a</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moves</a:t>
            </a:r>
            <a:r>
              <a:rPr lang="en-CA" dirty="0" smtClean="0">
                <a:solidFill>
                  <a:srgbClr val="7F7F7F"/>
                </a:solidFill>
                <a:latin typeface="Arial" charset="0"/>
              </a:rPr>
              <a:t> </a:t>
            </a:r>
            <a:r>
              <a:rPr lang="en-CA" dirty="0" smtClean="0">
                <a:latin typeface="Arial" charset="0"/>
              </a:rPr>
              <a:t>out.</a:t>
            </a:r>
          </a:p>
          <a:p>
            <a:pPr eaLnBrk="1" hangingPunct="1">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should</a:t>
            </a:r>
            <a:r>
              <a:rPr lang="en-CA" dirty="0" smtClean="0">
                <a:solidFill>
                  <a:srgbClr val="7F7F7F"/>
                </a:solidFill>
                <a:latin typeface="Arial" charset="0"/>
              </a:rPr>
              <a:t> </a:t>
            </a:r>
            <a:r>
              <a:rPr lang="en-CA" dirty="0" smtClean="0">
                <a:latin typeface="Arial" charset="0"/>
              </a:rPr>
              <a:t>be</a:t>
            </a:r>
            <a:r>
              <a:rPr lang="en-CA" dirty="0" smtClean="0">
                <a:solidFill>
                  <a:srgbClr val="7F7F7F"/>
                </a:solidFill>
                <a:latin typeface="Arial" charset="0"/>
              </a:rPr>
              <a:t> </a:t>
            </a:r>
            <a:r>
              <a:rPr lang="en-CA" dirty="0" smtClean="0">
                <a:latin typeface="Arial" charset="0"/>
              </a:rPr>
              <a:t>vacant</a:t>
            </a:r>
            <a:r>
              <a:rPr lang="en-CA" dirty="0" smtClean="0">
                <a:solidFill>
                  <a:srgbClr val="7F7F7F"/>
                </a:solidFill>
                <a:latin typeface="Arial" charset="0"/>
              </a:rPr>
              <a:t> </a:t>
            </a:r>
            <a:r>
              <a:rPr lang="en-CA" dirty="0" smtClean="0">
                <a:latin typeface="Arial" charset="0"/>
              </a:rPr>
              <a:t>when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move-in</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move-out</a:t>
            </a:r>
            <a:r>
              <a:rPr lang="en-CA" dirty="0" smtClean="0">
                <a:solidFill>
                  <a:srgbClr val="7F7F7F"/>
                </a:solidFill>
                <a:latin typeface="Arial" charset="0"/>
              </a:rPr>
              <a:t> </a:t>
            </a:r>
            <a:r>
              <a:rPr lang="en-CA" dirty="0" smtClean="0">
                <a:latin typeface="Arial" charset="0"/>
              </a:rPr>
              <a:t>inspections</a:t>
            </a:r>
            <a:r>
              <a:rPr lang="en-CA" dirty="0" smtClean="0">
                <a:solidFill>
                  <a:srgbClr val="7F7F7F"/>
                </a:solidFill>
                <a:latin typeface="Arial" charset="0"/>
              </a:rPr>
              <a:t> </a:t>
            </a:r>
            <a:r>
              <a:rPr lang="en-CA" dirty="0" smtClean="0">
                <a:latin typeface="Arial" charset="0"/>
              </a:rPr>
              <a:t>take</a:t>
            </a:r>
            <a:r>
              <a:rPr lang="en-CA" dirty="0" smtClean="0">
                <a:solidFill>
                  <a:srgbClr val="7F7F7F"/>
                </a:solidFill>
                <a:latin typeface="Arial" charset="0"/>
              </a:rPr>
              <a:t> </a:t>
            </a:r>
            <a:r>
              <a:rPr lang="en-CA" dirty="0" smtClean="0">
                <a:latin typeface="Arial" charset="0"/>
              </a:rPr>
              <a:t>place,</a:t>
            </a:r>
            <a:r>
              <a:rPr lang="en-CA" dirty="0" smtClean="0">
                <a:solidFill>
                  <a:srgbClr val="7F7F7F"/>
                </a:solidFill>
                <a:latin typeface="Arial" charset="0"/>
              </a:rPr>
              <a:t> </a:t>
            </a:r>
            <a:r>
              <a:rPr lang="en-CA" dirty="0" smtClean="0">
                <a:latin typeface="Arial" charset="0"/>
              </a:rPr>
              <a:t>unless</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dirty="0" smtClean="0">
                <a:latin typeface="Arial" charset="0"/>
              </a:rPr>
              <a:t>agree</a:t>
            </a:r>
            <a:r>
              <a:rPr lang="en-CA" dirty="0" smtClean="0">
                <a:solidFill>
                  <a:srgbClr val="7F7F7F"/>
                </a:solidFill>
                <a:latin typeface="Arial" charset="0"/>
              </a:rPr>
              <a:t> </a:t>
            </a:r>
            <a:r>
              <a:rPr lang="en-CA" dirty="0" smtClean="0">
                <a:latin typeface="Arial" charset="0"/>
              </a:rPr>
              <a:t>otherwise.</a:t>
            </a:r>
          </a:p>
          <a:p>
            <a:pPr eaLnBrk="1" hangingPunct="1">
              <a:defRPr/>
            </a:pPr>
            <a:r>
              <a:rPr lang="en-CA" dirty="0" smtClean="0">
                <a:latin typeface="Arial" charset="0"/>
              </a:rPr>
              <a:t>The</a:t>
            </a:r>
            <a:r>
              <a:rPr lang="en-CA" dirty="0" smtClean="0">
                <a:solidFill>
                  <a:srgbClr val="7F7F7F"/>
                </a:solidFill>
                <a:latin typeface="Arial" charset="0"/>
              </a:rPr>
              <a:t> </a:t>
            </a:r>
            <a:r>
              <a:rPr lang="en-CA" dirty="0" smtClean="0">
                <a:latin typeface="Arial" charset="0"/>
              </a:rPr>
              <a:t>landlord</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tenant</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inspect</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residential</a:t>
            </a:r>
            <a:r>
              <a:rPr lang="en-CA" dirty="0" smtClean="0">
                <a:solidFill>
                  <a:srgbClr val="7F7F7F"/>
                </a:solidFill>
                <a:latin typeface="Arial" charset="0"/>
              </a:rPr>
              <a:t> </a:t>
            </a:r>
            <a:r>
              <a:rPr lang="en-CA" dirty="0" smtClean="0">
                <a:latin typeface="Arial" charset="0"/>
              </a:rPr>
              <a:t>premises</a:t>
            </a:r>
            <a:r>
              <a:rPr lang="en-CA" dirty="0" smtClean="0">
                <a:solidFill>
                  <a:srgbClr val="7F7F7F"/>
                </a:solidFill>
                <a:latin typeface="Arial" charset="0"/>
              </a:rPr>
              <a:t> </a:t>
            </a:r>
            <a:r>
              <a:rPr lang="en-CA" dirty="0" smtClean="0">
                <a:latin typeface="Arial" charset="0"/>
              </a:rPr>
              <a:t>together.</a:t>
            </a:r>
            <a:r>
              <a:rPr lang="en-CA" dirty="0" smtClean="0">
                <a:solidFill>
                  <a:srgbClr val="7F7F7F"/>
                </a:solidFill>
                <a:latin typeface="Arial" charset="0"/>
              </a:rPr>
              <a:t> </a:t>
            </a:r>
            <a:r>
              <a:rPr lang="en-CA" dirty="0" smtClean="0">
                <a:latin typeface="Arial" charset="0"/>
              </a:rPr>
              <a:t>They</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identify</a:t>
            </a:r>
            <a:r>
              <a:rPr lang="en-CA" dirty="0" smtClean="0">
                <a:solidFill>
                  <a:srgbClr val="7F7F7F"/>
                </a:solidFill>
                <a:latin typeface="Arial" charset="0"/>
              </a:rPr>
              <a:t> </a:t>
            </a:r>
            <a:r>
              <a:rPr lang="en-CA" dirty="0" smtClean="0">
                <a:latin typeface="Arial" charset="0"/>
              </a:rPr>
              <a:t>all</a:t>
            </a:r>
            <a:r>
              <a:rPr lang="en-CA" dirty="0" smtClean="0">
                <a:solidFill>
                  <a:srgbClr val="7F7F7F"/>
                </a:solidFill>
                <a:latin typeface="Arial" charset="0"/>
              </a:rPr>
              <a:t> </a:t>
            </a:r>
            <a:r>
              <a:rPr lang="en-CA" dirty="0" smtClean="0">
                <a:latin typeface="Arial" charset="0"/>
              </a:rPr>
              <a:t>damage</a:t>
            </a:r>
            <a:r>
              <a:rPr lang="en-CA" dirty="0" smtClean="0">
                <a:solidFill>
                  <a:srgbClr val="7F7F7F"/>
                </a:solidFill>
                <a:latin typeface="Arial" charset="0"/>
              </a:rPr>
              <a:t> </a:t>
            </a:r>
            <a:r>
              <a:rPr lang="en-CA" dirty="0" smtClean="0">
                <a:latin typeface="Arial" charset="0"/>
              </a:rPr>
              <a:t>such</a:t>
            </a:r>
            <a:r>
              <a:rPr lang="en-CA" dirty="0" smtClean="0">
                <a:solidFill>
                  <a:srgbClr val="7F7F7F"/>
                </a:solidFill>
                <a:latin typeface="Arial" charset="0"/>
              </a:rPr>
              <a:t> </a:t>
            </a:r>
            <a:r>
              <a:rPr lang="en-CA" dirty="0" smtClean="0">
                <a:latin typeface="Arial" charset="0"/>
              </a:rPr>
              <a:t>as</a:t>
            </a:r>
            <a:r>
              <a:rPr lang="en-CA" dirty="0" smtClean="0">
                <a:solidFill>
                  <a:srgbClr val="7F7F7F"/>
                </a:solidFill>
                <a:latin typeface="Arial" charset="0"/>
              </a:rPr>
              <a:t> </a:t>
            </a:r>
            <a:r>
              <a:rPr lang="en-CA" dirty="0" smtClean="0">
                <a:latin typeface="Arial" charset="0"/>
              </a:rPr>
              <a:t>scratches</a:t>
            </a:r>
            <a:r>
              <a:rPr lang="en-CA" dirty="0" smtClean="0">
                <a:solidFill>
                  <a:srgbClr val="7F7F7F"/>
                </a:solidFill>
                <a:latin typeface="Arial" charset="0"/>
              </a:rPr>
              <a:t> </a:t>
            </a:r>
            <a:r>
              <a:rPr lang="en-CA" dirty="0" smtClean="0">
                <a:latin typeface="Arial" charset="0"/>
              </a:rPr>
              <a:t>or</a:t>
            </a:r>
            <a:r>
              <a:rPr lang="en-CA" dirty="0" smtClean="0">
                <a:solidFill>
                  <a:srgbClr val="7F7F7F"/>
                </a:solidFill>
                <a:latin typeface="Arial" charset="0"/>
              </a:rPr>
              <a:t> </a:t>
            </a:r>
            <a:r>
              <a:rPr lang="en-CA" dirty="0" smtClean="0">
                <a:latin typeface="Arial" charset="0"/>
              </a:rPr>
              <a:t>burns</a:t>
            </a:r>
            <a:r>
              <a:rPr lang="en-CA" dirty="0" smtClean="0">
                <a:solidFill>
                  <a:srgbClr val="7F7F7F"/>
                </a:solidFill>
                <a:latin typeface="Arial" charset="0"/>
              </a:rPr>
              <a:t> </a:t>
            </a:r>
            <a:r>
              <a:rPr lang="en-CA" dirty="0" smtClean="0">
                <a:latin typeface="Arial" charset="0"/>
              </a:rPr>
              <a:t>and</a:t>
            </a:r>
            <a:r>
              <a:rPr lang="en-CA" dirty="0" smtClean="0">
                <a:solidFill>
                  <a:srgbClr val="7F7F7F"/>
                </a:solidFill>
                <a:latin typeface="Arial" charset="0"/>
              </a:rPr>
              <a:t> </a:t>
            </a:r>
            <a:r>
              <a:rPr lang="en-CA" dirty="0" smtClean="0">
                <a:latin typeface="Arial" charset="0"/>
              </a:rPr>
              <a:t>write</a:t>
            </a:r>
            <a:r>
              <a:rPr lang="en-CA" dirty="0" smtClean="0">
                <a:solidFill>
                  <a:srgbClr val="7F7F7F"/>
                </a:solidFill>
                <a:latin typeface="Arial" charset="0"/>
              </a:rPr>
              <a:t> </a:t>
            </a:r>
            <a:r>
              <a:rPr lang="en-CA" dirty="0" smtClean="0">
                <a:latin typeface="Arial" charset="0"/>
              </a:rPr>
              <a:t>it</a:t>
            </a:r>
            <a:r>
              <a:rPr lang="en-CA" dirty="0" smtClean="0">
                <a:solidFill>
                  <a:srgbClr val="7F7F7F"/>
                </a:solidFill>
                <a:latin typeface="Arial" charset="0"/>
              </a:rPr>
              <a:t> </a:t>
            </a:r>
            <a:r>
              <a:rPr lang="en-CA" dirty="0" smtClean="0">
                <a:latin typeface="Arial" charset="0"/>
              </a:rPr>
              <a:t>down</a:t>
            </a:r>
            <a:r>
              <a:rPr lang="en-CA" dirty="0" smtClean="0">
                <a:solidFill>
                  <a:srgbClr val="7F7F7F"/>
                </a:solidFill>
                <a:latin typeface="Arial" charset="0"/>
              </a:rPr>
              <a:t> </a:t>
            </a:r>
            <a:r>
              <a:rPr lang="en-CA" dirty="0" smtClean="0">
                <a:latin typeface="Arial" charset="0"/>
              </a:rPr>
              <a:t>on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inspection</a:t>
            </a:r>
            <a:r>
              <a:rPr lang="en-CA" dirty="0" smtClean="0">
                <a:solidFill>
                  <a:srgbClr val="7F7F7F"/>
                </a:solidFill>
                <a:latin typeface="Arial" charset="0"/>
              </a:rPr>
              <a:t> </a:t>
            </a:r>
            <a:r>
              <a:rPr lang="en-CA" dirty="0" smtClean="0">
                <a:latin typeface="Arial" charset="0"/>
              </a:rPr>
              <a:t>report.</a:t>
            </a:r>
          </a:p>
          <a:p>
            <a:pPr eaLnBrk="1" hangingPunct="1">
              <a:defRPr/>
            </a:pPr>
            <a:r>
              <a:rPr lang="en-CA" kern="1200" dirty="0" smtClean="0"/>
              <a:t>A landlord can conduct the inspection without the tenant being present if the landlord has offered the tenant two inspection times on different days, that are not holidays, and the tenant has refused or did not attend.</a:t>
            </a:r>
          </a:p>
          <a:p>
            <a:pPr eaLnBrk="1" hangingPunct="1">
              <a:defRPr/>
            </a:pPr>
            <a:r>
              <a:rPr lang="en-CA" dirty="0" smtClean="0">
                <a:latin typeface="Arial" charset="0"/>
              </a:rPr>
              <a:t>Both</a:t>
            </a:r>
            <a:r>
              <a:rPr lang="en-CA" dirty="0" smtClean="0">
                <a:solidFill>
                  <a:srgbClr val="7F7F7F"/>
                </a:solidFill>
                <a:latin typeface="Arial" charset="0"/>
              </a:rPr>
              <a:t> </a:t>
            </a:r>
            <a:r>
              <a:rPr lang="en-CA" dirty="0" smtClean="0">
                <a:latin typeface="Arial" charset="0"/>
              </a:rPr>
              <a:t>parties</a:t>
            </a:r>
            <a:r>
              <a:rPr lang="en-CA" dirty="0" smtClean="0">
                <a:solidFill>
                  <a:srgbClr val="7F7F7F"/>
                </a:solidFill>
                <a:latin typeface="Arial" charset="0"/>
              </a:rPr>
              <a:t> </a:t>
            </a:r>
            <a:r>
              <a:rPr lang="en-CA" b="1" dirty="0" smtClean="0">
                <a:latin typeface="Arial" charset="0"/>
              </a:rPr>
              <a:t>must</a:t>
            </a:r>
            <a:r>
              <a:rPr lang="en-CA" dirty="0" smtClean="0">
                <a:solidFill>
                  <a:srgbClr val="7F7F7F"/>
                </a:solidFill>
                <a:latin typeface="Arial" charset="0"/>
              </a:rPr>
              <a:t> </a:t>
            </a:r>
            <a:r>
              <a:rPr lang="en-CA" dirty="0" smtClean="0">
                <a:latin typeface="Arial" charset="0"/>
              </a:rPr>
              <a:t>sign</a:t>
            </a:r>
            <a:r>
              <a:rPr lang="en-CA" dirty="0" smtClean="0">
                <a:solidFill>
                  <a:srgbClr val="7F7F7F"/>
                </a:solidFill>
                <a:latin typeface="Arial" charset="0"/>
              </a:rPr>
              <a:t> </a:t>
            </a:r>
            <a:r>
              <a:rPr lang="en-CA" dirty="0" smtClean="0">
                <a:latin typeface="Arial" charset="0"/>
              </a:rPr>
              <a:t>the</a:t>
            </a:r>
            <a:r>
              <a:rPr lang="en-CA" dirty="0" smtClean="0">
                <a:solidFill>
                  <a:srgbClr val="7F7F7F"/>
                </a:solidFill>
                <a:latin typeface="Arial" charset="0"/>
              </a:rPr>
              <a:t> </a:t>
            </a:r>
            <a:r>
              <a:rPr lang="en-CA" dirty="0" smtClean="0">
                <a:latin typeface="Arial" charset="0"/>
              </a:rPr>
              <a:t>inspection</a:t>
            </a:r>
            <a:r>
              <a:rPr lang="en-CA" dirty="0" smtClean="0">
                <a:solidFill>
                  <a:srgbClr val="7F7F7F"/>
                </a:solidFill>
                <a:latin typeface="Arial" charset="0"/>
              </a:rPr>
              <a:t> </a:t>
            </a:r>
            <a:r>
              <a:rPr lang="en-CA" dirty="0" smtClean="0">
                <a:latin typeface="Arial" charset="0"/>
              </a:rPr>
              <a:t>reports.</a:t>
            </a:r>
            <a:r>
              <a:rPr lang="en-US" dirty="0" smtClean="0">
                <a:solidFill>
                  <a:srgbClr val="7F7F7F"/>
                </a:solidFill>
                <a:latin typeface="Arial" charset="0"/>
              </a:rPr>
              <a:t> </a:t>
            </a:r>
          </a:p>
        </p:txBody>
      </p:sp>
      <p:sp>
        <p:nvSpPr>
          <p:cNvPr id="5124" name="Rectangle 5"/>
          <p:cNvSpPr>
            <a:spLocks noGrp="1" noChangeArrowheads="1"/>
          </p:cNvSpPr>
          <p:nvPr>
            <p:ph type="body" sz="half" idx="4294967295"/>
          </p:nvPr>
        </p:nvSpPr>
        <p:spPr>
          <a:xfrm>
            <a:off x="4572000" y="2362200"/>
            <a:ext cx="4114800" cy="3200400"/>
          </a:xfrm>
        </p:spPr>
        <p:txBody>
          <a:bodyPr/>
          <a:lstStyle/>
          <a:p>
            <a:pPr eaLnBrk="1" hangingPunct="1">
              <a:spcAft>
                <a:spcPts val="0"/>
              </a:spcAft>
              <a:defRPr/>
            </a:pPr>
            <a:r>
              <a:rPr lang="en-US" kern="1200" dirty="0" smtClean="0"/>
              <a:t>A new landlord </a:t>
            </a:r>
            <a:r>
              <a:rPr lang="en-US" b="1" kern="1200" dirty="0" smtClean="0"/>
              <a:t>cannot</a:t>
            </a:r>
            <a:r>
              <a:rPr lang="en-US" kern="1200" dirty="0" smtClean="0"/>
              <a:t> deduct for damages from a security deposit if the previous landlord did not complete a move-in inspection report</a:t>
            </a:r>
            <a:endParaRPr lang="en-CA" kern="1200" dirty="0" smtClean="0"/>
          </a:p>
          <a:p>
            <a:pPr eaLnBrk="1" hangingPunct="1">
              <a:spcAft>
                <a:spcPts val="0"/>
              </a:spcAft>
              <a:defRPr/>
            </a:pPr>
            <a:r>
              <a:rPr lang="en-CA" kern="1200" dirty="0" smtClean="0"/>
              <a:t>Landlords </a:t>
            </a:r>
            <a:r>
              <a:rPr lang="en-CA" b="1" kern="1200" dirty="0" smtClean="0"/>
              <a:t>must</a:t>
            </a:r>
            <a:r>
              <a:rPr lang="en-CA" kern="1200" dirty="0" smtClean="0"/>
              <a:t> give tenants a copy of both the move-in and move-out inspection reports as soon as they are completed.</a:t>
            </a:r>
          </a:p>
          <a:p>
            <a:pPr eaLnBrk="1" hangingPunct="1">
              <a:spcAft>
                <a:spcPts val="0"/>
              </a:spcAft>
              <a:defRPr/>
            </a:pPr>
            <a:r>
              <a:rPr lang="en-CA" kern="1200" dirty="0" smtClean="0"/>
              <a:t>The law requires that certain statements </a:t>
            </a:r>
            <a:r>
              <a:rPr lang="en-CA" b="1" kern="1200" dirty="0" smtClean="0"/>
              <a:t>must</a:t>
            </a:r>
            <a:r>
              <a:rPr lang="en-CA" kern="1200" dirty="0" smtClean="0"/>
              <a:t> be included in the inspection report. For more information, see Section 4 of the he Residential Tenancies Ministerial Regulation.</a:t>
            </a:r>
          </a:p>
          <a:p>
            <a:pPr eaLnBrk="1" hangingPunct="1">
              <a:spcAft>
                <a:spcPts val="0"/>
              </a:spcAft>
              <a:defRPr/>
            </a:pPr>
            <a:r>
              <a:rPr lang="en-CA" kern="1200" dirty="0" smtClean="0"/>
              <a:t>The landlord </a:t>
            </a:r>
            <a:r>
              <a:rPr lang="en-CA" b="1" kern="1200" dirty="0" smtClean="0"/>
              <a:t>must</a:t>
            </a:r>
            <a:r>
              <a:rPr lang="en-CA" kern="1200" dirty="0" smtClean="0"/>
              <a:t> keep copies of the inspection reports for 3 years after the termination of the tenancy.</a:t>
            </a:r>
            <a:r>
              <a:rPr lang="en-US" kern="1200" dirty="0" smtClean="0">
                <a:solidFill>
                  <a:srgbClr val="7F7F7F"/>
                </a:solidFill>
              </a:rPr>
              <a:t> </a:t>
            </a:r>
          </a:p>
          <a:p>
            <a:pPr eaLnBrk="1" hangingPunct="1">
              <a:spcAft>
                <a:spcPts val="0"/>
              </a:spcAft>
              <a:defRPr/>
            </a:pPr>
            <a:r>
              <a:rPr lang="en-CA" kern="1200" dirty="0" smtClean="0"/>
              <a:t>(See the </a:t>
            </a:r>
            <a:r>
              <a:rPr lang="en-CA" b="1" kern="1200" dirty="0" smtClean="0">
                <a:solidFill>
                  <a:schemeClr val="accent1"/>
                </a:solidFill>
              </a:rPr>
              <a:t>Sample Cleaning List</a:t>
            </a:r>
            <a:r>
              <a:rPr lang="en-CA" b="1" kern="1200" dirty="0" smtClean="0"/>
              <a:t> </a:t>
            </a:r>
            <a:r>
              <a:rPr lang="en-CA" kern="1200" dirty="0" smtClean="0"/>
              <a:t>in the RTA Handbook)</a:t>
            </a:r>
            <a:endParaRPr lang="en-US" kern="1200" dirty="0" smtClean="0"/>
          </a:p>
          <a:p>
            <a:pPr eaLnBrk="1" hangingPunct="1">
              <a:spcAft>
                <a:spcPts val="0"/>
              </a:spcAft>
              <a:defRPr/>
            </a:pPr>
            <a:endParaRPr lang="en-US" kern="1200" dirty="0" smtClean="0">
              <a:solidFill>
                <a:srgbClr val="7F7F7F"/>
              </a:solidFill>
            </a:endParaRPr>
          </a:p>
        </p:txBody>
      </p:sp>
      <p:sp>
        <p:nvSpPr>
          <p:cNvPr id="5125" name="Text Box 6"/>
          <p:cNvSpPr txBox="1">
            <a:spLocks noChangeArrowheads="1"/>
          </p:cNvSpPr>
          <p:nvPr/>
        </p:nvSpPr>
        <p:spPr bwMode="auto">
          <a:xfrm>
            <a:off x="457200" y="1600200"/>
            <a:ext cx="8001000" cy="646113"/>
          </a:xfrm>
          <a:prstGeom prst="rect">
            <a:avLst/>
          </a:prstGeom>
          <a:noFill/>
          <a:ln w="9525">
            <a:noFill/>
            <a:miter lim="800000"/>
            <a:headEnd/>
            <a:tailEnd/>
          </a:ln>
        </p:spPr>
        <p:txBody>
          <a:bodyPr>
            <a:spAutoFit/>
          </a:bodyPr>
          <a:lstStyle/>
          <a:p>
            <a:pPr>
              <a:spcBef>
                <a:spcPts val="600"/>
              </a:spcBef>
              <a:spcAft>
                <a:spcPts val="600"/>
              </a:spcAft>
              <a:defRPr/>
            </a:pPr>
            <a:r>
              <a:rPr lang="en-CA" sz="1200" dirty="0">
                <a:latin typeface="+mn-lt"/>
              </a:rPr>
              <a:t>The</a:t>
            </a:r>
            <a:r>
              <a:rPr lang="en-CA" sz="1200" dirty="0">
                <a:solidFill>
                  <a:srgbClr val="7F7F7F"/>
                </a:solidFill>
                <a:latin typeface="+mn-lt"/>
              </a:rPr>
              <a:t> </a:t>
            </a:r>
            <a:r>
              <a:rPr lang="en-CA" sz="1200" b="1" i="1" dirty="0">
                <a:latin typeface="+mn-lt"/>
              </a:rPr>
              <a:t>Residential</a:t>
            </a:r>
            <a:r>
              <a:rPr lang="en-CA" sz="1200" b="1" i="1" dirty="0">
                <a:solidFill>
                  <a:srgbClr val="7F7F7F"/>
                </a:solidFill>
                <a:latin typeface="+mn-lt"/>
              </a:rPr>
              <a:t> </a:t>
            </a:r>
            <a:r>
              <a:rPr lang="en-CA" sz="1200" b="1" i="1" dirty="0">
                <a:latin typeface="+mn-lt"/>
              </a:rPr>
              <a:t>Tenancies</a:t>
            </a:r>
            <a:r>
              <a:rPr lang="en-CA" sz="1200" b="1" i="1" dirty="0">
                <a:solidFill>
                  <a:srgbClr val="7F7F7F"/>
                </a:solidFill>
                <a:latin typeface="+mn-lt"/>
              </a:rPr>
              <a:t> </a:t>
            </a:r>
            <a:r>
              <a:rPr lang="en-CA" sz="1200" b="1" i="1" dirty="0">
                <a:latin typeface="+mn-lt"/>
              </a:rPr>
              <a:t>Act </a:t>
            </a:r>
            <a:r>
              <a:rPr lang="en-CA" sz="1200" dirty="0">
                <a:latin typeface="+mn-lt"/>
              </a:rPr>
              <a:t>(RTA)</a:t>
            </a:r>
            <a:r>
              <a:rPr lang="en-CA" sz="1200" i="1" dirty="0">
                <a:solidFill>
                  <a:srgbClr val="7F7F7F"/>
                </a:solidFill>
                <a:latin typeface="+mn-lt"/>
              </a:rPr>
              <a:t>,</a:t>
            </a:r>
            <a:r>
              <a:rPr lang="en-CA" sz="1200" dirty="0">
                <a:solidFill>
                  <a:srgbClr val="7F7F7F"/>
                </a:solidFill>
                <a:latin typeface="+mn-lt"/>
              </a:rPr>
              <a:t> </a:t>
            </a:r>
            <a:r>
              <a:rPr lang="en-CA" sz="1200" dirty="0">
                <a:latin typeface="+mn-lt"/>
              </a:rPr>
              <a:t>section 19,</a:t>
            </a:r>
            <a:r>
              <a:rPr lang="en-CA" sz="1200" dirty="0">
                <a:solidFill>
                  <a:srgbClr val="7F7F7F"/>
                </a:solidFill>
                <a:latin typeface="+mn-lt"/>
              </a:rPr>
              <a:t> </a:t>
            </a:r>
            <a:r>
              <a:rPr lang="en-CA" sz="1200" dirty="0">
                <a:latin typeface="+mn-lt"/>
              </a:rPr>
              <a:t>and</a:t>
            </a:r>
            <a:r>
              <a:rPr lang="en-CA" sz="1200" dirty="0">
                <a:solidFill>
                  <a:srgbClr val="7F7F7F"/>
                </a:solidFill>
                <a:latin typeface="+mn-lt"/>
              </a:rPr>
              <a:t> </a:t>
            </a:r>
            <a:r>
              <a:rPr lang="en-CA" sz="1200" dirty="0">
                <a:latin typeface="+mn-lt"/>
              </a:rPr>
              <a:t>the</a:t>
            </a:r>
            <a:r>
              <a:rPr lang="en-CA" sz="1200" dirty="0">
                <a:solidFill>
                  <a:srgbClr val="7F7F7F"/>
                </a:solidFill>
                <a:latin typeface="+mn-lt"/>
              </a:rPr>
              <a:t> </a:t>
            </a:r>
            <a:r>
              <a:rPr lang="en-CA" sz="1200" dirty="0">
                <a:latin typeface="+mn-lt"/>
              </a:rPr>
              <a:t>Residential</a:t>
            </a:r>
            <a:r>
              <a:rPr lang="en-CA" sz="1200" dirty="0">
                <a:solidFill>
                  <a:srgbClr val="7F7F7F"/>
                </a:solidFill>
                <a:latin typeface="+mn-lt"/>
              </a:rPr>
              <a:t> </a:t>
            </a:r>
            <a:r>
              <a:rPr lang="en-CA" sz="1200" dirty="0">
                <a:latin typeface="+mn-lt"/>
              </a:rPr>
              <a:t>Tenancies</a:t>
            </a:r>
            <a:r>
              <a:rPr lang="en-CA" sz="1200" dirty="0">
                <a:solidFill>
                  <a:srgbClr val="7F7F7F"/>
                </a:solidFill>
                <a:latin typeface="+mn-lt"/>
              </a:rPr>
              <a:t> </a:t>
            </a:r>
            <a:r>
              <a:rPr lang="en-CA" sz="1200" dirty="0">
                <a:latin typeface="+mn-lt"/>
              </a:rPr>
              <a:t>Ministerial</a:t>
            </a:r>
            <a:r>
              <a:rPr lang="en-CA" sz="1200" dirty="0">
                <a:solidFill>
                  <a:srgbClr val="7F7F7F"/>
                </a:solidFill>
                <a:latin typeface="+mn-lt"/>
              </a:rPr>
              <a:t> </a:t>
            </a:r>
            <a:r>
              <a:rPr lang="en-CA" sz="1200" dirty="0">
                <a:latin typeface="+mn-lt"/>
              </a:rPr>
              <a:t>Regulation</a:t>
            </a:r>
            <a:r>
              <a:rPr lang="en-CA" sz="1200" dirty="0">
                <a:solidFill>
                  <a:srgbClr val="7F7F7F"/>
                </a:solidFill>
                <a:latin typeface="+mn-lt"/>
              </a:rPr>
              <a:t> </a:t>
            </a:r>
            <a:r>
              <a:rPr lang="en-CA" sz="1200" dirty="0">
                <a:latin typeface="+mn-lt"/>
              </a:rPr>
              <a:t>section 4,</a:t>
            </a:r>
            <a:r>
              <a:rPr lang="en-CA" sz="1200" dirty="0">
                <a:solidFill>
                  <a:srgbClr val="7F7F7F"/>
                </a:solidFill>
                <a:latin typeface="+mn-lt"/>
              </a:rPr>
              <a:t> </a:t>
            </a:r>
            <a:r>
              <a:rPr lang="en-CA" sz="1200" dirty="0">
                <a:latin typeface="+mn-lt"/>
              </a:rPr>
              <a:t>speak</a:t>
            </a:r>
            <a:r>
              <a:rPr lang="en-CA" sz="1200" dirty="0">
                <a:solidFill>
                  <a:srgbClr val="7F7F7F"/>
                </a:solidFill>
                <a:latin typeface="+mn-lt"/>
              </a:rPr>
              <a:t> </a:t>
            </a:r>
            <a:r>
              <a:rPr lang="en-CA" sz="1200" dirty="0">
                <a:latin typeface="+mn-lt"/>
              </a:rPr>
              <a:t>to</a:t>
            </a:r>
            <a:r>
              <a:rPr lang="en-CA" sz="1200" dirty="0">
                <a:solidFill>
                  <a:srgbClr val="7F7F7F"/>
                </a:solidFill>
                <a:latin typeface="+mn-lt"/>
              </a:rPr>
              <a:t> </a:t>
            </a:r>
            <a:r>
              <a:rPr lang="en-CA" sz="1200" dirty="0">
                <a:latin typeface="+mn-lt"/>
              </a:rPr>
              <a:t>the</a:t>
            </a:r>
            <a:r>
              <a:rPr lang="en-CA" sz="1200" dirty="0">
                <a:solidFill>
                  <a:srgbClr val="7F7F7F"/>
                </a:solidFill>
                <a:latin typeface="+mn-lt"/>
              </a:rPr>
              <a:t> </a:t>
            </a:r>
            <a:r>
              <a:rPr lang="en-CA" sz="1200" dirty="0">
                <a:latin typeface="+mn-lt"/>
              </a:rPr>
              <a:t>topic</a:t>
            </a:r>
            <a:r>
              <a:rPr lang="en-CA" sz="1200" dirty="0">
                <a:solidFill>
                  <a:srgbClr val="7F7F7F"/>
                </a:solidFill>
                <a:latin typeface="+mn-lt"/>
              </a:rPr>
              <a:t> </a:t>
            </a:r>
            <a:r>
              <a:rPr lang="en-CA" sz="1200" dirty="0">
                <a:latin typeface="+mn-lt"/>
              </a:rPr>
              <a:t>of</a:t>
            </a:r>
            <a:r>
              <a:rPr lang="en-CA" sz="1200" dirty="0">
                <a:solidFill>
                  <a:srgbClr val="7F7F7F"/>
                </a:solidFill>
                <a:latin typeface="+mn-lt"/>
              </a:rPr>
              <a:t> </a:t>
            </a:r>
            <a:r>
              <a:rPr lang="en-CA" sz="1200" dirty="0">
                <a:latin typeface="+mn-lt"/>
              </a:rPr>
              <a:t>inspection</a:t>
            </a:r>
            <a:r>
              <a:rPr lang="en-CA" sz="1200" dirty="0">
                <a:solidFill>
                  <a:srgbClr val="7F7F7F"/>
                </a:solidFill>
                <a:latin typeface="+mn-lt"/>
              </a:rPr>
              <a:t> </a:t>
            </a:r>
            <a:r>
              <a:rPr lang="en-CA" sz="1200" dirty="0">
                <a:latin typeface="+mn-lt"/>
              </a:rPr>
              <a:t>reports.</a:t>
            </a:r>
            <a:r>
              <a:rPr lang="en-CA" sz="1200" dirty="0">
                <a:solidFill>
                  <a:srgbClr val="7F7F7F"/>
                </a:solidFill>
                <a:latin typeface="+mn-lt"/>
              </a:rPr>
              <a:t> </a:t>
            </a:r>
            <a:r>
              <a:rPr lang="en-CA" sz="1200" dirty="0">
                <a:latin typeface="+mn-lt"/>
              </a:rPr>
              <a:t>It</a:t>
            </a:r>
            <a:r>
              <a:rPr lang="en-CA" sz="1200" dirty="0">
                <a:solidFill>
                  <a:srgbClr val="7F7F7F"/>
                </a:solidFill>
                <a:latin typeface="+mn-lt"/>
              </a:rPr>
              <a:t> </a:t>
            </a:r>
            <a:r>
              <a:rPr lang="en-CA" sz="1200" dirty="0">
                <a:latin typeface="+mn-lt"/>
              </a:rPr>
              <a:t>is</a:t>
            </a:r>
            <a:r>
              <a:rPr lang="en-CA" sz="1200" dirty="0">
                <a:solidFill>
                  <a:srgbClr val="7F7F7F"/>
                </a:solidFill>
                <a:latin typeface="+mn-lt"/>
              </a:rPr>
              <a:t> </a:t>
            </a:r>
            <a:r>
              <a:rPr lang="en-CA" sz="1200" dirty="0">
                <a:latin typeface="+mn-lt"/>
              </a:rPr>
              <a:t>mandatory</a:t>
            </a:r>
            <a:r>
              <a:rPr lang="en-CA" sz="1200" dirty="0">
                <a:solidFill>
                  <a:srgbClr val="7F7F7F"/>
                </a:solidFill>
                <a:latin typeface="+mn-lt"/>
              </a:rPr>
              <a:t> </a:t>
            </a:r>
            <a:r>
              <a:rPr lang="en-CA" sz="1200" dirty="0">
                <a:latin typeface="+mn-lt"/>
              </a:rPr>
              <a:t>for</a:t>
            </a:r>
            <a:r>
              <a:rPr lang="en-CA" sz="1200" dirty="0">
                <a:solidFill>
                  <a:srgbClr val="7F7F7F"/>
                </a:solidFill>
                <a:latin typeface="+mn-lt"/>
              </a:rPr>
              <a:t> </a:t>
            </a:r>
            <a:r>
              <a:rPr lang="en-CA" sz="1200" dirty="0">
                <a:latin typeface="+mn-lt"/>
              </a:rPr>
              <a:t>landlords</a:t>
            </a:r>
            <a:r>
              <a:rPr lang="en-CA" sz="1200" dirty="0">
                <a:solidFill>
                  <a:srgbClr val="7F7F7F"/>
                </a:solidFill>
                <a:latin typeface="+mn-lt"/>
              </a:rPr>
              <a:t> </a:t>
            </a:r>
            <a:r>
              <a:rPr lang="en-CA" sz="1200" dirty="0">
                <a:latin typeface="+mn-lt"/>
              </a:rPr>
              <a:t>and</a:t>
            </a:r>
            <a:r>
              <a:rPr lang="en-CA" sz="1200" dirty="0">
                <a:solidFill>
                  <a:srgbClr val="7F7F7F"/>
                </a:solidFill>
                <a:latin typeface="+mn-lt"/>
              </a:rPr>
              <a:t> </a:t>
            </a:r>
            <a:r>
              <a:rPr lang="en-CA" sz="1200" dirty="0">
                <a:latin typeface="+mn-lt"/>
              </a:rPr>
              <a:t>tenants</a:t>
            </a:r>
            <a:r>
              <a:rPr lang="en-CA" sz="1200" dirty="0">
                <a:solidFill>
                  <a:srgbClr val="7F7F7F"/>
                </a:solidFill>
                <a:latin typeface="+mn-lt"/>
              </a:rPr>
              <a:t> </a:t>
            </a:r>
            <a:r>
              <a:rPr lang="en-CA" sz="1200" dirty="0">
                <a:latin typeface="+mn-lt"/>
              </a:rPr>
              <a:t>to</a:t>
            </a:r>
            <a:r>
              <a:rPr lang="en-CA" sz="1200" dirty="0">
                <a:solidFill>
                  <a:srgbClr val="7F7F7F"/>
                </a:solidFill>
                <a:latin typeface="+mn-lt"/>
              </a:rPr>
              <a:t> </a:t>
            </a:r>
            <a:r>
              <a:rPr lang="en-CA" sz="1200" dirty="0">
                <a:latin typeface="+mn-lt"/>
              </a:rPr>
              <a:t>complete</a:t>
            </a:r>
            <a:r>
              <a:rPr lang="en-CA" sz="1200" dirty="0">
                <a:solidFill>
                  <a:srgbClr val="7F7F7F"/>
                </a:solidFill>
                <a:latin typeface="+mn-lt"/>
              </a:rPr>
              <a:t> </a:t>
            </a:r>
            <a:r>
              <a:rPr lang="en-CA" sz="1200" dirty="0">
                <a:latin typeface="+mn-lt"/>
              </a:rPr>
              <a:t>both</a:t>
            </a:r>
            <a:r>
              <a:rPr lang="en-CA" sz="1200" dirty="0">
                <a:solidFill>
                  <a:srgbClr val="7F7F7F"/>
                </a:solidFill>
                <a:latin typeface="+mn-lt"/>
              </a:rPr>
              <a:t> </a:t>
            </a:r>
            <a:r>
              <a:rPr lang="en-CA" sz="1200" dirty="0">
                <a:latin typeface="+mn-lt"/>
              </a:rPr>
              <a:t>a</a:t>
            </a:r>
            <a:r>
              <a:rPr lang="en-CA" sz="1200" dirty="0">
                <a:solidFill>
                  <a:srgbClr val="7F7F7F"/>
                </a:solidFill>
                <a:latin typeface="+mn-lt"/>
              </a:rPr>
              <a:t> </a:t>
            </a:r>
            <a:r>
              <a:rPr lang="en-CA" sz="1200" dirty="0">
                <a:latin typeface="+mn-lt"/>
              </a:rPr>
              <a:t>move-in</a:t>
            </a:r>
            <a:r>
              <a:rPr lang="en-CA" sz="1200" dirty="0">
                <a:solidFill>
                  <a:srgbClr val="7F7F7F"/>
                </a:solidFill>
                <a:latin typeface="+mn-lt"/>
              </a:rPr>
              <a:t> </a:t>
            </a:r>
            <a:r>
              <a:rPr lang="en-CA" sz="1200" dirty="0">
                <a:latin typeface="+mn-lt"/>
              </a:rPr>
              <a:t>and</a:t>
            </a:r>
            <a:r>
              <a:rPr lang="en-CA" sz="1200" dirty="0">
                <a:solidFill>
                  <a:srgbClr val="7F7F7F"/>
                </a:solidFill>
                <a:latin typeface="+mn-lt"/>
              </a:rPr>
              <a:t> </a:t>
            </a:r>
            <a:r>
              <a:rPr lang="en-CA" sz="1200" dirty="0">
                <a:latin typeface="+mn-lt"/>
              </a:rPr>
              <a:t>move-out</a:t>
            </a:r>
            <a:r>
              <a:rPr lang="en-CA" sz="1200" dirty="0">
                <a:solidFill>
                  <a:srgbClr val="7F7F7F"/>
                </a:solidFill>
                <a:latin typeface="+mn-lt"/>
              </a:rPr>
              <a:t> in</a:t>
            </a:r>
            <a:r>
              <a:rPr lang="en-CA" sz="1200" dirty="0">
                <a:latin typeface="+mn-lt"/>
              </a:rPr>
              <a:t>spection</a:t>
            </a:r>
            <a:r>
              <a:rPr lang="en-CA" sz="1200" dirty="0">
                <a:solidFill>
                  <a:srgbClr val="7F7F7F"/>
                </a:solidFill>
                <a:latin typeface="+mn-lt"/>
              </a:rPr>
              <a:t> </a:t>
            </a:r>
            <a:r>
              <a:rPr lang="en-CA" sz="1200" dirty="0">
                <a:latin typeface="+mn-lt"/>
              </a:rPr>
              <a:t>report.</a:t>
            </a:r>
            <a:r>
              <a:rPr lang="en-CA" sz="1200" dirty="0">
                <a:solidFill>
                  <a:srgbClr val="7F7F7F"/>
                </a:solidFill>
                <a:latin typeface="+mn-lt"/>
              </a:rPr>
              <a:t> </a:t>
            </a:r>
            <a:r>
              <a:rPr lang="en-CA" sz="1200" dirty="0">
                <a:latin typeface="+mn-lt"/>
              </a:rPr>
              <a:t>The</a:t>
            </a:r>
            <a:r>
              <a:rPr lang="en-CA" sz="1200" dirty="0">
                <a:solidFill>
                  <a:srgbClr val="7F7F7F"/>
                </a:solidFill>
                <a:latin typeface="+mn-lt"/>
              </a:rPr>
              <a:t> </a:t>
            </a:r>
            <a:r>
              <a:rPr lang="en-CA" sz="1200" dirty="0">
                <a:latin typeface="+mn-lt"/>
              </a:rPr>
              <a:t>following</a:t>
            </a:r>
            <a:r>
              <a:rPr lang="en-CA" sz="1200" dirty="0">
                <a:solidFill>
                  <a:srgbClr val="7F7F7F"/>
                </a:solidFill>
                <a:latin typeface="+mn-lt"/>
              </a:rPr>
              <a:t> </a:t>
            </a:r>
            <a:r>
              <a:rPr lang="en-CA" sz="1200" dirty="0">
                <a:latin typeface="+mn-lt"/>
              </a:rPr>
              <a:t>requirements</a:t>
            </a:r>
            <a:r>
              <a:rPr lang="en-CA" sz="1200" dirty="0">
                <a:solidFill>
                  <a:srgbClr val="7F7F7F"/>
                </a:solidFill>
                <a:latin typeface="+mn-lt"/>
              </a:rPr>
              <a:t> </a:t>
            </a:r>
            <a:r>
              <a:rPr lang="en-CA" sz="1200" dirty="0">
                <a:latin typeface="+mn-lt"/>
              </a:rPr>
              <a:t>apply:</a:t>
            </a:r>
            <a:r>
              <a:rPr lang="en-US" sz="1200" dirty="0">
                <a:solidFill>
                  <a:srgbClr val="7F7F7F"/>
                </a:solidFill>
                <a:latin typeface="+mn-lt"/>
              </a:rPr>
              <a:t> </a:t>
            </a:r>
          </a:p>
        </p:txBody>
      </p:sp>
      <p:sp>
        <p:nvSpPr>
          <p:cNvPr id="11270" name="AutoShape 8">
            <a:hlinkClick r:id="rId4" action="ppaction://hlinksldjump" highlightClick="1"/>
          </p:cNvPr>
          <p:cNvSpPr>
            <a:spLocks noChangeArrowheads="1"/>
          </p:cNvSpPr>
          <p:nvPr/>
        </p:nvSpPr>
        <p:spPr bwMode="auto">
          <a:xfrm>
            <a:off x="8534400" y="6172200"/>
            <a:ext cx="381000" cy="381000"/>
          </a:xfrm>
          <a:prstGeom prst="actionButtonReturn">
            <a:avLst/>
          </a:prstGeom>
          <a:solidFill>
            <a:schemeClr val="accent1"/>
          </a:solidFill>
          <a:ln w="9525">
            <a:noFill/>
            <a:miter lim="800000"/>
            <a:headEnd/>
            <a:tailEnd/>
          </a:ln>
        </p:spPr>
        <p:txBody>
          <a:bodyPr wrap="none" anchor="ctr"/>
          <a:lstStyle/>
          <a:p>
            <a:endParaRPr lang="en-US"/>
          </a:p>
        </p:txBody>
      </p:sp>
      <p:sp>
        <p:nvSpPr>
          <p:cNvPr id="11271" name="TextBox 7"/>
          <p:cNvSpPr txBox="1">
            <a:spLocks noChangeArrowheads="1"/>
          </p:cNvSpPr>
          <p:nvPr/>
        </p:nvSpPr>
        <p:spPr bwMode="auto">
          <a:xfrm>
            <a:off x="914400" y="6172200"/>
            <a:ext cx="3657600" cy="276225"/>
          </a:xfrm>
          <a:prstGeom prst="rect">
            <a:avLst/>
          </a:prstGeom>
          <a:noFill/>
          <a:ln w="9525">
            <a:noFill/>
            <a:miter lim="800000"/>
            <a:headEnd/>
            <a:tailEnd/>
          </a:ln>
        </p:spPr>
        <p:txBody>
          <a:bodyPr>
            <a:spAutoFit/>
          </a:bodyPr>
          <a:lstStyle/>
          <a:p>
            <a:r>
              <a:rPr lang="en-CA" sz="1200"/>
              <a:t>(Refer to the </a:t>
            </a:r>
            <a:r>
              <a:rPr lang="en-CA" sz="1200" b="1">
                <a:solidFill>
                  <a:schemeClr val="tx2"/>
                </a:solidFill>
              </a:rPr>
              <a:t>RTA Handbook </a:t>
            </a:r>
            <a:r>
              <a:rPr lang="en-CA" sz="1200"/>
              <a:t>for more details)</a:t>
            </a:r>
            <a:endParaRPr lang="en-US" sz="120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ESENTATION_ID" val="3150"/>
  <p:tag name="PUBLISH_TITLE" val="Quick Reference Guide"/>
  <p:tag name="ARTICULATE_PUBLISH_PATH" val="U:\SHAREDRV\Consumer Services\CS Resource Manual\Articulate"/>
  <p:tag name="ARTICULATE_LOGO" val="(None selected)"/>
  <p:tag name="ARTICULATE_PRESENTER" val="(None selected)"/>
  <p:tag name="ARTICULATE_PRESENTER_GUID" val="9869030842"/>
  <p:tag name="ARTICULATE_LMS" val="0"/>
  <p:tag name="ARTICULATE_TEMPLATE_GUID" val="e47b229f-b000-46e7-a438-dbf77a705efb"/>
  <p:tag name="LAUNCHINNEWWINDOW" val="0"/>
  <p:tag name="LASTPUBLISHED" val="U:\SHAREDRV\Consumer Services\CS Resource Manual\Articulate\Quick Reference Guide\player.html"/>
  <p:tag name="LMS_PUBLISH" val="No"/>
  <p:tag name="ARTICULATE_TEMPLATE" val="RTA quick ref"/>
  <p:tag name="PRESENTER_PREVIEW_START" val="1"/>
  <p:tag name="PRESENTER_PREVIEW_MODE" val="0"/>
  <p:tag name="ARTICULATE_PRESENTER_VERSION" val="6"/>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GUID" val="32e3fb0a-14ff-4582-a078-38737becec23"/>
  <p:tag name="ARTICULATE_SLIDE_NAV" val="14"/>
</p:tagLst>
</file>

<file path=ppt/tags/tag11.xml><?xml version="1.0" encoding="utf-8"?>
<p:tagLst xmlns:a="http://schemas.openxmlformats.org/drawingml/2006/main" xmlns:r="http://schemas.openxmlformats.org/officeDocument/2006/relationships" xmlns:p="http://schemas.openxmlformats.org/presentationml/2006/main">
  <p:tag name="ARTICULATE_SLIDE_GUID" val="d19cc93c-0c94-4f72-8001-565ed4148667"/>
  <p:tag name="ARTICULATE_SLIDE_NAV" val="3"/>
</p:tagLst>
</file>

<file path=ppt/tags/tag12.xml><?xml version="1.0" encoding="utf-8"?>
<p:tagLst xmlns:a="http://schemas.openxmlformats.org/drawingml/2006/main" xmlns:r="http://schemas.openxmlformats.org/officeDocument/2006/relationships" xmlns:p="http://schemas.openxmlformats.org/presentationml/2006/main">
  <p:tag name="ARTICULATE_SLIDE_GUID" val="fc537610-45d1-4104-b226-b5cf42b1209c"/>
  <p:tag name="ARTICULATE_SLIDE_NAV" val="17"/>
</p:tagLst>
</file>

<file path=ppt/tags/tag13.xml><?xml version="1.0" encoding="utf-8"?>
<p:tagLst xmlns:a="http://schemas.openxmlformats.org/drawingml/2006/main" xmlns:r="http://schemas.openxmlformats.org/officeDocument/2006/relationships" xmlns:p="http://schemas.openxmlformats.org/presentationml/2006/main">
  <p:tag name="ARTICULATE_SLIDE_GUID" val="edba66e2-4c58-481d-badb-18f0b05749bd"/>
  <p:tag name="ARTICULATE_SLIDE_NAV" val="18"/>
</p:tagLst>
</file>

<file path=ppt/tags/tag14.xml><?xml version="1.0" encoding="utf-8"?>
<p:tagLst xmlns:a="http://schemas.openxmlformats.org/drawingml/2006/main" xmlns:r="http://schemas.openxmlformats.org/officeDocument/2006/relationships" xmlns:p="http://schemas.openxmlformats.org/presentationml/2006/main">
  <p:tag name="ARTICULATE_SLIDE_GUID" val="f0d2020a-cd57-4964-9a02-c01e7f36327a"/>
  <p:tag name="ARTICULATE_SLIDE_NAV" val="19"/>
</p:tagLst>
</file>

<file path=ppt/tags/tag15.xml><?xml version="1.0" encoding="utf-8"?>
<p:tagLst xmlns:a="http://schemas.openxmlformats.org/drawingml/2006/main" xmlns:r="http://schemas.openxmlformats.org/officeDocument/2006/relationships" xmlns:p="http://schemas.openxmlformats.org/presentationml/2006/main">
  <p:tag name="ARTICULATE_SLIDE_GUID" val="c933a49b-87bc-4dbb-b631-5b3bbec685bd"/>
  <p:tag name="ARTICULATE_SLIDE_NAV" val="11"/>
</p:tagLst>
</file>

<file path=ppt/tags/tag16.xml><?xml version="1.0" encoding="utf-8"?>
<p:tagLst xmlns:a="http://schemas.openxmlformats.org/drawingml/2006/main" xmlns:r="http://schemas.openxmlformats.org/officeDocument/2006/relationships" xmlns:p="http://schemas.openxmlformats.org/presentationml/2006/main">
  <p:tag name="ARTICULATE_SLIDE_GUID" val="40126d10-965f-4d4b-9ad9-e8baf09033e1"/>
  <p:tag name="ARTICULATE_SLIDE_NAV" val="12"/>
</p:tagLst>
</file>

<file path=ppt/tags/tag17.xml><?xml version="1.0" encoding="utf-8"?>
<p:tagLst xmlns:a="http://schemas.openxmlformats.org/drawingml/2006/main" xmlns:r="http://schemas.openxmlformats.org/officeDocument/2006/relationships" xmlns:p="http://schemas.openxmlformats.org/presentationml/2006/main">
  <p:tag name="ARTICULATE_SLIDE_GUID" val="40126d10-965f-4d4b-9ad9-e8baf09033e1"/>
  <p:tag name="ARTICULATE_SLIDE_NAV" val="12"/>
</p:tagLst>
</file>

<file path=ppt/tags/tag18.xml><?xml version="1.0" encoding="utf-8"?>
<p:tagLst xmlns:a="http://schemas.openxmlformats.org/drawingml/2006/main" xmlns:r="http://schemas.openxmlformats.org/officeDocument/2006/relationships" xmlns:p="http://schemas.openxmlformats.org/presentationml/2006/main">
  <p:tag name="ARTICULATE_SLIDE_GUID" val="1aefaa5d-5ffe-443a-89d6-4879c9138f73"/>
  <p:tag name="ARTICULATE_SLIDE_NAV" val="4"/>
</p:tagLst>
</file>

<file path=ppt/tags/tag19.xml><?xml version="1.0" encoding="utf-8"?>
<p:tagLst xmlns:a="http://schemas.openxmlformats.org/drawingml/2006/main" xmlns:r="http://schemas.openxmlformats.org/officeDocument/2006/relationships" xmlns:p="http://schemas.openxmlformats.org/presentationml/2006/main">
  <p:tag name="ARTICULATE_SLIDE_GUID" val="daf7854b-6726-43ad-93d2-eac812d95aac"/>
  <p:tag name="ARTICULATE_SLIDE_NAV" val="8"/>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temp\articulate\presenter\imgtemp\Yew2mZcx_files\slide0001_image001.jpg"/>
</p:tagLst>
</file>

<file path=ppt/tags/tag20.xml><?xml version="1.0" encoding="utf-8"?>
<p:tagLst xmlns:a="http://schemas.openxmlformats.org/drawingml/2006/main" xmlns:r="http://schemas.openxmlformats.org/officeDocument/2006/relationships" xmlns:p="http://schemas.openxmlformats.org/presentationml/2006/main">
  <p:tag name="ARTICULATE_SLIDE_GUID" val="2c9099c5-75f6-4a63-823c-0ee6ae157bac"/>
  <p:tag name="ARTICULATE_SLIDE_NAV" val="5"/>
</p:tagLst>
</file>

<file path=ppt/tags/tag21.xml><?xml version="1.0" encoding="utf-8"?>
<p:tagLst xmlns:a="http://schemas.openxmlformats.org/drawingml/2006/main" xmlns:r="http://schemas.openxmlformats.org/officeDocument/2006/relationships" xmlns:p="http://schemas.openxmlformats.org/presentationml/2006/main">
  <p:tag name="ARTICULATE_SLIDE_GUID" val="6496ecbc-7892-4b91-8cbe-40ad09421f7e"/>
  <p:tag name="ARTICULATE_SLIDE_NAV" val="6"/>
</p:tagLst>
</file>

<file path=ppt/tags/tag22.xml><?xml version="1.0" encoding="utf-8"?>
<p:tagLst xmlns:a="http://schemas.openxmlformats.org/drawingml/2006/main" xmlns:r="http://schemas.openxmlformats.org/officeDocument/2006/relationships" xmlns:p="http://schemas.openxmlformats.org/presentationml/2006/main">
  <p:tag name="ARTICULATE_SLIDE_GUID" val="6b98f54c-d7d7-49b9-8f75-f2c5fbad54ee"/>
  <p:tag name="ARTICULATE_SLIDE_NAV" val="7"/>
</p:tagLst>
</file>

<file path=ppt/tags/tag23.xml><?xml version="1.0" encoding="utf-8"?>
<p:tagLst xmlns:a="http://schemas.openxmlformats.org/drawingml/2006/main" xmlns:r="http://schemas.openxmlformats.org/officeDocument/2006/relationships" xmlns:p="http://schemas.openxmlformats.org/presentationml/2006/main">
  <p:tag name="ARTICULATE_SLIDE_GUID" val="8cf56f31-a50f-4753-9cea-2292f9935204"/>
  <p:tag name="ARTICULATE_SLIDE_NAV" val="21"/>
</p:tagLst>
</file>

<file path=ppt/tags/tag24.xml><?xml version="1.0" encoding="utf-8"?>
<p:tagLst xmlns:a="http://schemas.openxmlformats.org/drawingml/2006/main" xmlns:r="http://schemas.openxmlformats.org/officeDocument/2006/relationships" xmlns:p="http://schemas.openxmlformats.org/presentationml/2006/main">
  <p:tag name="ARTICULATE_SLIDE_GUID" val="e2b02de4-b5f2-4f06-9170-f7918988b527"/>
  <p:tag name="ARTICULATE_SLIDE_NAV" val="22"/>
</p:tagLst>
</file>

<file path=ppt/tags/tag25.xml><?xml version="1.0" encoding="utf-8"?>
<p:tagLst xmlns:a="http://schemas.openxmlformats.org/drawingml/2006/main" xmlns:r="http://schemas.openxmlformats.org/officeDocument/2006/relationships" xmlns:p="http://schemas.openxmlformats.org/presentationml/2006/main">
  <p:tag name="ARTICULATE_SLIDE_GUID" val="030b054d-1597-47a6-a1c5-ce0a8e01e78c"/>
  <p:tag name="ARTICULATE_SLIDE_NAV" val="23"/>
</p:tagLst>
</file>

<file path=ppt/tags/tag26.xml><?xml version="1.0" encoding="utf-8"?>
<p:tagLst xmlns:a="http://schemas.openxmlformats.org/drawingml/2006/main" xmlns:r="http://schemas.openxmlformats.org/officeDocument/2006/relationships" xmlns:p="http://schemas.openxmlformats.org/presentationml/2006/main">
  <p:tag name="ARTICULATE_SLIDE_GUID" val="e400b51d-c865-4572-877e-7702f9a58220"/>
  <p:tag name="ARTICULATE_SLIDE_NAV" val="20"/>
</p:tagLst>
</file>

<file path=ppt/tags/tag27.xml><?xml version="1.0" encoding="utf-8"?>
<p:tagLst xmlns:a="http://schemas.openxmlformats.org/drawingml/2006/main" xmlns:r="http://schemas.openxmlformats.org/officeDocument/2006/relationships" xmlns:p="http://schemas.openxmlformats.org/presentationml/2006/main">
  <p:tag name="ARTICULATE_SLIDE_GUID" val="9daad19f-57d4-4149-a5da-41bed596093f"/>
  <p:tag name="ARTICULATE_SLIDE_NAV" val="24"/>
</p:tagLst>
</file>

<file path=ppt/tags/tag28.xml><?xml version="1.0" encoding="utf-8"?>
<p:tagLst xmlns:a="http://schemas.openxmlformats.org/drawingml/2006/main" xmlns:r="http://schemas.openxmlformats.org/officeDocument/2006/relationships" xmlns:p="http://schemas.openxmlformats.org/presentationml/2006/main">
  <p:tag name="ARTICULATE_SLIDE_GUID" val="bd3031ae-2ab3-41cb-95e1-76f9ee9bf41c"/>
  <p:tag name="ARTICULATE_SLIDE_NAV" val="10"/>
</p:tagLst>
</file>

<file path=ppt/tags/tag29.xml><?xml version="1.0" encoding="utf-8"?>
<p:tagLst xmlns:a="http://schemas.openxmlformats.org/drawingml/2006/main" xmlns:r="http://schemas.openxmlformats.org/officeDocument/2006/relationships" xmlns:p="http://schemas.openxmlformats.org/presentationml/2006/main">
  <p:tag name="ARTICULATE_SLIDE_GUID" val="82b6f421-807d-4746-88f0-594276a2c085"/>
  <p:tag name="ARTICULATE_SLIDE_NAV" val="26"/>
</p:tagLst>
</file>

<file path=ppt/tags/tag3.xml><?xml version="1.0" encoding="utf-8"?>
<p:tagLst xmlns:a="http://schemas.openxmlformats.org/drawingml/2006/main" xmlns:r="http://schemas.openxmlformats.org/officeDocument/2006/relationships" xmlns:p="http://schemas.openxmlformats.org/presentationml/2006/main">
  <p:tag name="ARTICULATE_IMAGE_RECOLOR" val="0"/>
  <p:tag name="ARTICULATE_PUBLISH_MODE" val="1"/>
</p:tagLst>
</file>

<file path=ppt/tags/tag30.xml><?xml version="1.0" encoding="utf-8"?>
<p:tagLst xmlns:a="http://schemas.openxmlformats.org/drawingml/2006/main" xmlns:r="http://schemas.openxmlformats.org/officeDocument/2006/relationships" xmlns:p="http://schemas.openxmlformats.org/presentationml/2006/main">
  <p:tag name="ARTICULATE_SLIDE_GUID" val="fb0af906-d058-43e0-a0ef-ddda75a3728d"/>
  <p:tag name="ARTICULATE_SLIDE_NAV" val="27"/>
</p:tagLst>
</file>

<file path=ppt/tags/tag4.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temp\articulate\presenter\imgtemp\yn7zM2Vi_files\slide0001_image001.png"/>
</p:tagLst>
</file>

<file path=ppt/tags/tag5.xml><?xml version="1.0" encoding="utf-8"?>
<p:tagLst xmlns:a="http://schemas.openxmlformats.org/drawingml/2006/main" xmlns:r="http://schemas.openxmlformats.org/officeDocument/2006/relationships" xmlns:p="http://schemas.openxmlformats.org/presentationml/2006/main">
  <p:tag name="ARTICULATE_SLIDE_GUID" val="5ba8c4d2-9a26-47da-b71c-72600cc79d31"/>
  <p:tag name="ARTICULATE_SLIDE_NAV" val="1"/>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829663cd-5c24-48b5-86d8-ab2b7e6bbe83"/>
  <p:tag name="ARTICULATE_SLIDE_NAV" val="2"/>
</p:tagLst>
</file>

<file path=ppt/tags/tag7.xml><?xml version="1.0" encoding="utf-8"?>
<p:tagLst xmlns:a="http://schemas.openxmlformats.org/drawingml/2006/main" xmlns:r="http://schemas.openxmlformats.org/officeDocument/2006/relationships" xmlns:p="http://schemas.openxmlformats.org/presentationml/2006/main">
  <p:tag name="ARTICULATE_SLIDE_GUID" val="5775d6b2-79a4-4e69-b05c-05ccccd55abc"/>
  <p:tag name="ARTICULATE_SLIDE_NAV" val="15"/>
</p:tagLst>
</file>

<file path=ppt/tags/tag8.xml><?xml version="1.0" encoding="utf-8"?>
<p:tagLst xmlns:a="http://schemas.openxmlformats.org/drawingml/2006/main" xmlns:r="http://schemas.openxmlformats.org/officeDocument/2006/relationships" xmlns:p="http://schemas.openxmlformats.org/presentationml/2006/main">
  <p:tag name="ARTICULATE_SLIDE_GUID" val="b88f633b-ec2b-4e2b-8ef2-508a9e630b7f"/>
  <p:tag name="ARTICULATE_SLIDE_NAV" val="16"/>
</p:tagLst>
</file>

<file path=ppt/tags/tag9.xml><?xml version="1.0" encoding="utf-8"?>
<p:tagLst xmlns:a="http://schemas.openxmlformats.org/drawingml/2006/main" xmlns:r="http://schemas.openxmlformats.org/officeDocument/2006/relationships" xmlns:p="http://schemas.openxmlformats.org/presentationml/2006/main">
  <p:tag name="ARTICULATE_SLIDE_GUID" val="04759984-b0c0-4513-8298-33723e51aa62"/>
  <p:tag name="ARTICULATE_SLIDE_NAV" val="13"/>
</p:tagLst>
</file>

<file path=ppt/theme/theme1.xml><?xml version="1.0" encoding="utf-8"?>
<a:theme xmlns:a="http://schemas.openxmlformats.org/drawingml/2006/main" name="0117746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0117746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01177467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clrMap bg1="lt1" tx1="dk1" bg2="lt2" tx2="dk2" accent1="accent1" accent2="accent2" accent3="accent3" accent4="accent4" accent5="accent5" accent6="accent6" hlink="hlink" folHlink="folHlink"/>
    </a:extraClrScheme>
    <a:extraClrScheme>
      <a:clrScheme name="01177467 2">
        <a:dk1>
          <a:srgbClr val="0E5D92"/>
        </a:dk1>
        <a:lt1>
          <a:srgbClr val="FFFFFF"/>
        </a:lt1>
        <a:dk2>
          <a:srgbClr val="137C9D"/>
        </a:dk2>
        <a:lt2>
          <a:srgbClr val="C0C0C0"/>
        </a:lt2>
        <a:accent1>
          <a:srgbClr val="35AACF"/>
        </a:accent1>
        <a:accent2>
          <a:srgbClr val="75CDB2"/>
        </a:accent2>
        <a:accent3>
          <a:srgbClr val="FFFFFF"/>
        </a:accent3>
        <a:accent4>
          <a:srgbClr val="0A4E7C"/>
        </a:accent4>
        <a:accent5>
          <a:srgbClr val="AED2E4"/>
        </a:accent5>
        <a:accent6>
          <a:srgbClr val="69BAA1"/>
        </a:accent6>
        <a:hlink>
          <a:srgbClr val="E8C86E"/>
        </a:hlink>
        <a:folHlink>
          <a:srgbClr val="1E68D6"/>
        </a:folHlink>
      </a:clrScheme>
      <a:clrMap bg1="lt1" tx1="dk1" bg2="lt2" tx2="dk2" accent1="accent1" accent2="accent2" accent3="accent3" accent4="accent4" accent5="accent5" accent6="accent6" hlink="hlink" folHlink="folHlink"/>
    </a:extraClrScheme>
    <a:extraClrScheme>
      <a:clrScheme name="01177467 3">
        <a:dk1>
          <a:srgbClr val="164D60"/>
        </a:dk1>
        <a:lt1>
          <a:srgbClr val="FFFFFF"/>
        </a:lt1>
        <a:dk2>
          <a:srgbClr val="2A8486"/>
        </a:dk2>
        <a:lt2>
          <a:srgbClr val="C0C0C0"/>
        </a:lt2>
        <a:accent1>
          <a:srgbClr val="48BC77"/>
        </a:accent1>
        <a:accent2>
          <a:srgbClr val="ECCA4C"/>
        </a:accent2>
        <a:accent3>
          <a:srgbClr val="FFFFFF"/>
        </a:accent3>
        <a:accent4>
          <a:srgbClr val="114051"/>
        </a:accent4>
        <a:accent5>
          <a:srgbClr val="B1DABD"/>
        </a:accent5>
        <a:accent6>
          <a:srgbClr val="D6B744"/>
        </a:accent6>
        <a:hlink>
          <a:srgbClr val="3191E9"/>
        </a:hlink>
        <a:folHlink>
          <a:srgbClr val="E3694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1961</TotalTime>
  <Words>5664</Words>
  <Application>Microsoft Office PowerPoint</Application>
  <PresentationFormat>On-screen Show (4:3)</PresentationFormat>
  <Paragraphs>497</Paragraphs>
  <Slides>32</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Courier New</vt:lpstr>
      <vt:lpstr>Wingdings</vt:lpstr>
      <vt:lpstr>Wingdings 2</vt:lpstr>
      <vt:lpstr>01177467</vt:lpstr>
      <vt:lpstr>Quick Reference Guide</vt:lpstr>
      <vt:lpstr>Introduction</vt:lpstr>
      <vt:lpstr>PowerPoint Presentation</vt:lpstr>
      <vt:lpstr>Responsibilities of Landlords &amp; Tenants </vt:lpstr>
      <vt:lpstr>Responsibilities of Landlords &amp; Tenants</vt:lpstr>
      <vt:lpstr>Residential Tenancy Agreements </vt:lpstr>
      <vt:lpstr>Residential Tenancy Agreements </vt:lpstr>
      <vt:lpstr>Residential Tenancy Agreements </vt:lpstr>
      <vt:lpstr>Inspection Reports  </vt:lpstr>
      <vt:lpstr>Security Deposit</vt:lpstr>
      <vt:lpstr>PowerPoint Presentation</vt:lpstr>
      <vt:lpstr>Security Deposit</vt:lpstr>
      <vt:lpstr>Residential Tenancy Agreements ~ Fees &amp; Charges </vt:lpstr>
      <vt:lpstr>Residential Tenancy Agreements – Fees &amp; Charges </vt:lpstr>
      <vt:lpstr>Residential Tenancy Agreements – Fees &amp; Charges </vt:lpstr>
      <vt:lpstr>Landlord’s Distraint (Distress) </vt:lpstr>
      <vt:lpstr>Rent Increases  </vt:lpstr>
      <vt:lpstr>Landlord’s Right of Entry </vt:lpstr>
      <vt:lpstr>Landlord’s Right of Entry </vt:lpstr>
      <vt:lpstr>Locks and Security Devices</vt:lpstr>
      <vt:lpstr>Termination of a Tenancy</vt:lpstr>
      <vt:lpstr>Termination of a Tenancy</vt:lpstr>
      <vt:lpstr>Termination of a Tenancy</vt:lpstr>
      <vt:lpstr>Termination of a Tenancy</vt:lpstr>
      <vt:lpstr>Termination of a Tenancy</vt:lpstr>
      <vt:lpstr>Normal Wear and Tear</vt:lpstr>
      <vt:lpstr>Abandoned Goods</vt:lpstr>
      <vt:lpstr>Emerging Trends and Issues</vt:lpstr>
      <vt:lpstr>Emerging Trends and Issues</vt:lpstr>
      <vt:lpstr>Emerging Trends and Issues</vt:lpstr>
      <vt:lpstr>Resources and Referral Information </vt:lpstr>
      <vt:lpstr>Resources and Referral Information</vt:lpstr>
    </vt:vector>
  </TitlesOfParts>
  <Company>GOA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 Reference Guide</dc:title>
  <dc:creator>Geri Taylor</dc:creator>
  <cp:lastModifiedBy>Val Taylor</cp:lastModifiedBy>
  <cp:revision>221</cp:revision>
  <cp:lastPrinted>2018-06-20T21:50:52Z</cp:lastPrinted>
  <dcterms:created xsi:type="dcterms:W3CDTF">2010-03-12T20:42:12Z</dcterms:created>
  <dcterms:modified xsi:type="dcterms:W3CDTF">2019-02-15T19:09:48Z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Quick Reference Guide1</vt:lpwstr>
  </property>
  <property fmtid="{D5CDD505-2E9C-101B-9397-08002B2CF9AE}" pid="4" name="ArticulateGUID">
    <vt:lpwstr>DA40EFA7-8DD0-4F3F-A32E-95401EF3D894</vt:lpwstr>
  </property>
  <property fmtid="{D5CDD505-2E9C-101B-9397-08002B2CF9AE}" pid="5" name="ArticulateProjectFull">
    <vt:lpwstr>W:\landataf\Consumer Services\Consprog\Design\RTA HANDBOOK\RTA current\Quick Reference Guide1.ppta</vt:lpwstr>
  </property>
</Properties>
</file>